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25"/>
  </p:notesMasterIdLst>
  <p:sldIdLst>
    <p:sldId id="256" r:id="rId2"/>
    <p:sldId id="334" r:id="rId3"/>
    <p:sldId id="264" r:id="rId4"/>
    <p:sldId id="321" r:id="rId5"/>
    <p:sldId id="335" r:id="rId6"/>
    <p:sldId id="325" r:id="rId7"/>
    <p:sldId id="295" r:id="rId8"/>
    <p:sldId id="323" r:id="rId9"/>
    <p:sldId id="339" r:id="rId10"/>
    <p:sldId id="350" r:id="rId11"/>
    <p:sldId id="351" r:id="rId12"/>
    <p:sldId id="349" r:id="rId13"/>
    <p:sldId id="340" r:id="rId14"/>
    <p:sldId id="352" r:id="rId15"/>
    <p:sldId id="326" r:id="rId16"/>
    <p:sldId id="329" r:id="rId17"/>
    <p:sldId id="358" r:id="rId18"/>
    <p:sldId id="337" r:id="rId19"/>
    <p:sldId id="338" r:id="rId20"/>
    <p:sldId id="336" r:id="rId21"/>
    <p:sldId id="355" r:id="rId22"/>
    <p:sldId id="265" r:id="rId23"/>
    <p:sldId id="343" r:id="rId24"/>
  </p:sldIdLst>
  <p:sldSz cx="9144000" cy="6858000" type="screen4x3"/>
  <p:notesSz cx="6734175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561" autoAdjust="0"/>
  </p:normalViewPr>
  <p:slideViewPr>
    <p:cSldViewPr>
      <p:cViewPr varScale="1">
        <p:scale>
          <a:sx n="110" d="100"/>
          <a:sy n="110" d="100"/>
        </p:scale>
        <p:origin x="-10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71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5291F7C-F7D8-4EE5-A4B3-DF1FFB07CCB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Room E21   13:55-14:30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91F7C-F7D8-4EE5-A4B3-DF1FFB07CCB6}" type="slidenum">
              <a:rPr lang="ja-JP" altLang="en-US" smtClean="0"/>
              <a:pPr>
                <a:defRPr/>
              </a:pPr>
              <a:t>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Add examples here; each</a:t>
            </a:r>
            <a:r>
              <a:rPr kumimoji="1" lang="en-US" altLang="ja-JP" baseline="0" dirty="0" smtClean="0"/>
              <a:t> intro own map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91F7C-F7D8-4EE5-A4B3-DF1FFB07CCB6}" type="slidenum">
              <a:rPr lang="ja-JP" altLang="en-US" smtClean="0"/>
              <a:pPr>
                <a:defRPr/>
              </a:pPr>
              <a:t>8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Add examples here; each</a:t>
            </a:r>
            <a:r>
              <a:rPr kumimoji="1" lang="en-US" altLang="ja-JP" baseline="0" dirty="0" smtClean="0"/>
              <a:t> intro own map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91F7C-F7D8-4EE5-A4B3-DF1FFB07CCB6}" type="slidenum">
              <a:rPr lang="ja-JP" altLang="en-US" smtClean="0"/>
              <a:pPr>
                <a:defRPr/>
              </a:pPr>
              <a:t>9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Add examples here; each</a:t>
            </a:r>
            <a:r>
              <a:rPr kumimoji="1" lang="en-US" altLang="ja-JP" baseline="0" dirty="0" smtClean="0"/>
              <a:t> intro own map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91F7C-F7D8-4EE5-A4B3-DF1FFB07CCB6}" type="slidenum">
              <a:rPr lang="ja-JP" altLang="en-US" smtClean="0"/>
              <a:pPr>
                <a:defRPr/>
              </a:pPr>
              <a:t>10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Add examples here; each</a:t>
            </a:r>
            <a:r>
              <a:rPr kumimoji="1" lang="en-US" altLang="ja-JP" baseline="0" dirty="0" smtClean="0"/>
              <a:t> intro own map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91F7C-F7D8-4EE5-A4B3-DF1FFB07CCB6}" type="slidenum">
              <a:rPr lang="ja-JP" altLang="en-US" smtClean="0"/>
              <a:pPr>
                <a:defRPr/>
              </a:pPr>
              <a:t>11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Add examples here; each</a:t>
            </a:r>
            <a:r>
              <a:rPr kumimoji="1" lang="en-US" altLang="ja-JP" baseline="0" dirty="0" smtClean="0"/>
              <a:t> intro own map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91F7C-F7D8-4EE5-A4B3-DF1FFB07CCB6}" type="slidenum">
              <a:rPr lang="ja-JP" altLang="en-US" smtClean="0"/>
              <a:pPr>
                <a:defRPr/>
              </a:pPr>
              <a:t>12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Add examples here; each</a:t>
            </a:r>
            <a:r>
              <a:rPr kumimoji="1" lang="en-US" altLang="ja-JP" baseline="0" dirty="0" smtClean="0"/>
              <a:t> intro own map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91F7C-F7D8-4EE5-A4B3-DF1FFB07CCB6}" type="slidenum">
              <a:rPr lang="ja-JP" altLang="en-US" smtClean="0"/>
              <a:pPr>
                <a:defRPr/>
              </a:pPr>
              <a:t>13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Good to talk about problems</a:t>
            </a:r>
            <a:r>
              <a:rPr kumimoji="1" lang="en-US" altLang="ja-JP" baseline="0" dirty="0" smtClean="0"/>
              <a:t> (challenges) here instead of later in presentation? 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91F7C-F7D8-4EE5-A4B3-DF1FFB07CCB6}" type="slidenum">
              <a:rPr lang="ja-JP" altLang="en-US" smtClean="0"/>
              <a:pPr>
                <a:defRPr/>
              </a:pPr>
              <a:t>14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91F7C-F7D8-4EE5-A4B3-DF1FFB07CCB6}" type="slidenum">
              <a:rPr lang="ja-JP" altLang="en-US" smtClean="0"/>
              <a:pPr>
                <a:defRPr/>
              </a:pPr>
              <a:t>20</a:t>
            </a:fld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ja-JP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9A290-5399-45C3-BB55-08B634EB3629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26A85-76C3-4369-8938-7BE60B50DA2C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C262B-579F-44D2-ABCE-8941E65E5603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0BC1-2C55-417D-A98C-BB77AB056AA5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95AD-41CF-4305-BD4D-503F649B64C8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A6E6A-FFE2-4637-BC83-D5E1C9F5759A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77C8D-D5B5-4DB3-874F-E09CF0167A1D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2CD24-1449-4CDA-866D-64C4B72D19EE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8B41F-16ED-4A60-8FDC-BC1A0E900C17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DBC08-7F35-4C12-8C0A-EB8B1503947B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03FD057-902E-4E66-9007-5A2ED552A02D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ja-JP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  <a:p>
            <a:pPr lvl="1" eaLnBrk="1" latinLnBrk="0" hangingPunct="1"/>
            <a:r>
              <a:rPr kumimoji="0" lang="en-US" altLang="ja-JP" smtClean="0"/>
              <a:t>Second level</a:t>
            </a:r>
          </a:p>
          <a:p>
            <a:pPr lvl="2" eaLnBrk="1" latinLnBrk="0" hangingPunct="1"/>
            <a:r>
              <a:rPr kumimoji="0" lang="en-US" altLang="ja-JP" smtClean="0"/>
              <a:t>Third level</a:t>
            </a:r>
          </a:p>
          <a:p>
            <a:pPr lvl="3" eaLnBrk="1" latinLnBrk="0" hangingPunct="1"/>
            <a:r>
              <a:rPr kumimoji="0" lang="en-US" altLang="ja-JP" smtClean="0"/>
              <a:t>Fourth level</a:t>
            </a:r>
          </a:p>
          <a:p>
            <a:pPr lvl="4" eaLnBrk="1" latinLnBrk="0" hangingPunct="1"/>
            <a:r>
              <a:rPr kumimoji="0" lang="en-US" altLang="ja-JP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64C635E-74C7-4E9C-9536-D56E8C780CF4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0688" y="142875"/>
            <a:ext cx="8294687" cy="28575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In the Cloud:</a:t>
            </a:r>
            <a:br>
              <a:rPr lang="en-US" altLang="ja-JP" dirty="0" smtClean="0"/>
            </a:br>
            <a:r>
              <a:rPr lang="en-US" altLang="ja-JP" dirty="0" smtClean="0"/>
              <a:t>Maps and Blogs</a:t>
            </a:r>
            <a:endParaRPr lang="en-US" altLang="ja-JP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3324247"/>
            <a:ext cx="8610600" cy="32480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dirty="0" smtClean="0"/>
              <a:t>Kiyomi Fujii, Jim Elwood, Barron Orr</a:t>
            </a:r>
            <a:endParaRPr lang="en-US" altLang="ja-JP" sz="2000" dirty="0" smtClean="0"/>
          </a:p>
          <a:p>
            <a:pPr algn="ctr" eaLnBrk="1" hangingPunct="1">
              <a:spcBef>
                <a:spcPct val="50000"/>
              </a:spcBef>
              <a:buClrTx/>
              <a:buSzTx/>
            </a:pPr>
            <a:r>
              <a:rPr lang="en-US" altLang="ja-JP" sz="2400" dirty="0" smtClean="0"/>
              <a:t>University of Arizona &amp; Tsukuba University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ja-JP" dirty="0" smtClean="0"/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400" dirty="0" smtClean="0"/>
              <a:t>Wireless 2010		Nagoya	February 19,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Map-Making</a:t>
            </a:r>
            <a:endParaRPr lang="ja-JP" altLang="en-US" sz="360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563" y="1054154"/>
            <a:ext cx="4119279" cy="551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4186238" cy="2350776"/>
          </a:xfrm>
        </p:spPr>
        <p:txBody>
          <a:bodyPr/>
          <a:lstStyle/>
          <a:p>
            <a:r>
              <a:rPr kumimoji="1" lang="en-US" altLang="ja-JP" dirty="0" smtClean="0"/>
              <a:t>University things…</a:t>
            </a: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Map-Making</a:t>
            </a:r>
            <a:endParaRPr lang="ja-JP" altLang="en-US" sz="3600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78610"/>
            <a:ext cx="3289237" cy="53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457200" y="1935480"/>
            <a:ext cx="4186238" cy="127920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… things outside the university (the local train station)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Map-Making</a:t>
            </a:r>
            <a:endParaRPr lang="ja-JP" altLang="en-US" sz="360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179389" y="1600200"/>
            <a:ext cx="4249736" cy="54291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altLang="ja-JP" sz="2800" dirty="0" smtClean="0"/>
              <a:t>The Arizona map…</a:t>
            </a:r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sz="28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974" y="2214554"/>
            <a:ext cx="3528770" cy="1285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selected locations and added them to the map…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5974" y="3786190"/>
            <a:ext cx="3528770" cy="15716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pink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circle shows one of the available icons…  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8014" y="5429264"/>
            <a:ext cx="3383854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Here’s what hiding there…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0486" y="1928802"/>
            <a:ext cx="52177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929058" y="4714884"/>
            <a:ext cx="1000132" cy="928694"/>
          </a:xfrm>
          <a:prstGeom prst="ellipse">
            <a:avLst/>
          </a:prstGeom>
          <a:solidFill>
            <a:srgbClr val="FF66FF">
              <a:alpha val="15000"/>
            </a:srgbClr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310275" grpId="0" build="p"/>
      <p:bldP spid="5" grpId="0"/>
      <p:bldP spid="7" grpId="0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Map-Making</a:t>
            </a:r>
            <a:endParaRPr lang="ja-JP" altLang="en-US" sz="360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4186238" cy="235077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Wondering about that cocktail </a:t>
            </a:r>
            <a:r>
              <a:rPr lang="en-US" altLang="ja-JP" sz="2400" dirty="0" smtClean="0"/>
              <a:t>glass? </a:t>
            </a:r>
            <a:endParaRPr kumimoji="1" lang="ja-JP" altLang="en-US" sz="2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642938"/>
            <a:ext cx="3786214" cy="584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Map-Making challenges…</a:t>
            </a:r>
            <a:endParaRPr lang="ja-JP" altLang="en-US" sz="360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7829576" cy="435104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That pesky Google account</a:t>
            </a:r>
          </a:p>
          <a:p>
            <a:r>
              <a:rPr lang="en-US" altLang="ja-JP" sz="2400" dirty="0" smtClean="0"/>
              <a:t>Google Maps “confusing”, “complicated”</a:t>
            </a:r>
          </a:p>
          <a:p>
            <a:r>
              <a:rPr kumimoji="1" lang="en-US" altLang="ja-JP" sz="2400" dirty="0" smtClean="0"/>
              <a:t>Typing difficult</a:t>
            </a:r>
          </a:p>
          <a:p>
            <a:r>
              <a:rPr lang="en-US" altLang="ja-JP" sz="2400" dirty="0" smtClean="0"/>
              <a:t>Overlap (students choosing same thing)</a:t>
            </a:r>
          </a:p>
          <a:p>
            <a:r>
              <a:rPr kumimoji="1" lang="en-US" altLang="ja-JP" sz="2400" dirty="0" smtClean="0"/>
              <a:t>Time-consuming</a:t>
            </a:r>
            <a:endParaRPr kumimoji="1" lang="ja-JP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The Blog Project</a:t>
            </a:r>
            <a:br>
              <a:rPr lang="en-US" altLang="ja-JP" dirty="0" smtClean="0"/>
            </a:br>
            <a:endParaRPr lang="en-US" altLang="ja-JP" sz="2400" dirty="0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ja-JP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utoUpdateAnimBg="0"/>
      <p:bldP spid="2580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Blogging</a:t>
            </a:r>
            <a:endParaRPr lang="ja-JP" altLang="en-US" sz="360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9720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dirty="0" smtClean="0"/>
              <a:t>Used WordPress</a:t>
            </a:r>
          </a:p>
          <a:p>
            <a:pPr eaLnBrk="1" hangingPunct="1"/>
            <a:r>
              <a:rPr lang="en-US" altLang="ja-JP" sz="2400" dirty="0" smtClean="0"/>
              <a:t>Can admin in English or Japanese</a:t>
            </a:r>
          </a:p>
          <a:p>
            <a:pPr eaLnBrk="1" hangingPunct="1"/>
            <a:r>
              <a:rPr lang="en-US" altLang="ja-JP" sz="2400" dirty="0" smtClean="0"/>
              <a:t>With guidance, students created personal blog </a:t>
            </a:r>
          </a:p>
          <a:p>
            <a:pPr eaLnBrk="1" hangingPunct="1"/>
            <a:r>
              <a:rPr lang="en-US" altLang="ja-JP" sz="2400" dirty="0" smtClean="0"/>
              <a:t>No correction by instructors </a:t>
            </a:r>
            <a:r>
              <a:rPr lang="en-US" altLang="ja-JP" sz="2400" dirty="0" smtClean="0">
                <a:sym typeface="Wingdings" pitchFamily="2" charset="2"/>
              </a:rPr>
              <a:t> </a:t>
            </a:r>
            <a:r>
              <a:rPr lang="en-US" altLang="ja-JP" sz="2400" dirty="0" smtClean="0"/>
              <a:t>student community</a:t>
            </a:r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3102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Blogging</a:t>
            </a:r>
            <a:endParaRPr lang="ja-JP" altLang="en-US" sz="360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9720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dirty="0" smtClean="0"/>
              <a:t>Used WordPress</a:t>
            </a:r>
          </a:p>
          <a:p>
            <a:pPr eaLnBrk="1" hangingPunct="1"/>
            <a:r>
              <a:rPr lang="en-US" altLang="ja-JP" sz="2400" dirty="0" smtClean="0"/>
              <a:t>Can admin in English or Japanese</a:t>
            </a:r>
          </a:p>
          <a:p>
            <a:pPr eaLnBrk="1" hangingPunct="1"/>
            <a:r>
              <a:rPr lang="en-US" altLang="ja-JP" sz="2400" dirty="0" smtClean="0"/>
              <a:t>With guidance, students created personal blog </a:t>
            </a:r>
          </a:p>
          <a:p>
            <a:pPr eaLnBrk="1" hangingPunct="1"/>
            <a:r>
              <a:rPr lang="en-US" altLang="ja-JP" sz="2400" dirty="0" smtClean="0"/>
              <a:t>Linked to class blog home</a:t>
            </a:r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100250"/>
            <a:ext cx="1797253" cy="1785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33786"/>
            <a:ext cx="3151887" cy="3209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500298" y="4214818"/>
            <a:ext cx="928694" cy="200026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ight Arrow 6"/>
          <p:cNvSpPr/>
          <p:nvPr/>
        </p:nvSpPr>
        <p:spPr>
          <a:xfrm>
            <a:off x="3500430" y="4857760"/>
            <a:ext cx="1643074" cy="285752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310275" grpId="0" build="p" autoUpdateAnimBg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Blogging (Arizona)</a:t>
            </a:r>
            <a:endParaRPr lang="ja-JP" altLang="en-US" sz="360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82866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ja-JP" sz="2400" dirty="0" smtClean="0"/>
              <a:t>For example, let’s look at Boone’s blog (in Arizona)… </a:t>
            </a:r>
          </a:p>
          <a:p>
            <a:pPr eaLnBrk="1" hangingPunct="1"/>
            <a:r>
              <a:rPr lang="en-US" altLang="ja-JP" sz="2400" dirty="0" smtClean="0"/>
              <a:t>In this screenshot, we see two topics…</a:t>
            </a:r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468625"/>
            <a:ext cx="4881565" cy="410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3" y="4100530"/>
            <a:ext cx="3643338" cy="5429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favorite</a:t>
            </a:r>
            <a:r>
              <a:rPr kumimoji="1" lang="en-US" altLang="ja-JP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restaurant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7030" y="5600728"/>
            <a:ext cx="3643338" cy="5429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University of Arizona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3714744" y="3714752"/>
            <a:ext cx="142876" cy="1357322"/>
          </a:xfrm>
          <a:prstGeom prst="lef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Left Bracket 10"/>
          <p:cNvSpPr/>
          <p:nvPr/>
        </p:nvSpPr>
        <p:spPr>
          <a:xfrm>
            <a:off x="3714744" y="5214950"/>
            <a:ext cx="142876" cy="1214446"/>
          </a:xfrm>
          <a:prstGeom prst="leftBracket">
            <a:avLst/>
          </a:pr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1"/>
      <p:bldP spid="310275" grpId="0" build="p" autoUpdateAnimBg="0"/>
      <p:bldP spid="5" grpId="0" build="p" autoUpdateAnimBg="0"/>
      <p:bldP spid="6" grpId="0" build="p" autoUpdateAnimBg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Blogging (Arizona)</a:t>
            </a:r>
            <a:endParaRPr lang="ja-JP" altLang="en-US" sz="360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824772"/>
            <a:ext cx="3185867" cy="596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3" y="1500174"/>
            <a:ext cx="3643338" cy="5429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Boone’s original post…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282" y="2571744"/>
            <a:ext cx="3929090" cy="54291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Comment</a:t>
            </a:r>
            <a:r>
              <a:rPr kumimoji="1" lang="en-US" altLang="ja-JP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Sakie in Japan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4282" y="3786190"/>
            <a:ext cx="3643338" cy="5429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Boone’s reply to Sakie…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14282" y="5072074"/>
            <a:ext cx="3643338" cy="54291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Comment</a:t>
            </a:r>
            <a:r>
              <a:rPr kumimoji="1" lang="en-US" altLang="ja-JP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Mai in Japan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4282" y="6072206"/>
            <a:ext cx="3643338" cy="5429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1" lang="en-US" altLang="ja-JP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in Japanese…</a:t>
            </a:r>
            <a:endParaRPr kumimoji="1" lang="en-US" altLang="ja-JP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71868" y="1571612"/>
            <a:ext cx="2000264" cy="285752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ight Arrow 12"/>
          <p:cNvSpPr/>
          <p:nvPr/>
        </p:nvSpPr>
        <p:spPr>
          <a:xfrm>
            <a:off x="4071934" y="2571744"/>
            <a:ext cx="1500198" cy="285752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ight Arrow 13"/>
          <p:cNvSpPr/>
          <p:nvPr/>
        </p:nvSpPr>
        <p:spPr>
          <a:xfrm>
            <a:off x="3857620" y="3786190"/>
            <a:ext cx="1643074" cy="285752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ight Arrow 14"/>
          <p:cNvSpPr/>
          <p:nvPr/>
        </p:nvSpPr>
        <p:spPr>
          <a:xfrm>
            <a:off x="3786182" y="5143512"/>
            <a:ext cx="1714512" cy="285752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7" grpId="0" build="p" autoUpdateAnimBg="0"/>
      <p:bldP spid="8" grpId="0" build="p" autoUpdateAnimBg="0"/>
      <p:bldP spid="9" grpId="0" build="p" autoUpdateAnimBg="0"/>
      <p:bldP spid="10" grpId="0" build="p" autoUpdateAnimBg="0"/>
      <p:bldP spid="11" grpId="0" build="p" autoUpdateAnimBg="0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The Two Projects</a:t>
            </a:r>
            <a:endParaRPr lang="en-US" altLang="ja-JP" sz="2400" dirty="0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 smtClean="0">
                <a:sym typeface="Wingdings" pitchFamily="2" charset="2"/>
              </a:rPr>
              <a:t>(Or, What and How We Did Them)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utoUpdateAnimBg="0"/>
      <p:bldP spid="258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Blogging (sample of Tsukuba blog here?)</a:t>
            </a:r>
            <a:endParaRPr lang="ja-JP" altLang="en-US" sz="360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9720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dirty="0" smtClean="0"/>
              <a:t>Used WordPress</a:t>
            </a:r>
          </a:p>
          <a:p>
            <a:pPr eaLnBrk="1" hangingPunct="1"/>
            <a:r>
              <a:rPr lang="en-US" altLang="ja-JP" sz="2400" dirty="0" smtClean="0"/>
              <a:t>Extension of class material (forms)</a:t>
            </a:r>
          </a:p>
          <a:p>
            <a:r>
              <a:rPr lang="en-US" altLang="ja-JP" sz="2400" dirty="0" smtClean="0"/>
              <a:t>Tsukuba: Blog on self-selected research topic &amp; anything else </a:t>
            </a:r>
          </a:p>
          <a:p>
            <a:pPr eaLnBrk="1" hangingPunct="1"/>
            <a:r>
              <a:rPr lang="en-US" altLang="ja-JP" sz="2400" dirty="0" smtClean="0"/>
              <a:t>Encouraged to comment on blogs on other side of Pacific </a:t>
            </a:r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3102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Blogging (Tsukuba)</a:t>
            </a:r>
            <a:endParaRPr lang="ja-JP" altLang="en-US" sz="36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3" y="1500174"/>
            <a:ext cx="3643338" cy="36433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2400"/>
              </a:spcAft>
              <a:buClr>
                <a:schemeClr val="accent3"/>
              </a:buClr>
              <a:buSzPct val="95000"/>
              <a:defRPr/>
            </a:pPr>
            <a:r>
              <a:rPr lang="en-US" altLang="ja-JP" sz="2400" i="1" dirty="0" smtClean="0"/>
              <a:t>Research project on healthy eating, diets</a:t>
            </a:r>
          </a:p>
          <a:p>
            <a:pPr marL="274320" lvl="0" indent="-274320" fontAlgn="auto">
              <a:spcBef>
                <a:spcPct val="20000"/>
              </a:spcBef>
              <a:spcAft>
                <a:spcPts val="2400"/>
              </a:spcAft>
              <a:buClr>
                <a:schemeClr val="accent3"/>
              </a:buClr>
              <a:buSzPct val="95000"/>
              <a:defRPr/>
            </a:pPr>
            <a:r>
              <a:rPr lang="en-US" altLang="ja-JP" sz="2400" i="1" dirty="0" smtClean="0"/>
              <a:t>Total of 10 posts</a:t>
            </a:r>
          </a:p>
          <a:p>
            <a:pPr marL="274320" lvl="0" indent="-274320" fontAlgn="auto">
              <a:spcBef>
                <a:spcPct val="20000"/>
              </a:spcBef>
              <a:spcAft>
                <a:spcPts val="2400"/>
              </a:spcAft>
              <a:buClr>
                <a:schemeClr val="accent3"/>
              </a:buClr>
              <a:buSzPct val="95000"/>
              <a:defRPr/>
            </a:pPr>
            <a:r>
              <a:rPr lang="en-US" altLang="ja-JP" sz="2400" i="1" dirty="0" smtClean="0"/>
              <a:t>Responses in English</a:t>
            </a:r>
            <a:endParaRPr lang="en-US" altLang="ja-JP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357298"/>
            <a:ext cx="501461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 rot="552493">
            <a:off x="2383979" y="3130494"/>
            <a:ext cx="5217376" cy="244581"/>
          </a:xfrm>
          <a:prstGeom prst="rightArrow">
            <a:avLst>
              <a:gd name="adj1" fmla="val 50000"/>
              <a:gd name="adj2" fmla="val 90559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ounded Rectangle 16"/>
          <p:cNvSpPr/>
          <p:nvPr/>
        </p:nvSpPr>
        <p:spPr>
          <a:xfrm>
            <a:off x="7643834" y="3286124"/>
            <a:ext cx="1500166" cy="214314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6" y="2000240"/>
            <a:ext cx="3506156" cy="477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7" grpId="0" uiExpand="1" build="p" autoUpdateAnimBg="0"/>
      <p:bldP spid="12" grpId="0" animBg="1"/>
      <p:bldP spid="12" grpId="1" animBg="1"/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715250" cy="1008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We</a:t>
            </a:r>
            <a:r>
              <a:rPr lang="en-US" altLang="ja-JP" dirty="0" smtClean="0">
                <a:latin typeface="Arial" charset="0"/>
              </a:rPr>
              <a:t>’</a:t>
            </a:r>
            <a:r>
              <a:rPr lang="en-US" altLang="ja-JP" dirty="0" smtClean="0"/>
              <a:t>d be happy to entertain any questions at this time!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209800"/>
            <a:ext cx="8704263" cy="39227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ja-JP" i="1" dirty="0" smtClean="0"/>
              <a:t>(sorry if we</a:t>
            </a:r>
            <a:r>
              <a:rPr lang="en-US" altLang="ja-JP" i="1" dirty="0" smtClean="0">
                <a:latin typeface="Arial" charset="0"/>
              </a:rPr>
              <a:t>’</a:t>
            </a:r>
            <a:r>
              <a:rPr lang="en-US" altLang="ja-JP" i="1" dirty="0" smtClean="0"/>
              <a:t>ve tied you in knots)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ja-JP" sz="6000" i="1" dirty="0" smtClean="0">
              <a:solidFill>
                <a:schemeClr val="tx2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11188" y="256540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en-US"/>
          </a:p>
        </p:txBody>
      </p:sp>
      <p:pic>
        <p:nvPicPr>
          <p:cNvPr id="21509" name="Picture 6" descr="F:\My photos\puppet photos\yes-name_floss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2995613"/>
            <a:ext cx="454660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References Cited</a:t>
            </a:r>
            <a:endParaRPr lang="ja-JP" altLang="en-US" sz="3600" smtClean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495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altLang="ja-JP" sz="1600" dirty="0" smtClean="0"/>
              <a:t>Benjamini, A., &amp; Hochberg, A. (1995). Controlling the false discovery rate: A practical and powerful approach to multiple testing. </a:t>
            </a:r>
            <a:r>
              <a:rPr lang="en-US" altLang="ja-JP" sz="1600" i="1" dirty="0" smtClean="0"/>
              <a:t>Journal of the Royal Statistical Society. Series B (Methodological), 57</a:t>
            </a:r>
            <a:r>
              <a:rPr lang="en-US" altLang="ja-JP" sz="1600" dirty="0" smtClean="0"/>
              <a:t>, (1), 289-300.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1600" dirty="0" smtClean="0"/>
              <a:t>Conner, M. L. (1997-2009). Introducing informal learning. Retrieved December 1, 2009, from http://marciaconner.com/intros/ informal.html#research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1600" dirty="0" smtClean="0"/>
              <a:t>Falk, J. H., &amp; Dierking, L. D. (2002). </a:t>
            </a:r>
            <a:r>
              <a:rPr lang="en-US" altLang="ja-JP" sz="1600" i="1" dirty="0" smtClean="0"/>
              <a:t>Lessons without limit: How free-choice learning is transforming education</a:t>
            </a:r>
            <a:r>
              <a:rPr lang="en-US" altLang="ja-JP" sz="1600" dirty="0" smtClean="0"/>
              <a:t>. Walnut Creek, CA: AltaMira Press).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1600" dirty="0" smtClean="0"/>
              <a:t>Lafford, B. A. (2009). Toward an ecological CALL: Update to Garrett (1991). </a:t>
            </a:r>
            <a:r>
              <a:rPr lang="en-US" altLang="ja-JP" sz="1600" i="1" dirty="0" smtClean="0"/>
              <a:t>The Modern Language Journal, 93, </a:t>
            </a:r>
            <a:r>
              <a:rPr lang="en-US" altLang="ja-JP" sz="1600" dirty="0" smtClean="0"/>
              <a:t>Focus Issue,  673-696.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1600" dirty="0" smtClean="0"/>
              <a:t>Levy, M. (2009). Technologies in use for second language learning. </a:t>
            </a:r>
            <a:r>
              <a:rPr lang="en-US" altLang="ja-JP" sz="1600" i="1" dirty="0" smtClean="0"/>
              <a:t>The Modern Language Journal, 93, </a:t>
            </a:r>
            <a:r>
              <a:rPr lang="en-US" altLang="ja-JP" sz="1600" dirty="0" smtClean="0"/>
              <a:t>Focus Issue,  769-782.</a:t>
            </a:r>
          </a:p>
          <a:p>
            <a:pPr>
              <a:spcAft>
                <a:spcPts val="600"/>
              </a:spcAft>
              <a:buNone/>
            </a:pPr>
            <a:r>
              <a:rPr lang="en-US" altLang="ja-JP" sz="1600" kern="0" dirty="0" smtClean="0"/>
              <a:t>MacLean, G. R., &amp; Elwood, J. A. (2009). Digital natives, learner perceptions and the use of ICT. In M. Thomas (Ed.), </a:t>
            </a:r>
            <a:r>
              <a:rPr lang="en-US" altLang="ja-JP" sz="1600" i="1" kern="0" dirty="0" smtClean="0"/>
              <a:t>Handbook of research on Web 2.0 and second language learning</a:t>
            </a:r>
            <a:r>
              <a:rPr lang="en-US" altLang="ja-JP" sz="1600" kern="0" dirty="0" smtClean="0"/>
              <a:t> (pp. 156-179). Hershey, PA: IGI.</a:t>
            </a:r>
            <a:endParaRPr lang="en-US" altLang="ja-JP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0" grpId="0" build="p" autoUpdateAnimBg="0" advAuto="1000"/>
      <p:bldP spid="3194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Method: Participants</a:t>
            </a:r>
            <a:endParaRPr lang="ja-JP" altLang="en-US" sz="3600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757362"/>
            <a:ext cx="7243788" cy="395765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ja-JP" sz="2400" dirty="0" smtClean="0"/>
              <a:t>University JFL students in Arizona 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 = 124)</a:t>
            </a:r>
          </a:p>
          <a:p>
            <a:pPr>
              <a:spcAft>
                <a:spcPts val="600"/>
              </a:spcAft>
            </a:pPr>
            <a:r>
              <a:rPr lang="en-US" altLang="ja-JP" sz="2400" dirty="0" smtClean="0"/>
              <a:t>University EFL students in Tsukuba (</a:t>
            </a:r>
            <a:r>
              <a:rPr lang="en-US" altLang="ja-JP" sz="2400" i="1" dirty="0" smtClean="0"/>
              <a:t>n</a:t>
            </a:r>
            <a:r>
              <a:rPr lang="en-US" altLang="ja-JP" sz="2400" dirty="0" smtClean="0"/>
              <a:t> = 36)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  <p:bldP spid="1075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Method: Timing</a:t>
            </a:r>
            <a:endParaRPr lang="ja-JP" altLang="en-US" sz="3600" smtClean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465140" y="1600200"/>
            <a:ext cx="8178826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dirty="0" smtClean="0"/>
              <a:t>Roughly one year (different academic calendars)</a:t>
            </a:r>
          </a:p>
          <a:p>
            <a:pPr eaLnBrk="1" hangingPunct="1"/>
            <a:r>
              <a:rPr lang="en-US" altLang="ja-JP" sz="2400" dirty="0" smtClean="0"/>
              <a:t>Data collected in Dec-Jan, 2009-2010 (at end of first term in Arizona, end of school year in Tsukuba)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ja-JP" sz="2400" dirty="0" smtClean="0"/>
              <a:t>Arizona: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-year students did map-making and making blogs (although did not progress to actual blogging)</a:t>
            </a:r>
          </a:p>
          <a:p>
            <a:pPr eaLnBrk="1" hangingPunct="1"/>
            <a:r>
              <a:rPr lang="en-US" altLang="ja-JP" sz="2400" dirty="0" smtClean="0"/>
              <a:t>Arizona: 3</a:t>
            </a:r>
            <a:r>
              <a:rPr lang="en-US" altLang="ja-JP" sz="2400" baseline="30000" dirty="0" smtClean="0"/>
              <a:t>rd</a:t>
            </a:r>
            <a:r>
              <a:rPr lang="en-US" altLang="ja-JP" sz="2400" dirty="0" smtClean="0"/>
              <a:t>-years both map-making and blogging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ja-JP" sz="2400" dirty="0" smtClean="0"/>
              <a:t>Tsukuba: low-level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-years did map-making</a:t>
            </a:r>
          </a:p>
          <a:p>
            <a:pPr eaLnBrk="1" hangingPunct="1"/>
            <a:r>
              <a:rPr lang="en-US" altLang="ja-JP" sz="2400" dirty="0" smtClean="0"/>
              <a:t>Tsukuba: advanced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-years did blogging</a:t>
            </a:r>
          </a:p>
          <a:p>
            <a:pPr eaLnBrk="1" hangingPunct="1"/>
            <a:endParaRPr lang="en-US" altLang="ja-JP" sz="2400" dirty="0" smtClean="0"/>
          </a:p>
          <a:p>
            <a:pPr eaLnBrk="1" hangingPunct="1"/>
            <a:endParaRPr lang="en-US" altLang="ja-JP" sz="2400" dirty="0" smtClean="0"/>
          </a:p>
          <a:p>
            <a:pPr eaLnBrk="1" hangingPunct="1"/>
            <a:endParaRPr lang="en-US" altLang="ja-JP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autoUpdateAnimBg="0"/>
      <p:bldP spid="30617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Method: Media of Communication</a:t>
            </a:r>
            <a:endParaRPr lang="ja-JP" altLang="en-US" sz="3600" smtClean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465140" y="1600200"/>
            <a:ext cx="8178826" cy="4495800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Simple delineation of languages</a:t>
            </a:r>
          </a:p>
          <a:p>
            <a:pPr eaLnBrk="1" hangingPunct="1"/>
            <a:r>
              <a:rPr lang="en-US" altLang="ja-JP" sz="2800" dirty="0" smtClean="0">
                <a:sym typeface="Wingdings" pitchFamily="2" charset="2"/>
              </a:rPr>
              <a:t> Japanese for Arizona-based projects</a:t>
            </a:r>
            <a:endParaRPr lang="en-US" altLang="ja-JP" sz="2800" dirty="0" smtClean="0"/>
          </a:p>
          <a:p>
            <a:pPr eaLnBrk="1" hangingPunct="1"/>
            <a:r>
              <a:rPr lang="en-US" altLang="ja-JP" sz="2800" dirty="0" smtClean="0">
                <a:sym typeface="Wingdings" pitchFamily="2" charset="2"/>
              </a:rPr>
              <a:t> English for </a:t>
            </a:r>
            <a:r>
              <a:rPr lang="en-US" altLang="ja-JP" sz="2800" dirty="0" smtClean="0"/>
              <a:t>Tsukuba-based projects</a:t>
            </a:r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443662"/>
            <a:ext cx="5500726" cy="177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33551"/>
            <a:ext cx="2911467" cy="31527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572140"/>
            <a:ext cx="2453285" cy="11430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576398"/>
            <a:ext cx="3151887" cy="3209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7942" y="5572140"/>
            <a:ext cx="2473214" cy="114300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autoUpdateAnimBg="0"/>
      <p:bldP spid="30617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The Map Project</a:t>
            </a:r>
            <a:br>
              <a:rPr lang="en-US" altLang="ja-JP" dirty="0" smtClean="0"/>
            </a:br>
            <a:endParaRPr lang="en-US" altLang="ja-JP" sz="2400" dirty="0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ja-JP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utoUpdateAnimBg="0"/>
      <p:bldP spid="2580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Map-Making</a:t>
            </a:r>
            <a:endParaRPr lang="ja-JP" altLang="en-US" sz="360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dirty="0" smtClean="0"/>
              <a:t>Used Google Maps</a:t>
            </a:r>
          </a:p>
          <a:p>
            <a:pPr eaLnBrk="1" hangingPunct="1"/>
            <a:r>
              <a:rPr lang="en-US" altLang="ja-JP" sz="2400" dirty="0" smtClean="0"/>
              <a:t>Had to have “</a:t>
            </a:r>
            <a:r>
              <a:rPr lang="en-US" altLang="ja-JP" sz="2400" dirty="0" err="1" smtClean="0"/>
              <a:t>gmail</a:t>
            </a:r>
            <a:r>
              <a:rPr lang="en-US" altLang="ja-JP" sz="2400" dirty="0" smtClean="0"/>
              <a:t>” accounts </a:t>
            </a:r>
          </a:p>
          <a:p>
            <a:pPr eaLnBrk="1" hangingPunct="1"/>
            <a:r>
              <a:rPr lang="en-US" altLang="ja-JP" sz="2400" dirty="0" smtClean="0"/>
              <a:t>Students created a class map written in their L2 (thus, Arizona students wrote in Japanese, Tsukuba students wrote in English) </a:t>
            </a:r>
          </a:p>
          <a:p>
            <a:pPr eaLnBrk="1" hangingPunct="1"/>
            <a:r>
              <a:rPr lang="en-US" altLang="ja-JP" sz="2400" dirty="0" smtClean="0"/>
              <a:t>Extension of class material (forms)</a:t>
            </a:r>
          </a:p>
          <a:p>
            <a:pPr eaLnBrk="1" hangingPunct="1"/>
            <a:r>
              <a:rPr lang="en-US" altLang="ja-JP" sz="2400" dirty="0" smtClean="0"/>
              <a:t>Lesson(s) on word processing in Japanese</a:t>
            </a:r>
          </a:p>
          <a:p>
            <a:pPr eaLnBrk="1" hangingPunct="1">
              <a:buNone/>
            </a:pPr>
            <a:endParaRPr lang="en-US" altLang="ja-JP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1"/>
      <p:bldP spid="31027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Map-Making</a:t>
            </a:r>
            <a:endParaRPr lang="ja-JP" altLang="en-US" sz="360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dirty="0" smtClean="0"/>
              <a:t>Introductions of … </a:t>
            </a:r>
          </a:p>
          <a:p>
            <a:pPr eaLnBrk="1" hangingPunct="1"/>
            <a:r>
              <a:rPr lang="en-US" altLang="ja-JP" sz="2400" dirty="0" smtClean="0"/>
              <a:t>University buildings, places (Arizona)</a:t>
            </a:r>
          </a:p>
          <a:p>
            <a:pPr eaLnBrk="1" hangingPunct="1"/>
            <a:r>
              <a:rPr lang="en-US" altLang="ja-JP" sz="2400" dirty="0" smtClean="0"/>
              <a:t>University and surrounding area (Tsukuba)</a:t>
            </a:r>
          </a:p>
          <a:p>
            <a:pPr eaLnBrk="1" hangingPunct="1"/>
            <a:r>
              <a:rPr lang="en-US" altLang="ja-JP" sz="2400" dirty="0" smtClean="0"/>
              <a:t>Primarily text and photos (more possibilities: videos, tours)</a:t>
            </a:r>
          </a:p>
          <a:p>
            <a:pPr eaLnBrk="1" hangingPunct="1"/>
            <a:endParaRPr lang="en-US" altLang="ja-JP" sz="2400" dirty="0" smtClean="0"/>
          </a:p>
          <a:p>
            <a:pPr eaLnBrk="1" hangingPunct="1">
              <a:buNone/>
            </a:pPr>
            <a:endParaRPr lang="en-US" altLang="ja-JP" sz="2400" dirty="0" smtClean="0"/>
          </a:p>
          <a:p>
            <a:pPr eaLnBrk="1" hangingPunct="1"/>
            <a:endParaRPr lang="en-US" altLang="ja-JP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3102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9400"/>
            <a:ext cx="7581900" cy="1143000"/>
          </a:xfrm>
        </p:spPr>
        <p:txBody>
          <a:bodyPr/>
          <a:lstStyle/>
          <a:p>
            <a:pPr eaLnBrk="1" hangingPunct="1"/>
            <a:r>
              <a:rPr lang="en-US" altLang="ja-JP" sz="3600" dirty="0" smtClean="0"/>
              <a:t>Map-Making</a:t>
            </a:r>
            <a:endParaRPr lang="ja-JP" altLang="en-US" sz="360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179389" y="1600200"/>
            <a:ext cx="4249736" cy="54291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altLang="ja-JP" sz="2800" dirty="0" smtClean="0"/>
              <a:t>The Tsukuba map…</a:t>
            </a:r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>
              <a:buNone/>
            </a:pPr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/>
            <a:endParaRPr lang="en-US" altLang="ja-JP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45339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5974" y="2214554"/>
            <a:ext cx="4249736" cy="12858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selected locations and added them to the map…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57884" y="2500306"/>
            <a:ext cx="928694" cy="1143008"/>
          </a:xfrm>
          <a:prstGeom prst="roundRect">
            <a:avLst/>
          </a:prstGeom>
          <a:solidFill>
            <a:srgbClr val="FF66FF">
              <a:alpha val="49804"/>
            </a:srgbClr>
          </a:solidFill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5974" y="3786190"/>
            <a:ext cx="4249736" cy="157163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pink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rectangle shows the university, meaning about half the locations were outside campus. 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8014" y="5429264"/>
            <a:ext cx="4249736" cy="50006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altLang="ja-JP" sz="2400" dirty="0" smtClean="0">
                <a:latin typeface="+mn-lt"/>
                <a:ea typeface="+mn-ea"/>
              </a:rPr>
              <a:t>For example…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autoUpdateAnimBg="0"/>
      <p:bldP spid="310275" grpId="0" build="p"/>
      <p:bldP spid="5" grpId="0"/>
      <p:bldP spid="6" grpId="0" animBg="1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2164</TotalTime>
  <Words>820</Words>
  <Application>Microsoft Office PowerPoint</Application>
  <PresentationFormat>On-screen Show (4:3)</PresentationFormat>
  <Paragraphs>171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In the Cloud: Maps and Blogs</vt:lpstr>
      <vt:lpstr>The Two Projects</vt:lpstr>
      <vt:lpstr>Method: Participants</vt:lpstr>
      <vt:lpstr>Method: Timing</vt:lpstr>
      <vt:lpstr>Method: Media of Communication</vt:lpstr>
      <vt:lpstr>The Map Project </vt:lpstr>
      <vt:lpstr>Map-Making</vt:lpstr>
      <vt:lpstr>Map-Making</vt:lpstr>
      <vt:lpstr>Map-Making</vt:lpstr>
      <vt:lpstr>Map-Making</vt:lpstr>
      <vt:lpstr>Map-Making</vt:lpstr>
      <vt:lpstr>Map-Making</vt:lpstr>
      <vt:lpstr>Map-Making</vt:lpstr>
      <vt:lpstr>Map-Making challenges…</vt:lpstr>
      <vt:lpstr>The Blog Project </vt:lpstr>
      <vt:lpstr>Blogging</vt:lpstr>
      <vt:lpstr>Blogging</vt:lpstr>
      <vt:lpstr>Blogging (Arizona)</vt:lpstr>
      <vt:lpstr>Blogging (Arizona)</vt:lpstr>
      <vt:lpstr>Blogging (sample of Tsukuba blog here?)</vt:lpstr>
      <vt:lpstr>Blogging (Tsukuba)</vt:lpstr>
      <vt:lpstr>We’d be happy to entertain any questions at this time! </vt:lpstr>
      <vt:lpstr>References Cited</vt:lpstr>
    </vt:vector>
  </TitlesOfParts>
  <Company>筑波大学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My Project</dc:title>
  <dc:creator>root</dc:creator>
  <cp:lastModifiedBy>Elwood</cp:lastModifiedBy>
  <cp:revision>151</cp:revision>
  <cp:lastPrinted>1601-01-01T00:00:00Z</cp:lastPrinted>
  <dcterms:created xsi:type="dcterms:W3CDTF">2006-01-31T01:24:28Z</dcterms:created>
  <dcterms:modified xsi:type="dcterms:W3CDTF">2010-10-11T09:32:56Z</dcterms:modified>
</cp:coreProperties>
</file>