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0"/>
  </p:notesMasterIdLst>
  <p:sldIdLst>
    <p:sldId id="256" r:id="rId2"/>
    <p:sldId id="328" r:id="rId3"/>
    <p:sldId id="330" r:id="rId4"/>
    <p:sldId id="327" r:id="rId5"/>
    <p:sldId id="294" r:id="rId6"/>
    <p:sldId id="312" r:id="rId7"/>
    <p:sldId id="265" r:id="rId8"/>
    <p:sldId id="343" r:id="rId9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61" autoAdjust="0"/>
  </p:normalViewPr>
  <p:slideViewPr>
    <p:cSldViewPr>
      <p:cViewPr varScale="1">
        <p:scale>
          <a:sx n="110" d="100"/>
          <a:sy n="110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2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Room E21   13:55-14:30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</a:t>
            </a:fld>
            <a:endParaRPr lang="en-US" altLang="ja-JP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143000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4E7C7-CCA8-4F01-B8C0-E271D8D2899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In the Cloud:</a:t>
            </a:r>
            <a:br>
              <a:rPr lang="en-US" altLang="ja-JP" dirty="0" smtClean="0"/>
            </a:br>
            <a:r>
              <a:rPr lang="en-US" altLang="ja-JP" dirty="0" smtClean="0"/>
              <a:t>Maps and Blogs</a:t>
            </a:r>
            <a:endParaRPr lang="en-US" altLang="ja-JP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" y="3324247"/>
            <a:ext cx="8610600" cy="3248025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dirty="0" smtClean="0"/>
              <a:t>Kiyomi Fujii, Jim Elwood, Barron Orr</a:t>
            </a:r>
            <a:endParaRPr lang="en-US" altLang="ja-JP" sz="2000" dirty="0" smtClean="0"/>
          </a:p>
          <a:p>
            <a:pPr algn="ctr" eaLnBrk="1" hangingPunct="1">
              <a:spcBef>
                <a:spcPct val="50000"/>
              </a:spcBef>
              <a:buClrTx/>
              <a:buSzTx/>
            </a:pPr>
            <a:r>
              <a:rPr lang="en-US" altLang="ja-JP" sz="2400" dirty="0" smtClean="0"/>
              <a:t>University of Arizona &amp; Tsukuba University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ja-JP" dirty="0" smtClean="0"/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2400" dirty="0" smtClean="0"/>
              <a:t>Wireless 2010		Nagoya	February 19,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ja-JP" sz="4400" dirty="0" smtClean="0"/>
              <a:t>The Reaction(s): </a:t>
            </a:r>
            <a:br>
              <a:rPr lang="en-US" altLang="ja-JP" sz="4400" dirty="0" smtClean="0"/>
            </a:br>
            <a:r>
              <a:rPr lang="en-US" altLang="ja-JP" sz="4400" dirty="0" smtClean="0"/>
              <a:t>	Student Perceptions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The Results (or, What Everyone Said About Them)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ja-JP" sz="3600" dirty="0" smtClean="0"/>
              <a:t>We asked about</a:t>
            </a:r>
            <a:r>
              <a:rPr lang="en-US" altLang="ja-JP" sz="3600" dirty="0" smtClean="0">
                <a:latin typeface="Arial" charset="0"/>
              </a:rPr>
              <a:t>…</a:t>
            </a:r>
            <a:endParaRPr lang="en-US" altLang="ja-JP" sz="3600" dirty="0" smtClean="0"/>
          </a:p>
        </p:txBody>
      </p:sp>
      <p:sp>
        <p:nvSpPr>
          <p:cNvPr id="106615" name="Rectangle 119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None/>
            </a:pPr>
            <a:endParaRPr lang="en-US" altLang="ja-JP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60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ja-JP" sz="2400" dirty="0" smtClean="0"/>
              <a:t>Impressions of map-making and of blogging</a:t>
            </a:r>
          </a:p>
          <a:p>
            <a:pPr marL="274320" indent="-274320" fontAlgn="auto">
              <a:spcBef>
                <a:spcPct val="20000"/>
              </a:spcBef>
              <a:spcAft>
                <a:spcPts val="60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altLang="ja-JP" sz="2400" dirty="0" smtClean="0"/>
              <a:t>Suggestions for improvement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endParaRPr lang="en-US" altLang="ja-JP" sz="2400" dirty="0" smtClean="0"/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endParaRPr lang="en-US" altLang="ja-JP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6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utoUpdateAnimBg="0"/>
      <p:bldP spid="106615" grpId="0" build="p" autoUpdateAnimBg="0"/>
      <p:bldP spid="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dirty="0" smtClean="0"/>
              <a:t>Method</a:t>
            </a:r>
            <a:br>
              <a:rPr lang="en-US" altLang="ja-JP" sz="3600" dirty="0" smtClean="0"/>
            </a:br>
            <a:r>
              <a:rPr lang="en-US" altLang="ja-JP" sz="3600" dirty="0" smtClean="0"/>
              <a:t>Instrument</a:t>
            </a:r>
            <a:endParaRPr lang="ja-JP" altLang="en-US" sz="3600" smtClean="0"/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>
          <a:xfrm>
            <a:off x="465140" y="1600200"/>
            <a:ext cx="8178826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2400" dirty="0" smtClean="0"/>
              <a:t>Questionnaire</a:t>
            </a:r>
          </a:p>
          <a:p>
            <a:pPr eaLnBrk="1" hangingPunct="1"/>
            <a:r>
              <a:rPr lang="en-US" altLang="ja-JP" sz="2400" dirty="0" smtClean="0"/>
              <a:t>4 Likert-scale items with 5-point semantic-differentiation scale anchored by </a:t>
            </a:r>
            <a:r>
              <a:rPr lang="en-US" altLang="ja-JP" sz="2400" dirty="0" smtClean="0">
                <a:latin typeface="Arial" charset="0"/>
              </a:rPr>
              <a:t>“</a:t>
            </a:r>
            <a:r>
              <a:rPr lang="en-US" altLang="ja-JP" sz="2400" dirty="0" smtClean="0"/>
              <a:t>strongly disagree</a:t>
            </a:r>
            <a:r>
              <a:rPr lang="en-US" altLang="ja-JP" sz="2400" dirty="0" smtClean="0">
                <a:latin typeface="Arial" charset="0"/>
              </a:rPr>
              <a:t>”</a:t>
            </a:r>
            <a:r>
              <a:rPr lang="en-US" altLang="ja-JP" sz="2400" dirty="0" smtClean="0"/>
              <a:t> (1) and </a:t>
            </a:r>
            <a:r>
              <a:rPr lang="en-US" altLang="ja-JP" sz="2400" dirty="0" smtClean="0">
                <a:latin typeface="Arial" charset="0"/>
              </a:rPr>
              <a:t>“</a:t>
            </a:r>
            <a:r>
              <a:rPr lang="en-US" altLang="ja-JP" sz="2400" dirty="0" smtClean="0"/>
              <a:t>strongly agree</a:t>
            </a:r>
            <a:r>
              <a:rPr lang="en-US" altLang="ja-JP" sz="2400" dirty="0" smtClean="0">
                <a:latin typeface="Arial" charset="0"/>
              </a:rPr>
              <a:t>”</a:t>
            </a:r>
            <a:r>
              <a:rPr lang="en-US" altLang="ja-JP" sz="2400" dirty="0" smtClean="0"/>
              <a:t> (5); neutral midpoint = 3</a:t>
            </a:r>
          </a:p>
          <a:p>
            <a:r>
              <a:rPr lang="en-US" altLang="ja-JP" sz="2400" dirty="0" smtClean="0"/>
              <a:t>4 open-ended questions for each activity</a:t>
            </a:r>
          </a:p>
          <a:p>
            <a:pPr eaLnBrk="1" hangingPunct="1"/>
            <a:endParaRPr lang="en-US" altLang="ja-JP" sz="2400" dirty="0" smtClean="0"/>
          </a:p>
          <a:p>
            <a:pPr eaLnBrk="1" hangingPunct="1"/>
            <a:endParaRPr lang="en-US" altLang="ja-JP" sz="2400" dirty="0" smtClean="0"/>
          </a:p>
          <a:p>
            <a:pPr eaLnBrk="1" hangingPunct="1"/>
            <a:endParaRPr lang="en-US" altLang="ja-JP" sz="2400" dirty="0" smtClean="0"/>
          </a:p>
          <a:p>
            <a:pPr eaLnBrk="1" hangingPunct="1"/>
            <a:endParaRPr lang="en-US" altLang="ja-JP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 autoUpdateAnimBg="0"/>
      <p:bldP spid="30617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algn="ctr" eaLnBrk="1" hangingPunct="1"/>
            <a:r>
              <a:rPr lang="en-US" altLang="ja-JP" sz="3600" dirty="0" smtClean="0"/>
              <a:t>Data Analysis</a:t>
            </a:r>
            <a:endParaRPr lang="ja-JP" altLang="en-US" sz="3600" smtClean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00200"/>
            <a:ext cx="8250264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2400" dirty="0" smtClean="0"/>
              <a:t>Descriptive statistics</a:t>
            </a:r>
          </a:p>
          <a:p>
            <a:pPr eaLnBrk="1" hangingPunct="1"/>
            <a:r>
              <a:rPr lang="en-US" altLang="ja-JP" sz="2400" dirty="0" smtClean="0"/>
              <a:t>T-tests for group differences with FDR correction (Benjamini &amp; Hochberg, 1995)</a:t>
            </a:r>
          </a:p>
          <a:p>
            <a:pPr eaLnBrk="1" hangingPunct="1"/>
            <a:r>
              <a:rPr lang="en-US" altLang="ja-JP" sz="2400" dirty="0" smtClean="0"/>
              <a:t>Qualitative data</a:t>
            </a:r>
          </a:p>
          <a:p>
            <a:pPr eaLnBrk="1" hangingPunct="1">
              <a:buFont typeface="Wingdings" pitchFamily="2" charset="2"/>
              <a:buNone/>
            </a:pPr>
            <a:endParaRPr lang="en-US" altLang="ja-JP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 build="p" autoUpdateAnimBg="0" advAuto="1000"/>
      <p:bldP spid="308227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dirty="0" smtClean="0"/>
              <a:t>Quantitative Results for mapmaking</a:t>
            </a:r>
            <a:endParaRPr lang="ja-JP" altLang="en-US" sz="3600" smtClean="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214438"/>
            <a:ext cx="8785225" cy="200024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ja-JP" sz="2000" kern="0" dirty="0" smtClean="0">
                <a:latin typeface="+mn-lt"/>
                <a:ea typeface="+mn-ea"/>
              </a:rPr>
              <a:t>All positive results</a:t>
            </a:r>
          </a:p>
          <a:p>
            <a:pPr eaLnBrk="1" hangingPunct="1"/>
            <a:r>
              <a:rPr lang="en-US" altLang="ja-JP" sz="2000" dirty="0" smtClean="0"/>
              <a:t>Minor differences by context, no stat-sig differences (although close) </a:t>
            </a:r>
          </a:p>
          <a:p>
            <a:pPr eaLnBrk="1" hangingPunct="1"/>
            <a:r>
              <a:rPr lang="en-US" altLang="ja-JP" sz="2000" dirty="0" smtClean="0"/>
              <a:t>Fairly strong support for </a:t>
            </a:r>
            <a:r>
              <a:rPr lang="en-US" altLang="ja-JP" sz="2000" i="1" dirty="0" smtClean="0"/>
              <a:t>enjoyable </a:t>
            </a:r>
            <a:r>
              <a:rPr lang="en-US" altLang="ja-JP" sz="2000" dirty="0" smtClean="0"/>
              <a:t>(perhaps different)</a:t>
            </a:r>
          </a:p>
          <a:p>
            <a:pPr eaLnBrk="1" hangingPunct="1"/>
            <a:r>
              <a:rPr lang="en-US" altLang="ja-JP" sz="2000" dirty="0" smtClean="0"/>
              <a:t>Modest endorsement for </a:t>
            </a:r>
            <a:r>
              <a:rPr lang="en-US" altLang="ja-JP" sz="2000" i="1" dirty="0" smtClean="0"/>
              <a:t>helping L2</a:t>
            </a:r>
            <a:r>
              <a:rPr lang="en-US" altLang="ja-JP" sz="2000" dirty="0" smtClean="0"/>
              <a:t>, </a:t>
            </a:r>
            <a:r>
              <a:rPr lang="en-US" altLang="ja-JP" sz="2000" i="1" dirty="0" smtClean="0"/>
              <a:t>motivation</a:t>
            </a:r>
          </a:p>
          <a:p>
            <a:pPr eaLnBrk="1" hangingPunct="1"/>
            <a:r>
              <a:rPr lang="en-US" altLang="ja-JP" sz="2000" dirty="0" smtClean="0"/>
              <a:t>Larger sample size might yield statistical significance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5738" y="1714500"/>
            <a:ext cx="87852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  <a:defRPr/>
            </a:pPr>
            <a:endParaRPr lang="en-US" altLang="ja-JP" sz="3200" kern="0" dirty="0">
              <a:latin typeface="+mn-lt"/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0910" y="3063184"/>
            <a:ext cx="6608676" cy="351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AutoShape 6"/>
          <p:cNvSpPr>
            <a:spLocks noChangeArrowheads="1"/>
          </p:cNvSpPr>
          <p:nvPr/>
        </p:nvSpPr>
        <p:spPr bwMode="auto">
          <a:xfrm>
            <a:off x="1285852" y="4214818"/>
            <a:ext cx="6072230" cy="396876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1285852" y="4617573"/>
            <a:ext cx="6072230" cy="714375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311730" y="6175396"/>
            <a:ext cx="3688898" cy="325438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8" grpId="1" build="allAtOnce"/>
      <p:bldP spid="311299" grpId="0" uiExpand="1" build="p" autoUpdateAnimBg="0"/>
      <p:bldP spid="14341" grpId="0" animBg="1"/>
      <p:bldP spid="14341" grpId="2" animBg="1"/>
      <p:bldP spid="14342" grpId="0" animBg="1"/>
      <p:bldP spid="14342" grpId="1" animBg="1"/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We</a:t>
            </a:r>
            <a:r>
              <a:rPr lang="en-US" altLang="ja-JP" dirty="0" smtClean="0">
                <a:latin typeface="Arial" charset="0"/>
              </a:rPr>
              <a:t>’</a:t>
            </a:r>
            <a:r>
              <a:rPr lang="en-US" altLang="ja-JP" dirty="0" smtClean="0"/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we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11188" y="2565400"/>
            <a:ext cx="7993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/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dirty="0" smtClean="0"/>
              <a:t>References Cited</a:t>
            </a:r>
            <a:endParaRPr lang="ja-JP" altLang="en-US" sz="3600" smtClean="0"/>
          </a:p>
        </p:txBody>
      </p:sp>
      <p:sp>
        <p:nvSpPr>
          <p:cNvPr id="3194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785225" cy="4495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altLang="ja-JP" sz="1600" dirty="0" smtClean="0"/>
              <a:t>Benjamini, A., &amp; Hochberg, A. (1995). Controlling the false discovery rate: A practical and powerful approach to multiple testing. </a:t>
            </a:r>
            <a:r>
              <a:rPr lang="en-US" altLang="ja-JP" sz="1600" i="1" dirty="0" smtClean="0"/>
              <a:t>Journal of the Royal Statistical Society. Series B (Methodological), 57</a:t>
            </a:r>
            <a:r>
              <a:rPr lang="en-US" altLang="ja-JP" sz="1600" dirty="0" smtClean="0"/>
              <a:t>, (1), 289-300.</a:t>
            </a:r>
          </a:p>
          <a:p>
            <a:pPr>
              <a:spcAft>
                <a:spcPts val="600"/>
              </a:spcAft>
              <a:buNone/>
            </a:pPr>
            <a:r>
              <a:rPr lang="en-US" altLang="ja-JP" sz="1600" dirty="0" smtClean="0"/>
              <a:t>Conner, M. L. (1997-2009). Introducing informal learning. Retrieved December 1, 2009, from http://marciaconner.com/intros/ informal.html#research</a:t>
            </a:r>
          </a:p>
          <a:p>
            <a:pPr>
              <a:spcAft>
                <a:spcPts val="600"/>
              </a:spcAft>
              <a:buNone/>
            </a:pPr>
            <a:r>
              <a:rPr lang="en-US" altLang="ja-JP" sz="1600" dirty="0" smtClean="0"/>
              <a:t>Falk, J. H., &amp; Dierking, L. D. (2002). </a:t>
            </a:r>
            <a:r>
              <a:rPr lang="en-US" altLang="ja-JP" sz="1600" i="1" dirty="0" smtClean="0"/>
              <a:t>Lessons without limit: How free-choice learning is transforming education</a:t>
            </a:r>
            <a:r>
              <a:rPr lang="en-US" altLang="ja-JP" sz="1600" dirty="0" smtClean="0"/>
              <a:t>. Walnut Creek, CA: AltaMira Press).</a:t>
            </a:r>
          </a:p>
          <a:p>
            <a:pPr>
              <a:spcAft>
                <a:spcPts val="600"/>
              </a:spcAft>
              <a:buNone/>
            </a:pPr>
            <a:r>
              <a:rPr lang="en-US" altLang="ja-JP" sz="1600" dirty="0" smtClean="0"/>
              <a:t>Lafford, B. A. (2009). Toward an ecological CALL: Update to Garrett (1991). </a:t>
            </a:r>
            <a:r>
              <a:rPr lang="en-US" altLang="ja-JP" sz="1600" i="1" dirty="0" smtClean="0"/>
              <a:t>The Modern Language Journal, 93, </a:t>
            </a:r>
            <a:r>
              <a:rPr lang="en-US" altLang="ja-JP" sz="1600" dirty="0" smtClean="0"/>
              <a:t>Focus Issue,  673-696.</a:t>
            </a:r>
          </a:p>
          <a:p>
            <a:pPr>
              <a:spcAft>
                <a:spcPts val="600"/>
              </a:spcAft>
              <a:buNone/>
            </a:pPr>
            <a:r>
              <a:rPr lang="en-US" altLang="ja-JP" sz="1600" dirty="0" smtClean="0"/>
              <a:t>Levy, M. (2009). Technologies in use for second language learning. </a:t>
            </a:r>
            <a:r>
              <a:rPr lang="en-US" altLang="ja-JP" sz="1600" i="1" dirty="0" smtClean="0"/>
              <a:t>The Modern Language Journal, 93, </a:t>
            </a:r>
            <a:r>
              <a:rPr lang="en-US" altLang="ja-JP" sz="1600" dirty="0" smtClean="0"/>
              <a:t>Focus Issue,  769-782.</a:t>
            </a:r>
          </a:p>
          <a:p>
            <a:pPr>
              <a:spcAft>
                <a:spcPts val="600"/>
              </a:spcAft>
              <a:buNone/>
            </a:pPr>
            <a:r>
              <a:rPr lang="en-US" altLang="ja-JP" sz="1600" kern="0" dirty="0" smtClean="0"/>
              <a:t>MacLean, G. R., &amp; Elwood, J. A. (2009). Digital natives, learner perceptions and the use of ICT. In M. Thomas (Ed.), </a:t>
            </a:r>
            <a:r>
              <a:rPr lang="en-US" altLang="ja-JP" sz="1600" i="1" kern="0" dirty="0" smtClean="0"/>
              <a:t>Handbook of research on Web 2.0 and second language learning</a:t>
            </a:r>
            <a:r>
              <a:rPr lang="en-US" altLang="ja-JP" sz="1600" kern="0" dirty="0" smtClean="0"/>
              <a:t> (pp. 156-179). Hershey, PA: IGI.</a:t>
            </a:r>
            <a:endParaRPr lang="en-US" altLang="ja-JP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9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0" grpId="0" build="p" autoUpdateAnimBg="0" advAuto="1000"/>
      <p:bldP spid="31949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2165</TotalTime>
  <Words>391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In the Cloud: Maps and Blogs</vt:lpstr>
      <vt:lpstr>The Reaction(s):   Student Perceptions</vt:lpstr>
      <vt:lpstr>We asked about…</vt:lpstr>
      <vt:lpstr>Method Instrument</vt:lpstr>
      <vt:lpstr>Data Analysis</vt:lpstr>
      <vt:lpstr>Quantitative Results for mapmaking</vt:lpstr>
      <vt:lpstr>We’d be happy to entertain any questions at this time! </vt:lpstr>
      <vt:lpstr>References Cited</vt:lpstr>
    </vt:vector>
  </TitlesOfParts>
  <Company>筑波大学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Elwood</cp:lastModifiedBy>
  <cp:revision>152</cp:revision>
  <cp:lastPrinted>1601-01-01T00:00:00Z</cp:lastPrinted>
  <dcterms:created xsi:type="dcterms:W3CDTF">2006-01-31T01:24:28Z</dcterms:created>
  <dcterms:modified xsi:type="dcterms:W3CDTF">2010-10-11T09:36:34Z</dcterms:modified>
</cp:coreProperties>
</file>