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11"/>
  </p:notesMasterIdLst>
  <p:handoutMasterIdLst>
    <p:handoutMasterId r:id="rId12"/>
  </p:handoutMasterIdLst>
  <p:sldIdLst>
    <p:sldId id="353" r:id="rId2"/>
    <p:sldId id="361" r:id="rId3"/>
    <p:sldId id="366" r:id="rId4"/>
    <p:sldId id="367" r:id="rId5"/>
    <p:sldId id="398" r:id="rId6"/>
    <p:sldId id="387" r:id="rId7"/>
    <p:sldId id="388" r:id="rId8"/>
    <p:sldId id="265" r:id="rId9"/>
    <p:sldId id="399" r:id="rId10"/>
  </p:sldIdLst>
  <p:sldSz cx="9144000" cy="6858000" type="screen4x3"/>
  <p:notesSz cx="6734175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598" autoAdjust="0"/>
  </p:normalViewPr>
  <p:slideViewPr>
    <p:cSldViewPr>
      <p:cViewPr varScale="1">
        <p:scale>
          <a:sx n="110" d="100"/>
          <a:sy n="110" d="100"/>
        </p:scale>
        <p:origin x="-10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3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78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78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8D21EE-A940-454F-8940-363BD0F4DA1C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78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78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64B8-C2AD-49FC-A631-2A51213C37E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712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A5291F7C-F7D8-4EE5-A4B3-DF1FFB07CCB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Room 10405, 10:20 to 11:00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ja-JP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79A290-5399-45C3-BB55-08B634EB362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26A85-76C3-4369-8938-7BE60B50DA2C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C262B-579F-44D2-ABCE-8941E65E5603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2E0BC1-2C55-417D-A98C-BB77AB056AA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A295AD-41CF-4305-BD4D-503F649B64C8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1A6E6A-FFE2-4637-BC83-D5E1C9F5759A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77C8D-D5B5-4DB3-874F-E09CF0167A1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2CD24-1449-4CDA-866D-64C4B72D19EE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08B41F-16ED-4A60-8FDC-BC1A0E900C17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ADBC08-7F35-4C12-8C0A-EB8B1503947B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503FD057-902E-4E66-9007-5A2ED552A02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ja-JP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  <a:p>
            <a:pPr lvl="1" eaLnBrk="1" latinLnBrk="0" hangingPunct="1"/>
            <a:r>
              <a:rPr kumimoji="0" lang="en-US" altLang="ja-JP" smtClean="0"/>
              <a:t>Second level</a:t>
            </a:r>
          </a:p>
          <a:p>
            <a:pPr lvl="2" eaLnBrk="1" latinLnBrk="0" hangingPunct="1"/>
            <a:r>
              <a:rPr kumimoji="0" lang="en-US" altLang="ja-JP" smtClean="0"/>
              <a:t>Third level</a:t>
            </a:r>
          </a:p>
          <a:p>
            <a:pPr lvl="3" eaLnBrk="1" latinLnBrk="0" hangingPunct="1"/>
            <a:r>
              <a:rPr kumimoji="0" lang="en-US" altLang="ja-JP" smtClean="0"/>
              <a:t>Fourth level</a:t>
            </a:r>
          </a:p>
          <a:p>
            <a:pPr lvl="4" eaLnBrk="1" latinLnBrk="0" hangingPunct="1"/>
            <a:r>
              <a:rPr kumimoji="0" lang="en-US" altLang="ja-JP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64C635E-74C7-4E9C-9536-D56E8C780CF4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ransition spd="med">
    <p:fade/>
  </p:transition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28575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/>
              <a:t>The Nuts and Bolts of Willingness to Use Technology</a:t>
            </a:r>
            <a:endParaRPr lang="en-US" altLang="ja-JP" sz="32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42910" y="3800040"/>
            <a:ext cx="7854696" cy="2843670"/>
          </a:xfrm>
        </p:spPr>
        <p:txBody>
          <a:bodyPr/>
          <a:lstStyle/>
          <a:p>
            <a:pPr algn="ctr"/>
            <a:r>
              <a:rPr kumimoji="1" lang="en-US" altLang="ja-JP" dirty="0" smtClean="0"/>
              <a:t>James A. Elwood &amp; George R. MacLean</a:t>
            </a:r>
          </a:p>
          <a:p>
            <a:pPr algn="ctr"/>
            <a:endParaRPr lang="en-US" altLang="ja-JP" dirty="0" smtClean="0"/>
          </a:p>
          <a:p>
            <a:pPr algn="ctr"/>
            <a:r>
              <a:rPr kumimoji="1" lang="en-US" altLang="ja-JP" dirty="0" smtClean="0"/>
              <a:t>JALT-CALL, </a:t>
            </a:r>
            <a:r>
              <a:rPr lang="en-US" altLang="ja-JP" dirty="0" smtClean="0"/>
              <a:t>Kyōto </a:t>
            </a:r>
            <a:r>
              <a:rPr lang="en-US" altLang="ja-JP" dirty="0" err="1" smtClean="0"/>
              <a:t>Sangyō</a:t>
            </a:r>
            <a:r>
              <a:rPr lang="en-US" altLang="ja-JP" dirty="0" smtClean="0"/>
              <a:t> </a:t>
            </a:r>
            <a:r>
              <a:rPr kumimoji="1" lang="en-US" altLang="ja-JP" dirty="0" smtClean="0"/>
              <a:t>University</a:t>
            </a:r>
          </a:p>
          <a:p>
            <a:pPr algn="ctr"/>
            <a:endParaRPr lang="en-US" altLang="ja-JP" dirty="0" smtClean="0"/>
          </a:p>
          <a:p>
            <a:pPr algn="ctr"/>
            <a:r>
              <a:rPr kumimoji="1" lang="en-US" altLang="ja-JP" dirty="0" smtClean="0"/>
              <a:t>May 30, 2010</a:t>
            </a:r>
          </a:p>
          <a:p>
            <a:pPr algn="ctr"/>
            <a:endParaRPr kumimoji="1" lang="ja-JP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2643206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200" i="1" dirty="0" smtClean="0"/>
              <a:t>The WUT instrument is a series of  questions asking about preference for using tech or using non-tech means for 11 tasks. Those 11 tasks are: 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786214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r>
              <a:rPr kumimoji="1" lang="en-US" altLang="ja-JP" sz="3200" i="1" dirty="0" smtClean="0"/>
              <a:t>Writing a memo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Taking a test</a:t>
            </a:r>
          </a:p>
          <a:p>
            <a:pPr marL="514350" indent="-514350" algn="ctr">
              <a:buAutoNum type="arabicPeriod"/>
            </a:pPr>
            <a:r>
              <a:rPr kumimoji="1" lang="en-US" altLang="ja-JP" sz="3200" i="1" dirty="0" smtClean="0"/>
              <a:t>Writing a 5-page report</a:t>
            </a:r>
          </a:p>
          <a:p>
            <a:pPr marL="514350" indent="-514350" algn="ctr">
              <a:buFont typeface="Wingdings 2"/>
              <a:buAutoNum type="arabicPeriod"/>
            </a:pPr>
            <a:r>
              <a:rPr lang="en-US" altLang="ja-JP" sz="3200" i="1" dirty="0" smtClean="0"/>
              <a:t>Contacting one’s teacher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Doing a budget</a:t>
            </a:r>
            <a:endParaRPr kumimoji="1" lang="en-US" altLang="ja-JP" sz="3200" i="1" dirty="0" smtClean="0"/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Viewing reference material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786214"/>
          </a:xfrm>
        </p:spPr>
        <p:txBody>
          <a:bodyPr>
            <a:normAutofit/>
          </a:bodyPr>
          <a:lstStyle/>
          <a:p>
            <a:pPr marL="514350" indent="-514350" algn="ctr">
              <a:buFont typeface="+mj-lt"/>
              <a:buAutoNum type="arabicPeriod" startAt="7"/>
            </a:pPr>
            <a:r>
              <a:rPr kumimoji="1" lang="en-US" altLang="ja-JP" sz="3200" i="1" dirty="0" smtClean="0"/>
              <a:t>Getting class info</a:t>
            </a:r>
          </a:p>
          <a:p>
            <a:pPr marL="514350" indent="-514350" algn="ctr">
              <a:buFont typeface="+mj-lt"/>
              <a:buAutoNum type="arabicPeriod" startAt="7"/>
            </a:pPr>
            <a:r>
              <a:rPr lang="en-US" altLang="ja-JP" sz="3200" i="1" dirty="0" smtClean="0"/>
              <a:t>Doing a presentation</a:t>
            </a:r>
          </a:p>
          <a:p>
            <a:pPr marL="514350" indent="-514350" algn="ctr">
              <a:buFont typeface="+mj-lt"/>
              <a:buAutoNum type="arabicPeriod" startAt="7"/>
            </a:pPr>
            <a:r>
              <a:rPr kumimoji="1" lang="en-US" altLang="ja-JP" sz="3200" i="1" dirty="0" smtClean="0"/>
              <a:t>Dividing a restaurant check</a:t>
            </a:r>
          </a:p>
          <a:p>
            <a:pPr marL="514350" indent="-514350" algn="ctr">
              <a:buFont typeface="+mj-lt"/>
              <a:buAutoNum type="arabicPeriod" startAt="7"/>
            </a:pPr>
            <a:r>
              <a:rPr lang="en-US" altLang="ja-JP" sz="3200" i="1" dirty="0" smtClean="0"/>
              <a:t>Exchanging mail</a:t>
            </a:r>
          </a:p>
          <a:p>
            <a:pPr marL="514350" indent="-514350" algn="ctr">
              <a:buFont typeface="+mj-lt"/>
              <a:buAutoNum type="arabicPeriod" startAt="7"/>
            </a:pPr>
            <a:r>
              <a:rPr lang="en-US" altLang="ja-JP" sz="3200" i="1" dirty="0" smtClean="0"/>
              <a:t>Chatting (F2F vs. Internet chat)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Confirmatory Factor Analysis</a:t>
            </a:r>
            <a:endParaRPr lang="en-US" altLang="ja-JP" sz="4400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5161" y="2000240"/>
            <a:ext cx="5078607" cy="4819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Arrow Connector 9"/>
          <p:cNvCxnSpPr/>
          <p:nvPr/>
        </p:nvCxnSpPr>
        <p:spPr>
          <a:xfrm rot="5400000" flipH="1" flipV="1">
            <a:off x="3536149" y="3321843"/>
            <a:ext cx="1785950" cy="157163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4000496" y="3071810"/>
            <a:ext cx="1156501" cy="14287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Confirmatory Factor Analysis</a:t>
            </a:r>
            <a:endParaRPr lang="en-US" altLang="ja-JP" sz="4400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5161" y="2000240"/>
            <a:ext cx="5078607" cy="4819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ounded Rectangle 7"/>
          <p:cNvSpPr/>
          <p:nvPr/>
        </p:nvSpPr>
        <p:spPr>
          <a:xfrm>
            <a:off x="6215074" y="1071546"/>
            <a:ext cx="2500362" cy="1000132"/>
          </a:xfrm>
          <a:prstGeom prst="roundRect">
            <a:avLst/>
          </a:prstGeom>
          <a:solidFill>
            <a:srgbClr val="00B0F0"/>
          </a:solidFill>
          <a:ln w="50800">
            <a:solidFill>
              <a:schemeClr val="tx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Notice the </a:t>
            </a:r>
            <a:r>
              <a:rPr lang="en-US" altLang="ja-JP" sz="2800" dirty="0" smtClean="0">
                <a:solidFill>
                  <a:schemeClr val="tx1"/>
                </a:solidFill>
              </a:rPr>
              <a:t>error terms…</a:t>
            </a:r>
            <a:endParaRPr kumimoji="1" lang="ja-JP" altLang="en-US" sz="2800">
              <a:solidFill>
                <a:schemeClr val="tx1"/>
              </a:solidFill>
            </a:endParaRP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6429388" y="2143116"/>
            <a:ext cx="642942" cy="4572032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4000496" y="2714620"/>
            <a:ext cx="1071570" cy="1285884"/>
          </a:xfrm>
          <a:prstGeom prst="roundRect">
            <a:avLst>
              <a:gd name="adj" fmla="val 16667"/>
            </a:avLst>
          </a:prstGeom>
          <a:solidFill>
            <a:srgbClr val="FFFF00">
              <a:alpha val="20000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2571736" y="3500438"/>
            <a:ext cx="1000125" cy="1500198"/>
          </a:xfrm>
          <a:prstGeom prst="roundRect">
            <a:avLst>
              <a:gd name="adj" fmla="val 16667"/>
            </a:avLst>
          </a:prstGeom>
          <a:solidFill>
            <a:srgbClr val="FFFF00">
              <a:alpha val="20000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auto">
          <a:xfrm>
            <a:off x="4143372" y="5072074"/>
            <a:ext cx="1000125" cy="1500198"/>
          </a:xfrm>
          <a:prstGeom prst="roundRect">
            <a:avLst>
              <a:gd name="adj" fmla="val 16667"/>
            </a:avLst>
          </a:prstGeom>
          <a:solidFill>
            <a:srgbClr val="FFFF00">
              <a:alpha val="20000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auto">
          <a:xfrm>
            <a:off x="325432" y="1500174"/>
            <a:ext cx="2960684" cy="114300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800" dirty="0" smtClean="0"/>
              <a:t>Mainly interested</a:t>
            </a:r>
          </a:p>
          <a:p>
            <a:pPr algn="ctr"/>
            <a:r>
              <a:rPr lang="en-US" altLang="ja-JP" sz="2800" dirty="0" smtClean="0"/>
              <a:t>in paths (arrows)</a:t>
            </a:r>
            <a:endParaRPr lang="ja-JP" altLang="en-US" sz="280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Confirmatory Factor Analysis</a:t>
            </a:r>
            <a:endParaRPr lang="en-US" altLang="ja-JP" sz="4400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5161" y="2000240"/>
            <a:ext cx="5078607" cy="4819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rc 3"/>
          <p:cNvSpPr/>
          <p:nvPr/>
        </p:nvSpPr>
        <p:spPr>
          <a:xfrm>
            <a:off x="6572264" y="2285992"/>
            <a:ext cx="660071" cy="428627"/>
          </a:xfrm>
          <a:prstGeom prst="arc">
            <a:avLst>
              <a:gd name="adj1" fmla="val 16200000"/>
              <a:gd name="adj2" fmla="val 5410983"/>
            </a:avLst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Rounded Rectangle 4"/>
          <p:cNvSpPr/>
          <p:nvPr/>
        </p:nvSpPr>
        <p:spPr>
          <a:xfrm rot="1824563">
            <a:off x="3723358" y="6032405"/>
            <a:ext cx="1281239" cy="99985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6215074" y="1857364"/>
            <a:ext cx="1357322" cy="1214446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 rot="1748504">
            <a:off x="3193436" y="5803921"/>
            <a:ext cx="2332423" cy="519041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3857620" y="2857496"/>
            <a:ext cx="1500198" cy="519041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3536149" y="3321843"/>
            <a:ext cx="1785950" cy="157163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4000496" y="3071810"/>
            <a:ext cx="1156501" cy="14287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715250" cy="10080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dirty="0" smtClean="0"/>
              <a:t>We</a:t>
            </a:r>
            <a:r>
              <a:rPr lang="en-US" altLang="ja-JP" dirty="0" smtClean="0">
                <a:latin typeface="Arial" charset="0"/>
              </a:rPr>
              <a:t>’</a:t>
            </a:r>
            <a:r>
              <a:rPr lang="en-US" altLang="ja-JP" dirty="0" smtClean="0"/>
              <a:t>d be happy to entertain any questions at this time!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209800"/>
            <a:ext cx="8704263" cy="392271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ja-JP" i="1" smtClean="0"/>
              <a:t>(sorry if we</a:t>
            </a:r>
            <a:r>
              <a:rPr lang="en-US" altLang="ja-JP" i="1" smtClean="0">
                <a:latin typeface="Arial" charset="0"/>
              </a:rPr>
              <a:t>’</a:t>
            </a:r>
            <a:r>
              <a:rPr lang="en-US" altLang="ja-JP" i="1" smtClean="0"/>
              <a:t>ve tied you in knots)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altLang="ja-JP" sz="6000" i="1" smtClean="0">
              <a:solidFill>
                <a:schemeClr val="tx2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611188" y="2565400"/>
            <a:ext cx="7993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ja-JP" altLang="en-US"/>
          </a:p>
        </p:txBody>
      </p:sp>
      <p:pic>
        <p:nvPicPr>
          <p:cNvPr id="21509" name="Picture 6" descr="F:\My photos\puppet photos\yes-name_flossin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1400" y="2995613"/>
            <a:ext cx="4546600" cy="370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Confirmatory Factor Analysis</a:t>
            </a:r>
            <a:endParaRPr lang="en-US" altLang="ja-JP" sz="4400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5161" y="2000240"/>
            <a:ext cx="5078607" cy="4819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3041</TotalTime>
  <Words>240</Words>
  <Application>Microsoft Office PowerPoint</Application>
  <PresentationFormat>On-screen Show (4:3)</PresentationFormat>
  <Paragraphs>46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The Nuts and Bolts of Willingness to Use Technology</vt:lpstr>
      <vt:lpstr>What is WUT?</vt:lpstr>
      <vt:lpstr>What is WUT?</vt:lpstr>
      <vt:lpstr>What is WUT?</vt:lpstr>
      <vt:lpstr>3. SEM Confirmatory Factor Analysis</vt:lpstr>
      <vt:lpstr>3. SEM Confirmatory Factor Analysis</vt:lpstr>
      <vt:lpstr>3. SEM Confirmatory Factor Analysis</vt:lpstr>
      <vt:lpstr>We’d be happy to entertain any questions at this time! </vt:lpstr>
      <vt:lpstr>3. SEM Confirmatory Factor Analysis</vt:lpstr>
    </vt:vector>
  </TitlesOfParts>
  <Company>筑波大学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of My Project</dc:title>
  <dc:creator>root</dc:creator>
  <cp:lastModifiedBy>Elwood</cp:lastModifiedBy>
  <cp:revision>183</cp:revision>
  <cp:lastPrinted>1601-01-01T00:00:00Z</cp:lastPrinted>
  <dcterms:created xsi:type="dcterms:W3CDTF">2006-01-31T01:24:28Z</dcterms:created>
  <dcterms:modified xsi:type="dcterms:W3CDTF">2010-10-11T09:07:05Z</dcterms:modified>
</cp:coreProperties>
</file>