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9"/>
  </p:notesMasterIdLst>
  <p:sldIdLst>
    <p:sldId id="329" r:id="rId4"/>
    <p:sldId id="340" r:id="rId5"/>
    <p:sldId id="341" r:id="rId6"/>
    <p:sldId id="342" r:id="rId7"/>
    <p:sldId id="343" r:id="rId8"/>
    <p:sldId id="344" r:id="rId9"/>
    <p:sldId id="345" r:id="rId10"/>
    <p:sldId id="346" r:id="rId11"/>
    <p:sldId id="347" r:id="rId12"/>
    <p:sldId id="348" r:id="rId13"/>
    <p:sldId id="256" r:id="rId14"/>
    <p:sldId id="327" r:id="rId15"/>
    <p:sldId id="259" r:id="rId16"/>
    <p:sldId id="280" r:id="rId17"/>
    <p:sldId id="260" r:id="rId18"/>
    <p:sldId id="263" r:id="rId19"/>
    <p:sldId id="258" r:id="rId20"/>
    <p:sldId id="307" r:id="rId21"/>
    <p:sldId id="308" r:id="rId22"/>
    <p:sldId id="309" r:id="rId23"/>
    <p:sldId id="338" r:id="rId24"/>
    <p:sldId id="310" r:id="rId25"/>
    <p:sldId id="311" r:id="rId26"/>
    <p:sldId id="312" r:id="rId27"/>
    <p:sldId id="313" r:id="rId28"/>
    <p:sldId id="339" r:id="rId29"/>
    <p:sldId id="257" r:id="rId30"/>
    <p:sldId id="272" r:id="rId31"/>
    <p:sldId id="273" r:id="rId32"/>
    <p:sldId id="262" r:id="rId33"/>
    <p:sldId id="321" r:id="rId34"/>
    <p:sldId id="266" r:id="rId35"/>
    <p:sldId id="319" r:id="rId36"/>
    <p:sldId id="267" r:id="rId37"/>
    <p:sldId id="322" r:id="rId38"/>
    <p:sldId id="268" r:id="rId39"/>
    <p:sldId id="270" r:id="rId40"/>
    <p:sldId id="271" r:id="rId41"/>
    <p:sldId id="281" r:id="rId42"/>
    <p:sldId id="314" r:id="rId43"/>
    <p:sldId id="261" r:id="rId44"/>
    <p:sldId id="265" r:id="rId45"/>
    <p:sldId id="264" r:id="rId46"/>
    <p:sldId id="269" r:id="rId47"/>
    <p:sldId id="274" r:id="rId48"/>
    <p:sldId id="275" r:id="rId49"/>
    <p:sldId id="276" r:id="rId50"/>
    <p:sldId id="277" r:id="rId51"/>
    <p:sldId id="278" r:id="rId52"/>
    <p:sldId id="282" r:id="rId53"/>
    <p:sldId id="279" r:id="rId54"/>
    <p:sldId id="284" r:id="rId55"/>
    <p:sldId id="287" r:id="rId56"/>
    <p:sldId id="289" r:id="rId57"/>
    <p:sldId id="285" r:id="rId58"/>
    <p:sldId id="286" r:id="rId59"/>
    <p:sldId id="326" r:id="rId60"/>
    <p:sldId id="288" r:id="rId61"/>
    <p:sldId id="283" r:id="rId62"/>
    <p:sldId id="292" r:id="rId63"/>
    <p:sldId id="297" r:id="rId64"/>
    <p:sldId id="298" r:id="rId65"/>
    <p:sldId id="293" r:id="rId66"/>
    <p:sldId id="294" r:id="rId67"/>
    <p:sldId id="299" r:id="rId68"/>
    <p:sldId id="304" r:id="rId69"/>
    <p:sldId id="300" r:id="rId70"/>
    <p:sldId id="301" r:id="rId71"/>
    <p:sldId id="302" r:id="rId72"/>
    <p:sldId id="303" r:id="rId73"/>
    <p:sldId id="305" r:id="rId74"/>
    <p:sldId id="306" r:id="rId75"/>
    <p:sldId id="318" r:id="rId76"/>
    <p:sldId id="330" r:id="rId77"/>
    <p:sldId id="331" r:id="rId78"/>
    <p:sldId id="332" r:id="rId79"/>
    <p:sldId id="333" r:id="rId80"/>
    <p:sldId id="334" r:id="rId81"/>
    <p:sldId id="335" r:id="rId82"/>
    <p:sldId id="336" r:id="rId83"/>
    <p:sldId id="337" r:id="rId84"/>
    <p:sldId id="317" r:id="rId85"/>
    <p:sldId id="316" r:id="rId86"/>
    <p:sldId id="323" r:id="rId87"/>
    <p:sldId id="349"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35" autoAdjust="0"/>
  </p:normalViewPr>
  <p:slideViewPr>
    <p:cSldViewPr>
      <p:cViewPr>
        <p:scale>
          <a:sx n="110" d="100"/>
          <a:sy n="110" d="100"/>
        </p:scale>
        <p:origin x="-81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3A5BB-FB63-4229-81DE-73819D2175A7}" type="datetimeFigureOut">
              <a:rPr lang="en-US" smtClean="0"/>
              <a:t>3/21/2014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77D0-0BF4-44D9-84A6-E47D1A74DE7C}" type="slidenum">
              <a:rPr lang="en-US" smtClean="0"/>
              <a:t>‹#›</a:t>
            </a:fld>
            <a:endParaRPr lang="en-US"/>
          </a:p>
        </p:txBody>
      </p:sp>
    </p:spTree>
    <p:extLst>
      <p:ext uri="{BB962C8B-B14F-4D97-AF65-F5344CB8AC3E}">
        <p14:creationId xmlns:p14="http://schemas.microsoft.com/office/powerpoint/2010/main" val="178236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map.ihmc.us/Publications/ResearchPapers/TheoryUnderlyingConceptMaps.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FE457F-032D-4FA0-8ED0-A5075B540E66}" type="slidenum">
              <a:rPr lang="en-US" smtClean="0"/>
              <a:pPr eaLnBrk="1" hangingPunct="1"/>
              <a:t>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a:t>
            </a:r>
            <a:r>
              <a:rPr lang="en-US" baseline="0" dirty="0" smtClean="0"/>
              <a:t> source: </a:t>
            </a:r>
            <a:r>
              <a:rPr lang="en-US" dirty="0" smtClean="0"/>
              <a:t>http://www.ehow.com/how_5946958_formulate-problem-statement.html</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17</a:t>
            </a:fld>
            <a:endParaRPr lang="en-US"/>
          </a:p>
        </p:txBody>
      </p:sp>
    </p:spTree>
    <p:extLst>
      <p:ext uri="{BB962C8B-B14F-4D97-AF65-F5344CB8AC3E}">
        <p14:creationId xmlns:p14="http://schemas.microsoft.com/office/powerpoint/2010/main" val="209304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http://en.wikipedia.org/wiki/Academic_databases_and_search_engines</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21</a:t>
            </a:fld>
            <a:endParaRPr lang="en-US"/>
          </a:p>
        </p:txBody>
      </p:sp>
    </p:spTree>
    <p:extLst>
      <p:ext uri="{BB962C8B-B14F-4D97-AF65-F5344CB8AC3E}">
        <p14:creationId xmlns:p14="http://schemas.microsoft.com/office/powerpoint/2010/main" val="200545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a:t>
            </a:r>
            <a:r>
              <a:rPr lang="en-US" baseline="0" dirty="0" smtClean="0"/>
              <a:t> source: </a:t>
            </a:r>
            <a:r>
              <a:rPr lang="en-US" dirty="0" smtClean="0"/>
              <a:t>http://www.ehow.com/how_5946958_formulate-problem-statement.html</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27</a:t>
            </a:fld>
            <a:endParaRPr lang="en-US"/>
          </a:p>
        </p:txBody>
      </p:sp>
    </p:spTree>
    <p:extLst>
      <p:ext uri="{BB962C8B-B14F-4D97-AF65-F5344CB8AC3E}">
        <p14:creationId xmlns:p14="http://schemas.microsoft.com/office/powerpoint/2010/main" val="2093049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http://www.upei.ca/~xliu/ed611/day3.htm</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28</a:t>
            </a:fld>
            <a:endParaRPr lang="en-US"/>
          </a:p>
        </p:txBody>
      </p:sp>
    </p:spTree>
    <p:extLst>
      <p:ext uri="{BB962C8B-B14F-4D97-AF65-F5344CB8AC3E}">
        <p14:creationId xmlns:p14="http://schemas.microsoft.com/office/powerpoint/2010/main" val="90455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http://www.upei.ca/~xliu/ed611/day3.htm</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29</a:t>
            </a:fld>
            <a:endParaRPr lang="en-US"/>
          </a:p>
        </p:txBody>
      </p:sp>
    </p:spTree>
    <p:extLst>
      <p:ext uri="{BB962C8B-B14F-4D97-AF65-F5344CB8AC3E}">
        <p14:creationId xmlns:p14="http://schemas.microsoft.com/office/powerpoint/2010/main" val="90455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http://www.fischlerschool.nova.edu/Resources/uploads/app/35/files/ARC_Doc/from_problem_statement_to_research_questions.pdf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30</a:t>
            </a:fld>
            <a:endParaRPr lang="en-US"/>
          </a:p>
        </p:txBody>
      </p:sp>
    </p:spTree>
    <p:extLst>
      <p:ext uri="{BB962C8B-B14F-4D97-AF65-F5344CB8AC3E}">
        <p14:creationId xmlns:p14="http://schemas.microsoft.com/office/powerpoint/2010/main" val="133452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source: http://www.fischlerschool.nova.edu/Resources/uploads/app/35/files/ARC_Doc/from_problem_statement_to_research_questions.pdf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36</a:t>
            </a:fld>
            <a:endParaRPr lang="en-US"/>
          </a:p>
        </p:txBody>
      </p:sp>
    </p:spTree>
    <p:extLst>
      <p:ext uri="{BB962C8B-B14F-4D97-AF65-F5344CB8AC3E}">
        <p14:creationId xmlns:p14="http://schemas.microsoft.com/office/powerpoint/2010/main" val="366665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http://www.upei.ca/~xliu/ed611/day3.htm</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37</a:t>
            </a:fld>
            <a:endParaRPr lang="en-US"/>
          </a:p>
        </p:txBody>
      </p:sp>
    </p:spTree>
    <p:extLst>
      <p:ext uri="{BB962C8B-B14F-4D97-AF65-F5344CB8AC3E}">
        <p14:creationId xmlns:p14="http://schemas.microsoft.com/office/powerpoint/2010/main" val="96381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http://www.upei.ca/~xliu/ed611/day3.htm</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38</a:t>
            </a:fld>
            <a:endParaRPr lang="en-US"/>
          </a:p>
        </p:txBody>
      </p:sp>
    </p:spTree>
    <p:extLst>
      <p:ext uri="{BB962C8B-B14F-4D97-AF65-F5344CB8AC3E}">
        <p14:creationId xmlns:p14="http://schemas.microsoft.com/office/powerpoint/2010/main" val="1529529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http://www.wbs.ac.za/download_files/research/research_problem_statement.pdf</a:t>
            </a:r>
          </a:p>
          <a:p>
            <a:r>
              <a:rPr lang="en-US" dirty="0" smtClean="0"/>
              <a:t>http://www.fischlerschool.nova.edu/Resources/uploads/app/35/files/ARC_Doc/from_problem_statement_to_research_questions.pdf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41</a:t>
            </a:fld>
            <a:endParaRPr lang="en-US"/>
          </a:p>
        </p:txBody>
      </p:sp>
    </p:spTree>
    <p:extLst>
      <p:ext uri="{BB962C8B-B14F-4D97-AF65-F5344CB8AC3E}">
        <p14:creationId xmlns:p14="http://schemas.microsoft.com/office/powerpoint/2010/main" val="52103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9F481A-CC76-47C3-A987-02DE1AA16DF7}" type="slidenum">
              <a:rPr lang="en-US" smtClean="0">
                <a:solidFill>
                  <a:prstClr val="black"/>
                </a:solidFill>
              </a:rPr>
              <a:pPr eaLnBrk="1" hangingPunct="1"/>
              <a:t>4</a:t>
            </a:fld>
            <a:endParaRPr lang="en-US" smtClean="0">
              <a:solidFill>
                <a:prstClr val="black"/>
              </a:solidFill>
            </a:endParaRPr>
          </a:p>
        </p:txBody>
      </p:sp>
      <p:sp>
        <p:nvSpPr>
          <p:cNvPr id="154627" name="Rectangle 2"/>
          <p:cNvSpPr>
            <a:spLocks noGrp="1" noRot="1" noChangeAspect="1" noChangeArrowheads="1" noTextEdit="1"/>
          </p:cNvSpPr>
          <p:nvPr>
            <p:ph type="sldImg"/>
          </p:nvPr>
        </p:nvSpPr>
        <p:spPr>
          <a:xfrm>
            <a:off x="1144588" y="685800"/>
            <a:ext cx="4572000" cy="3429000"/>
          </a:xfrm>
          <a:ln/>
        </p:spPr>
      </p:sp>
      <p:sp>
        <p:nvSpPr>
          <p:cNvPr id="154628" name="Rectangle 3"/>
          <p:cNvSpPr>
            <a:spLocks noGrp="1" noChangeArrowheads="1"/>
          </p:cNvSpPr>
          <p:nvPr>
            <p:ph type="body" idx="1"/>
          </p:nvPr>
        </p:nvSpPr>
        <p:spPr>
          <a:xfrm>
            <a:off x="914400" y="4343400"/>
            <a:ext cx="5029200" cy="4114800"/>
          </a:xfrm>
          <a:noFill/>
        </p:spPr>
        <p:txBody>
          <a:bodyPr/>
          <a:lstStyle/>
          <a:p>
            <a:pPr eaLnBrk="1" hangingPunct="1"/>
            <a:r>
              <a:rPr lang="en-US" b="1" smtClean="0"/>
              <a:t>A Convergence of Missions and Needs</a:t>
            </a:r>
          </a:p>
          <a:p>
            <a:pPr eaLnBrk="1" hangingPunct="1"/>
            <a:r>
              <a:rPr lang="en-US" i="1" smtClean="0"/>
              <a:t>-NASA Office of Earth Science</a:t>
            </a:r>
            <a:r>
              <a:rPr lang="en-US" smtClean="0"/>
              <a:t> has sought informal education in the availability and use of “Earth Observing System” products (satellite images, computerized mapping, global positioning system).</a:t>
            </a:r>
          </a:p>
          <a:p>
            <a:pPr eaLnBrk="1" hangingPunct="1"/>
            <a:r>
              <a:rPr lang="en-US" i="1" smtClean="0"/>
              <a:t>-NASA Space Grant</a:t>
            </a:r>
            <a:r>
              <a:rPr lang="en-US" smtClean="0"/>
              <a:t> provides access to a network of researchers, educators, and commercial firms.</a:t>
            </a:r>
          </a:p>
          <a:p>
            <a:pPr eaLnBrk="1" hangingPunct="1"/>
            <a:r>
              <a:rPr lang="en-US" i="1" smtClean="0"/>
              <a:t>-The Land Grant</a:t>
            </a:r>
            <a:r>
              <a:rPr lang="en-US" smtClean="0"/>
              <a:t> system provides an unmatched network of contacts and informal education with the public.</a:t>
            </a:r>
          </a:p>
          <a:p>
            <a:pPr eaLnBrk="1" hangingPunct="1"/>
            <a:r>
              <a:rPr lang="en-US" smtClean="0"/>
              <a:t>-</a:t>
            </a:r>
            <a:r>
              <a:rPr lang="en-US" i="1" smtClean="0"/>
              <a:t>Sea Grant,</a:t>
            </a:r>
            <a:r>
              <a:rPr lang="en-US" smtClean="0"/>
              <a:t> a more recent partner, provides marine resource expertise.</a:t>
            </a:r>
          </a:p>
          <a:p>
            <a:pPr eaLnBrk="1" hangingPunct="1"/>
            <a:r>
              <a:rPr lang="en-US" smtClean="0"/>
              <a:t>---Working together, these agencies can optimize technology transfer---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http://www.wbs.ac.za/download_files/research/research_problem_statement.pdf</a:t>
            </a:r>
          </a:p>
          <a:p>
            <a:r>
              <a:rPr lang="en-US" dirty="0" smtClean="0"/>
              <a:t>http://www.fischlerschool.nova.edu/Resources/uploads/app/35/files/ARC_Doc/from_problem_statement_to_research_questions.pdf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42</a:t>
            </a:fld>
            <a:endParaRPr lang="en-US"/>
          </a:p>
        </p:txBody>
      </p:sp>
    </p:spTree>
    <p:extLst>
      <p:ext uri="{BB962C8B-B14F-4D97-AF65-F5344CB8AC3E}">
        <p14:creationId xmlns:p14="http://schemas.microsoft.com/office/powerpoint/2010/main" val="521039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http://www.fischlerschool.nova.edu/Resources/uploads/app/35/files/ARC_Doc/from_problem_statement_to_research_questions.pdf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46</a:t>
            </a:fld>
            <a:endParaRPr lang="en-US"/>
          </a:p>
        </p:txBody>
      </p:sp>
    </p:spTree>
    <p:extLst>
      <p:ext uri="{BB962C8B-B14F-4D97-AF65-F5344CB8AC3E}">
        <p14:creationId xmlns:p14="http://schemas.microsoft.com/office/powerpoint/2010/main" val="561124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http://www.fischlerschool.nova.edu/Resources/uploads/app/35/files/ARC_Doc/from_problem_statement_to_research_questions.pdf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47</a:t>
            </a:fld>
            <a:endParaRPr lang="en-US"/>
          </a:p>
        </p:txBody>
      </p:sp>
    </p:spTree>
    <p:extLst>
      <p:ext uri="{BB962C8B-B14F-4D97-AF65-F5344CB8AC3E}">
        <p14:creationId xmlns:p14="http://schemas.microsoft.com/office/powerpoint/2010/main" val="3793825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http://www.fischlerschool.nova.edu/Resources/uploads/app/35/files/ARC_Doc/from_problem_statement_to_research_questions.pdf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49</a:t>
            </a:fld>
            <a:endParaRPr lang="en-US"/>
          </a:p>
        </p:txBody>
      </p:sp>
    </p:spTree>
    <p:extLst>
      <p:ext uri="{BB962C8B-B14F-4D97-AF65-F5344CB8AC3E}">
        <p14:creationId xmlns:p14="http://schemas.microsoft.com/office/powerpoint/2010/main" val="664723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Novak, J. D. &amp; A. J. </a:t>
            </a:r>
            <a:r>
              <a:rPr lang="en-US" dirty="0" err="1" smtClean="0">
                <a:effectLst/>
              </a:rPr>
              <a:t>Cañas</a:t>
            </a:r>
            <a:r>
              <a:rPr lang="en-US" dirty="0" smtClean="0">
                <a:effectLst/>
              </a:rPr>
              <a:t>, The Theory Underlying Concept Maps and How to Construct Them, Technical Report IHMC </a:t>
            </a:r>
            <a:r>
              <a:rPr lang="en-US" dirty="0" err="1" smtClean="0">
                <a:effectLst/>
              </a:rPr>
              <a:t>CmapTools</a:t>
            </a:r>
            <a:r>
              <a:rPr lang="en-US" dirty="0" smtClean="0">
                <a:effectLst/>
              </a:rPr>
              <a:t> 2006-01 Rev 01-2008, Florida Institute for Human and Machine Cognition, 2008", available at: </a:t>
            </a:r>
            <a:r>
              <a:rPr lang="en-US" dirty="0" smtClean="0">
                <a:effectLst/>
                <a:hlinkClick r:id="rId3"/>
              </a:rPr>
              <a:t>http://cmap.ihmc.us/Publications/ResearchPapers/TheoryUnderlyingConceptMaps.pdf</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55</a:t>
            </a:fld>
            <a:endParaRPr lang="en-US"/>
          </a:p>
        </p:txBody>
      </p:sp>
    </p:spTree>
    <p:extLst>
      <p:ext uri="{BB962C8B-B14F-4D97-AF65-F5344CB8AC3E}">
        <p14:creationId xmlns:p14="http://schemas.microsoft.com/office/powerpoint/2010/main" val="60362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SFHC research project attempts to improve child nutritional status, household food security and soil fertility through use of different legume options which can improve the quality and quantity of food available within the household as well as provide organic inputs to improve soil fertility</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57</a:t>
            </a:fld>
            <a:endParaRPr lang="en-US"/>
          </a:p>
        </p:txBody>
      </p:sp>
    </p:spTree>
    <p:extLst>
      <p:ext uri="{BB962C8B-B14F-4D97-AF65-F5344CB8AC3E}">
        <p14:creationId xmlns:p14="http://schemas.microsoft.com/office/powerpoint/2010/main" val="3664800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New Roman" pitchFamily="18" charset="0"/>
              </a:rPr>
              <a:t>Here we have a full depiction of program development.  We see that everything starts with a clear articulation of the originating situation from which priorities are set.  This sets into motion the programmatic response – as displayed in the logic model of what is expected to occur…the connections and relationships between inputs-outputs- and outcomes. </a:t>
            </a:r>
          </a:p>
          <a:p>
            <a:pPr eaLnBrk="1" hangingPunct="1"/>
            <a:r>
              <a:rPr lang="en-US" altLang="en-US" dirty="0" smtClean="0">
                <a:latin typeface="Times New Roman" pitchFamily="18" charset="0"/>
              </a:rPr>
              <a:t>Often not included in the graphical LM display but important to articulate are</a:t>
            </a:r>
          </a:p>
          <a:p>
            <a:pPr eaLnBrk="1" hangingPunct="1"/>
            <a:r>
              <a:rPr lang="en-US" altLang="en-US" dirty="0" smtClean="0">
                <a:latin typeface="Times New Roman" pitchFamily="18" charset="0"/>
              </a:rPr>
              <a:t>Assumptions</a:t>
            </a:r>
          </a:p>
          <a:p>
            <a:pPr eaLnBrk="1" hangingPunct="1"/>
            <a:r>
              <a:rPr lang="en-US" altLang="en-US" dirty="0" smtClean="0">
                <a:latin typeface="Times New Roman" pitchFamily="18" charset="0"/>
              </a:rPr>
              <a:t>External factors, for example, do financial institutions exist; are they accessible</a:t>
            </a:r>
          </a:p>
          <a:p>
            <a:pPr eaLnBrk="1" hangingPunct="1"/>
            <a:r>
              <a:rPr lang="en-US" altLang="en-US" dirty="0" smtClean="0">
                <a:latin typeface="Times New Roman" pitchFamily="18" charset="0"/>
              </a:rPr>
              <a:t>(barriers and facilitators)  </a:t>
            </a:r>
          </a:p>
          <a:p>
            <a:pPr eaLnBrk="1" hangingPunct="1"/>
            <a:r>
              <a:rPr lang="en-US" altLang="en-US" dirty="0" smtClean="0">
                <a:latin typeface="Times New Roman" pitchFamily="18" charset="0"/>
              </a:rPr>
              <a:t>Evaluation runs over the course of the program and is part of the program design.</a:t>
            </a:r>
          </a:p>
          <a:p>
            <a:pPr eaLnBrk="1" hangingPunct="1"/>
            <a:r>
              <a:rPr lang="en-US" altLang="en-US" dirty="0" smtClean="0">
                <a:latin typeface="Times New Roman" pitchFamily="18" charset="0"/>
              </a:rPr>
              <a:t>Looks linear but is not…</a:t>
            </a:r>
          </a:p>
          <a:p>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65</a:t>
            </a:fld>
            <a:endParaRPr lang="en-US"/>
          </a:p>
        </p:txBody>
      </p:sp>
    </p:spTree>
    <p:extLst>
      <p:ext uri="{BB962C8B-B14F-4D97-AF65-F5344CB8AC3E}">
        <p14:creationId xmlns:p14="http://schemas.microsoft.com/office/powerpoint/2010/main" val="1669308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462" eaLnBrk="0" hangingPunct="0">
              <a:spcBef>
                <a:spcPct val="30000"/>
              </a:spcBef>
              <a:defRPr sz="1100">
                <a:solidFill>
                  <a:schemeClr val="tx1"/>
                </a:solidFill>
                <a:latin typeface="Times New Roman" pitchFamily="18" charset="0"/>
                <a:ea typeface="ＭＳ Ｐゴシック" pitchFamily="57" charset="-128"/>
              </a:defRPr>
            </a:lvl1pPr>
            <a:lvl2pPr marL="702756" indent="-270291" defTabSz="893462" eaLnBrk="0" hangingPunct="0">
              <a:spcBef>
                <a:spcPct val="30000"/>
              </a:spcBef>
              <a:defRPr sz="1100">
                <a:solidFill>
                  <a:schemeClr val="tx1"/>
                </a:solidFill>
                <a:latin typeface="Times New Roman" pitchFamily="18" charset="0"/>
                <a:ea typeface="ＭＳ Ｐゴシック" pitchFamily="57" charset="-128"/>
              </a:defRPr>
            </a:lvl2pPr>
            <a:lvl3pPr marL="1081164" indent="-216233" defTabSz="893462" eaLnBrk="0" hangingPunct="0">
              <a:spcBef>
                <a:spcPct val="30000"/>
              </a:spcBef>
              <a:defRPr sz="1100">
                <a:solidFill>
                  <a:schemeClr val="tx1"/>
                </a:solidFill>
                <a:latin typeface="Times New Roman" pitchFamily="18" charset="0"/>
                <a:ea typeface="ＭＳ Ｐゴシック" pitchFamily="57" charset="-128"/>
              </a:defRPr>
            </a:lvl3pPr>
            <a:lvl4pPr marL="1513629" indent="-216233" defTabSz="893462" eaLnBrk="0" hangingPunct="0">
              <a:spcBef>
                <a:spcPct val="30000"/>
              </a:spcBef>
              <a:defRPr sz="1100">
                <a:solidFill>
                  <a:schemeClr val="tx1"/>
                </a:solidFill>
                <a:latin typeface="Times New Roman" pitchFamily="18" charset="0"/>
                <a:ea typeface="ＭＳ Ｐゴシック" pitchFamily="57" charset="-128"/>
              </a:defRPr>
            </a:lvl4pPr>
            <a:lvl5pPr marL="1946095" indent="-216233" defTabSz="893462" eaLnBrk="0" hangingPunct="0">
              <a:spcBef>
                <a:spcPct val="30000"/>
              </a:spcBef>
              <a:defRPr sz="1100">
                <a:solidFill>
                  <a:schemeClr val="tx1"/>
                </a:solidFill>
                <a:latin typeface="Times New Roman" pitchFamily="18" charset="0"/>
                <a:ea typeface="ＭＳ Ｐゴシック" pitchFamily="57" charset="-128"/>
              </a:defRPr>
            </a:lvl5pPr>
            <a:lvl6pPr marL="2378560"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6pPr>
            <a:lvl7pPr marL="2811026"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7pPr>
            <a:lvl8pPr marL="3243491"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8pPr>
            <a:lvl9pPr marL="3675957"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9pPr>
          </a:lstStyle>
          <a:p>
            <a:pPr eaLnBrk="1" hangingPunct="1">
              <a:spcBef>
                <a:spcPct val="0"/>
              </a:spcBef>
            </a:pPr>
            <a:fld id="{B44D24EF-884A-4621-81FA-4DF19E5DDF9B}" type="slidenum">
              <a:rPr lang="en-US" altLang="en-US" smtClean="0"/>
              <a:pPr eaLnBrk="1" hangingPunct="1">
                <a:spcBef>
                  <a:spcPct val="0"/>
                </a:spcBef>
              </a:pPr>
              <a:t>66</a:t>
            </a:fld>
            <a:endParaRPr lang="en-US" altLang="en-US" smtClean="0"/>
          </a:p>
        </p:txBody>
      </p:sp>
      <p:sp>
        <p:nvSpPr>
          <p:cNvPr id="129027" name="Rectangle 2"/>
          <p:cNvSpPr>
            <a:spLocks noGrp="1" noRot="1" noChangeAspect="1" noChangeArrowheads="1" noTextEdit="1"/>
          </p:cNvSpPr>
          <p:nvPr>
            <p:ph type="sldImg"/>
          </p:nvPr>
        </p:nvSpPr>
        <p:spPr>
          <a:xfrm>
            <a:off x="1222375" y="757238"/>
            <a:ext cx="4484688" cy="3365500"/>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INPUTS  include such resources as staff,  time, money, staff,  technology, research base, partnerships</a:t>
            </a:r>
          </a:p>
          <a:p>
            <a:pPr eaLnBrk="1" hangingPunct="1"/>
            <a:r>
              <a:rPr lang="en-US" altLang="en-US" smtClean="0">
                <a:latin typeface="Times New Roman" pitchFamily="18" charset="0"/>
              </a:rPr>
              <a:t>In order to be able to deliver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462" eaLnBrk="0" hangingPunct="0">
              <a:spcBef>
                <a:spcPct val="30000"/>
              </a:spcBef>
              <a:defRPr sz="1100">
                <a:solidFill>
                  <a:schemeClr val="tx1"/>
                </a:solidFill>
                <a:latin typeface="Times New Roman" pitchFamily="18" charset="0"/>
                <a:ea typeface="ＭＳ Ｐゴシック" pitchFamily="57" charset="-128"/>
              </a:defRPr>
            </a:lvl1pPr>
            <a:lvl2pPr marL="702756" indent="-270291" defTabSz="893462" eaLnBrk="0" hangingPunct="0">
              <a:spcBef>
                <a:spcPct val="30000"/>
              </a:spcBef>
              <a:defRPr sz="1100">
                <a:solidFill>
                  <a:schemeClr val="tx1"/>
                </a:solidFill>
                <a:latin typeface="Times New Roman" pitchFamily="18" charset="0"/>
                <a:ea typeface="ＭＳ Ｐゴシック" pitchFamily="57" charset="-128"/>
              </a:defRPr>
            </a:lvl2pPr>
            <a:lvl3pPr marL="1081164" indent="-216233" defTabSz="893462" eaLnBrk="0" hangingPunct="0">
              <a:spcBef>
                <a:spcPct val="30000"/>
              </a:spcBef>
              <a:defRPr sz="1100">
                <a:solidFill>
                  <a:schemeClr val="tx1"/>
                </a:solidFill>
                <a:latin typeface="Times New Roman" pitchFamily="18" charset="0"/>
                <a:ea typeface="ＭＳ Ｐゴシック" pitchFamily="57" charset="-128"/>
              </a:defRPr>
            </a:lvl3pPr>
            <a:lvl4pPr marL="1513629" indent="-216233" defTabSz="893462" eaLnBrk="0" hangingPunct="0">
              <a:spcBef>
                <a:spcPct val="30000"/>
              </a:spcBef>
              <a:defRPr sz="1100">
                <a:solidFill>
                  <a:schemeClr val="tx1"/>
                </a:solidFill>
                <a:latin typeface="Times New Roman" pitchFamily="18" charset="0"/>
                <a:ea typeface="ＭＳ Ｐゴシック" pitchFamily="57" charset="-128"/>
              </a:defRPr>
            </a:lvl4pPr>
            <a:lvl5pPr marL="1946095" indent="-216233" defTabSz="893462" eaLnBrk="0" hangingPunct="0">
              <a:spcBef>
                <a:spcPct val="30000"/>
              </a:spcBef>
              <a:defRPr sz="1100">
                <a:solidFill>
                  <a:schemeClr val="tx1"/>
                </a:solidFill>
                <a:latin typeface="Times New Roman" pitchFamily="18" charset="0"/>
                <a:ea typeface="ＭＳ Ｐゴシック" pitchFamily="57" charset="-128"/>
              </a:defRPr>
            </a:lvl5pPr>
            <a:lvl6pPr marL="2378560"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6pPr>
            <a:lvl7pPr marL="2811026"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7pPr>
            <a:lvl8pPr marL="3243491"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8pPr>
            <a:lvl9pPr marL="3675957"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9pPr>
          </a:lstStyle>
          <a:p>
            <a:pPr eaLnBrk="1" hangingPunct="1">
              <a:spcBef>
                <a:spcPct val="0"/>
              </a:spcBef>
            </a:pPr>
            <a:fld id="{E0276D4D-FCC3-46D3-AAA8-136F4A2ED654}" type="slidenum">
              <a:rPr lang="en-US" altLang="en-US" smtClean="0"/>
              <a:pPr eaLnBrk="1" hangingPunct="1">
                <a:spcBef>
                  <a:spcPct val="0"/>
                </a:spcBef>
              </a:pPr>
              <a:t>67</a:t>
            </a:fld>
            <a:endParaRPr lang="en-US" altLang="en-US" smtClean="0"/>
          </a:p>
        </p:txBody>
      </p:sp>
      <p:sp>
        <p:nvSpPr>
          <p:cNvPr id="130051" name="Rectangle 2"/>
          <p:cNvSpPr>
            <a:spLocks noGrp="1" noRot="1" noChangeAspect="1" noChangeArrowheads="1" noTextEdit="1"/>
          </p:cNvSpPr>
          <p:nvPr>
            <p:ph type="sldImg"/>
          </p:nvPr>
        </p:nvSpPr>
        <p:spPr>
          <a:xfrm>
            <a:off x="1190625" y="685800"/>
            <a:ext cx="4570413" cy="3429000"/>
          </a:xfrm>
          <a:ln/>
        </p:spPr>
      </p:sp>
      <p:sp>
        <p:nvSpPr>
          <p:cNvPr id="130052" name="Rectangle 3"/>
          <p:cNvSpPr>
            <a:spLocks noGrp="1" noChangeArrowheads="1"/>
          </p:cNvSpPr>
          <p:nvPr>
            <p:ph type="body" idx="1"/>
          </p:nvPr>
        </p:nvSpPr>
        <p:spPr>
          <a:xfrm>
            <a:off x="915293" y="4343704"/>
            <a:ext cx="5470922"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3" rIns="91524" bIns="45763"/>
          <a:lstStyle/>
          <a:p>
            <a:pPr marL="216233" indent="-216233"/>
            <a:r>
              <a:rPr lang="en-US" altLang="en-US" sz="900">
                <a:latin typeface="Times New Roman" pitchFamily="18" charset="0"/>
              </a:rPr>
              <a:t>OUTPUTS are the activities that are undertaken to reach targeted participants/populations.  Thus, outputs include Activities and Participation.  Some people refer to “participation” as “reach” – who the program is to reach; </a:t>
            </a:r>
          </a:p>
          <a:p>
            <a:pPr marL="648698" lvl="1" indent="-216233"/>
            <a:r>
              <a:rPr lang="en-US" altLang="en-US" sz="900" u="sng">
                <a:latin typeface="Times New Roman" pitchFamily="18" charset="0"/>
              </a:rPr>
              <a:t>Activities</a:t>
            </a:r>
            <a:r>
              <a:rPr lang="en-US" altLang="en-US" sz="900">
                <a:latin typeface="Times New Roman" pitchFamily="18" charset="0"/>
              </a:rPr>
              <a:t> might include (Examples)</a:t>
            </a:r>
          </a:p>
          <a:p>
            <a:pPr marL="1081164" lvl="2" indent="-216233"/>
            <a:r>
              <a:rPr lang="en-US" altLang="en-US" sz="900">
                <a:latin typeface="Times New Roman" pitchFamily="18" charset="0"/>
              </a:rPr>
              <a:t>Create a community-wide coalition</a:t>
            </a:r>
          </a:p>
          <a:p>
            <a:pPr marL="1081164" lvl="2" indent="-216233"/>
            <a:r>
              <a:rPr lang="en-US" altLang="en-US" sz="900">
                <a:latin typeface="Times New Roman" pitchFamily="18" charset="0"/>
              </a:rPr>
              <a:t>Train staff and volunteers</a:t>
            </a:r>
          </a:p>
          <a:p>
            <a:pPr marL="1081164" lvl="2" indent="-216233"/>
            <a:r>
              <a:rPr lang="en-US" altLang="en-US" sz="900">
                <a:latin typeface="Times New Roman" pitchFamily="18" charset="0"/>
              </a:rPr>
              <a:t>Develop a communication strategy </a:t>
            </a:r>
          </a:p>
          <a:p>
            <a:pPr marL="1081164" lvl="2" indent="-216233"/>
            <a:r>
              <a:rPr lang="en-US" altLang="en-US" sz="900">
                <a:latin typeface="Times New Roman" pitchFamily="18" charset="0"/>
              </a:rPr>
              <a:t>Implement an action plan</a:t>
            </a:r>
          </a:p>
          <a:p>
            <a:pPr marL="648698" lvl="1" indent="-216233"/>
            <a:r>
              <a:rPr lang="en-US" altLang="en-US" sz="900" u="sng">
                <a:latin typeface="Times New Roman" pitchFamily="18" charset="0"/>
              </a:rPr>
              <a:t>Participation</a:t>
            </a:r>
            <a:r>
              <a:rPr lang="en-US" altLang="en-US" sz="900">
                <a:latin typeface="Times New Roman" pitchFamily="18" charset="0"/>
              </a:rPr>
              <a:t> (who the program is to reach; who is supposed to participate -  individuals, families, groups, businesses, organization, communities). Examples might include:</a:t>
            </a:r>
          </a:p>
          <a:p>
            <a:pPr marL="1081164" lvl="2" indent="-216233"/>
            <a:r>
              <a:rPr lang="en-US" altLang="en-US" sz="900">
                <a:latin typeface="Times New Roman" pitchFamily="18" charset="0"/>
              </a:rPr>
              <a:t>All low income families living in the city of Grant</a:t>
            </a:r>
          </a:p>
          <a:p>
            <a:pPr marL="1081164" lvl="2" indent="-216233"/>
            <a:r>
              <a:rPr lang="en-US" altLang="en-US" sz="900">
                <a:latin typeface="Times New Roman" pitchFamily="18" charset="0"/>
              </a:rPr>
              <a:t>Businesses with fewer than 50 employees</a:t>
            </a:r>
          </a:p>
          <a:p>
            <a:pPr marL="1081164" lvl="2" indent="-216233"/>
            <a:r>
              <a:rPr lang="en-US" altLang="en-US" sz="900">
                <a:latin typeface="Times New Roman" pitchFamily="18" charset="0"/>
              </a:rPr>
              <a:t>Community groups in Palmetto neighborhood</a:t>
            </a:r>
          </a:p>
          <a:p>
            <a:pPr marL="1081164" lvl="2" indent="-216233"/>
            <a:r>
              <a:rPr lang="en-US" altLang="en-US" sz="900">
                <a:latin typeface="Times New Roman" pitchFamily="18" charset="0"/>
              </a:rPr>
              <a:t>Middle school youth identified as low achievers</a:t>
            </a:r>
          </a:p>
          <a:p>
            <a:pPr marL="1081164" lvl="2" indent="-216233"/>
            <a:r>
              <a:rPr lang="en-US" altLang="en-US" sz="900">
                <a:latin typeface="Times New Roman" pitchFamily="18" charset="0"/>
              </a:rPr>
              <a:t>All dairy producers in Milk County</a:t>
            </a:r>
          </a:p>
          <a:p>
            <a:pPr marL="1081164" lvl="2" indent="-216233"/>
            <a:r>
              <a:rPr lang="en-US" altLang="en-US" sz="900">
                <a:latin typeface="Times New Roman" pitchFamily="18" charset="0"/>
              </a:rPr>
              <a:t>Employees of Able City Government</a:t>
            </a:r>
          </a:p>
          <a:p>
            <a:pPr marL="216233" indent="-216233"/>
            <a:r>
              <a:rPr lang="en-US" altLang="en-US" sz="900">
                <a:latin typeface="Times New Roman" pitchFamily="18" charset="0"/>
              </a:rPr>
              <a:t>Be as specific as possible with “who” is targeted. </a:t>
            </a:r>
          </a:p>
          <a:p>
            <a:pPr marL="216233" indent="-216233"/>
            <a:r>
              <a:rPr lang="en-US" altLang="en-US" sz="900">
                <a:latin typeface="Times New Roman" pitchFamily="18" charset="0"/>
              </a:rPr>
              <a:t>Note SATISFACTION:  Satisfaction is not an outcome because being “satisfied” with something doesn’t mean that someone has changed or improved.  Being satisfied is often a precursor to learning, but does not guarantee learning.  Participants may be satisfied with the program, or like you as a person, or want to come again, but 	such reactions do not indicate that they have changed or benefited in any way.  	Thus, in the UWEX logic model, satisfaction is considered an Output, not an Outcome.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462" eaLnBrk="0" hangingPunct="0">
              <a:spcBef>
                <a:spcPct val="30000"/>
              </a:spcBef>
              <a:defRPr sz="1100">
                <a:solidFill>
                  <a:schemeClr val="tx1"/>
                </a:solidFill>
                <a:latin typeface="Times New Roman" pitchFamily="18" charset="0"/>
                <a:ea typeface="ＭＳ Ｐゴシック" pitchFamily="57" charset="-128"/>
              </a:defRPr>
            </a:lvl1pPr>
            <a:lvl2pPr marL="702756" indent="-270291" defTabSz="893462" eaLnBrk="0" hangingPunct="0">
              <a:spcBef>
                <a:spcPct val="30000"/>
              </a:spcBef>
              <a:defRPr sz="1100">
                <a:solidFill>
                  <a:schemeClr val="tx1"/>
                </a:solidFill>
                <a:latin typeface="Times New Roman" pitchFamily="18" charset="0"/>
                <a:ea typeface="ＭＳ Ｐゴシック" pitchFamily="57" charset="-128"/>
              </a:defRPr>
            </a:lvl2pPr>
            <a:lvl3pPr marL="1081164" indent="-216233" defTabSz="893462" eaLnBrk="0" hangingPunct="0">
              <a:spcBef>
                <a:spcPct val="30000"/>
              </a:spcBef>
              <a:defRPr sz="1100">
                <a:solidFill>
                  <a:schemeClr val="tx1"/>
                </a:solidFill>
                <a:latin typeface="Times New Roman" pitchFamily="18" charset="0"/>
                <a:ea typeface="ＭＳ Ｐゴシック" pitchFamily="57" charset="-128"/>
              </a:defRPr>
            </a:lvl3pPr>
            <a:lvl4pPr marL="1513629" indent="-216233" defTabSz="893462" eaLnBrk="0" hangingPunct="0">
              <a:spcBef>
                <a:spcPct val="30000"/>
              </a:spcBef>
              <a:defRPr sz="1100">
                <a:solidFill>
                  <a:schemeClr val="tx1"/>
                </a:solidFill>
                <a:latin typeface="Times New Roman" pitchFamily="18" charset="0"/>
                <a:ea typeface="ＭＳ Ｐゴシック" pitchFamily="57" charset="-128"/>
              </a:defRPr>
            </a:lvl4pPr>
            <a:lvl5pPr marL="1946095" indent="-216233" defTabSz="893462" eaLnBrk="0" hangingPunct="0">
              <a:spcBef>
                <a:spcPct val="30000"/>
              </a:spcBef>
              <a:defRPr sz="1100">
                <a:solidFill>
                  <a:schemeClr val="tx1"/>
                </a:solidFill>
                <a:latin typeface="Times New Roman" pitchFamily="18" charset="0"/>
                <a:ea typeface="ＭＳ Ｐゴシック" pitchFamily="57" charset="-128"/>
              </a:defRPr>
            </a:lvl5pPr>
            <a:lvl6pPr marL="2378560"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6pPr>
            <a:lvl7pPr marL="2811026"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7pPr>
            <a:lvl8pPr marL="3243491"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8pPr>
            <a:lvl9pPr marL="3675957"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9pPr>
          </a:lstStyle>
          <a:p>
            <a:pPr eaLnBrk="1" hangingPunct="1">
              <a:spcBef>
                <a:spcPct val="0"/>
              </a:spcBef>
            </a:pPr>
            <a:fld id="{69388B87-9EB1-47B8-9F75-BD616B453E92}" type="slidenum">
              <a:rPr lang="en-US" altLang="en-US" smtClean="0"/>
              <a:pPr eaLnBrk="1" hangingPunct="1">
                <a:spcBef>
                  <a:spcPct val="0"/>
                </a:spcBef>
              </a:pPr>
              <a:t>68</a:t>
            </a:fld>
            <a:endParaRPr lang="en-US" altLang="en-US" smtClean="0"/>
          </a:p>
        </p:txBody>
      </p:sp>
      <p:sp>
        <p:nvSpPr>
          <p:cNvPr id="131075" name="Rectangle 2"/>
          <p:cNvSpPr>
            <a:spLocks noGrp="1" noRot="1" noChangeAspect="1" noChangeArrowheads="1" noTextEdit="1"/>
          </p:cNvSpPr>
          <p:nvPr>
            <p:ph type="sldImg"/>
          </p:nvPr>
        </p:nvSpPr>
        <p:spPr>
          <a:xfrm>
            <a:off x="1190625" y="685800"/>
            <a:ext cx="4570413" cy="3429000"/>
          </a:xfrm>
          <a:ln/>
        </p:spPr>
      </p:sp>
      <p:sp>
        <p:nvSpPr>
          <p:cNvPr id="131076" name="Rectangle 3"/>
          <p:cNvSpPr>
            <a:spLocks noGrp="1" noChangeArrowheads="1"/>
          </p:cNvSpPr>
          <p:nvPr>
            <p:ph type="body" idx="1"/>
          </p:nvPr>
        </p:nvSpPr>
        <p:spPr>
          <a:xfrm>
            <a:off x="202407" y="4121452"/>
            <a:ext cx="6362403" cy="43361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3" rIns="91524" bIns="45763"/>
          <a:lstStyle/>
          <a:p>
            <a:pPr eaLnBrk="1" hangingPunct="1">
              <a:spcBef>
                <a:spcPct val="0"/>
              </a:spcBef>
            </a:pPr>
            <a:r>
              <a:rPr lang="en-US" altLang="en-US" sz="900">
                <a:latin typeface="Times New Roman" pitchFamily="18" charset="0"/>
              </a:rPr>
              <a:t>OUTCOMES</a:t>
            </a:r>
          </a:p>
          <a:p>
            <a:pPr eaLnBrk="1" hangingPunct="1">
              <a:spcBef>
                <a:spcPct val="0"/>
              </a:spcBef>
            </a:pPr>
            <a:r>
              <a:rPr lang="en-US" altLang="en-US" sz="900">
                <a:latin typeface="Times New Roman" pitchFamily="18" charset="0"/>
              </a:rPr>
              <a:t>In order to facilitate/achieve outcomes, that extend along a continuum – or chain of outcomes from short to long-term or impact.  For example, changes in knowledge, skills, attitudes and intent:</a:t>
            </a:r>
          </a:p>
          <a:p>
            <a:pPr eaLnBrk="1" hangingPunct="1">
              <a:spcBef>
                <a:spcPct val="0"/>
              </a:spcBef>
            </a:pPr>
            <a:r>
              <a:rPr lang="en-US" altLang="en-US" sz="900">
                <a:latin typeface="Times New Roman" pitchFamily="18" charset="0"/>
              </a:rPr>
              <a:t>	Change in knowledge might be increased understanding of the purpose of a budget, or loan terms</a:t>
            </a:r>
          </a:p>
          <a:p>
            <a:pPr eaLnBrk="1" hangingPunct="1">
              <a:spcBef>
                <a:spcPct val="0"/>
              </a:spcBef>
            </a:pPr>
            <a:r>
              <a:rPr lang="en-US" altLang="en-US" sz="900">
                <a:latin typeface="Times New Roman" pitchFamily="18" charset="0"/>
              </a:rPr>
              <a:t>	Change in skills might be how to develop a spending plan</a:t>
            </a:r>
          </a:p>
          <a:p>
            <a:pPr eaLnBrk="1" hangingPunct="1">
              <a:spcBef>
                <a:spcPct val="0"/>
              </a:spcBef>
            </a:pPr>
            <a:r>
              <a:rPr lang="en-US" altLang="en-US" sz="900">
                <a:latin typeface="Times New Roman" pitchFamily="18" charset="0"/>
              </a:rPr>
              <a:t>	Change in attitude might be </a:t>
            </a:r>
          </a:p>
          <a:p>
            <a:pPr eaLnBrk="1" hangingPunct="1">
              <a:spcBef>
                <a:spcPct val="0"/>
              </a:spcBef>
            </a:pPr>
            <a:r>
              <a:rPr lang="en-US" altLang="en-US" sz="900">
                <a:latin typeface="Times New Roman" pitchFamily="18" charset="0"/>
              </a:rPr>
              <a:t>	Change in confidence might be increased confidence to ask questions; go to a bank and seek service</a:t>
            </a:r>
          </a:p>
          <a:p>
            <a:pPr eaLnBrk="1" hangingPunct="1">
              <a:spcBef>
                <a:spcPct val="0"/>
              </a:spcBef>
            </a:pPr>
            <a:r>
              <a:rPr lang="en-US" altLang="en-US" sz="900">
                <a:latin typeface="Times New Roman" pitchFamily="18" charset="0"/>
              </a:rPr>
              <a:t>	Change in intent might be </a:t>
            </a:r>
          </a:p>
          <a:p>
            <a:pPr eaLnBrk="1" hangingPunct="1">
              <a:spcBef>
                <a:spcPct val="0"/>
              </a:spcBef>
            </a:pPr>
            <a:r>
              <a:rPr lang="en-US" altLang="en-US" sz="900">
                <a:latin typeface="Times New Roman" pitchFamily="18" charset="0"/>
              </a:rPr>
              <a:t>	Change in behavior</a:t>
            </a:r>
          </a:p>
          <a:p>
            <a:pPr eaLnBrk="1" hangingPunct="1">
              <a:spcBef>
                <a:spcPct val="0"/>
              </a:spcBef>
            </a:pPr>
            <a:r>
              <a:rPr lang="en-US" altLang="en-US" sz="900">
                <a:latin typeface="Times New Roman" pitchFamily="18" charset="0"/>
              </a:rPr>
              <a:t>	Change in decision making</a:t>
            </a:r>
          </a:p>
          <a:p>
            <a:pPr eaLnBrk="1" hangingPunct="1">
              <a:spcBef>
                <a:spcPct val="0"/>
              </a:spcBef>
            </a:pPr>
            <a:r>
              <a:rPr lang="en-US" altLang="en-US" sz="900">
                <a:latin typeface="Times New Roman" pitchFamily="18" charset="0"/>
              </a:rPr>
              <a:t>	Change in individual, family, financial institution, community conditions</a:t>
            </a:r>
          </a:p>
          <a:p>
            <a:pPr eaLnBrk="1" hangingPunct="1">
              <a:spcBef>
                <a:spcPct val="0"/>
              </a:spcBef>
            </a:pPr>
            <a:r>
              <a:rPr lang="en-US" altLang="en-US" sz="900">
                <a:latin typeface="Times New Roman" pitchFamily="18" charset="0"/>
              </a:rPr>
              <a:t>		Unit of analysis??	</a:t>
            </a:r>
          </a:p>
          <a:p>
            <a:pPr eaLnBrk="1" hangingPunct="1">
              <a:spcBef>
                <a:spcPct val="0"/>
              </a:spcBef>
            </a:pPr>
            <a:r>
              <a:rPr lang="en-US" altLang="en-US" sz="900">
                <a:latin typeface="Times New Roman" pitchFamily="18" charset="0"/>
              </a:rPr>
              <a:t>	Sebstad provides illustrative outcomes for 5 thematic areas</a:t>
            </a:r>
          </a:p>
          <a:p>
            <a:pPr eaLnBrk="1" hangingPunct="1">
              <a:spcBef>
                <a:spcPct val="0"/>
              </a:spcBef>
            </a:pPr>
            <a:r>
              <a:rPr lang="en-US" altLang="en-US" sz="900">
                <a:latin typeface="Times New Roman" pitchFamily="18" charset="0"/>
              </a:rPr>
              <a:t>Outcomes are the changes or benefits for individuals, families, groups, businesses, organizations, and communities.</a:t>
            </a:r>
          </a:p>
          <a:p>
            <a:pPr eaLnBrk="1" hangingPunct="1">
              <a:spcBef>
                <a:spcPct val="0"/>
              </a:spcBef>
            </a:pPr>
            <a:r>
              <a:rPr lang="en-US" altLang="en-US" sz="900">
                <a:latin typeface="Times New Roman" pitchFamily="18" charset="0"/>
              </a:rPr>
              <a:t>Outcomes occur along a path from short-term achievements to longer-term end results (impacts).  Outcomes include</a:t>
            </a:r>
          </a:p>
          <a:p>
            <a:pPr eaLnBrk="1" hangingPunct="1">
              <a:spcBef>
                <a:spcPct val="0"/>
              </a:spcBef>
            </a:pPr>
            <a:r>
              <a:rPr lang="en-US" altLang="en-US" sz="900">
                <a:latin typeface="Times New Roman" pitchFamily="18" charset="0"/>
              </a:rPr>
              <a:t>	Short-term:  Changes in awareness, knowledge, skills, attitudes, opinions, motivation, intent  such as</a:t>
            </a:r>
          </a:p>
          <a:p>
            <a:pPr marL="973047" lvl="2" indent="-216233">
              <a:spcBef>
                <a:spcPct val="0"/>
              </a:spcBef>
            </a:pPr>
            <a:r>
              <a:rPr lang="en-US" altLang="en-US" sz="900">
                <a:latin typeface="Times New Roman" pitchFamily="18" charset="0"/>
              </a:rPr>
              <a:t>Increased knowledge of poverty’s impact on individuals and the community</a:t>
            </a:r>
          </a:p>
          <a:p>
            <a:pPr marL="973047" lvl="2" indent="-216233">
              <a:spcBef>
                <a:spcPct val="0"/>
              </a:spcBef>
            </a:pPr>
            <a:r>
              <a:rPr lang="en-US" altLang="en-US" sz="900">
                <a:latin typeface="Times New Roman" pitchFamily="18" charset="0"/>
              </a:rPr>
              <a:t>Goal represents a  general, big picture statement of desired results.  </a:t>
            </a:r>
          </a:p>
          <a:p>
            <a:pPr eaLnBrk="1" hangingPunct="1">
              <a:spcBef>
                <a:spcPct val="0"/>
              </a:spcBef>
            </a:pPr>
            <a:r>
              <a:rPr lang="en-US" altLang="en-US" sz="900">
                <a:latin typeface="Times New Roman" pitchFamily="18" charset="0"/>
              </a:rPr>
              <a:t>	Increased skills in leading a group </a:t>
            </a:r>
          </a:p>
          <a:p>
            <a:pPr marL="973047" lvl="2" indent="-216233">
              <a:spcBef>
                <a:spcPct val="0"/>
              </a:spcBef>
            </a:pPr>
            <a:r>
              <a:rPr lang="en-US" altLang="en-US" sz="900">
                <a:latin typeface="Times New Roman" pitchFamily="18" charset="0"/>
              </a:rPr>
              <a:t>Greater intention to exercise</a:t>
            </a:r>
          </a:p>
          <a:p>
            <a:pPr marL="492530" lvl="1" indent="-216233">
              <a:spcBef>
                <a:spcPct val="0"/>
              </a:spcBef>
            </a:pPr>
            <a:r>
              <a:rPr lang="en-US" altLang="en-US" sz="900">
                <a:latin typeface="Times New Roman" pitchFamily="18" charset="0"/>
              </a:rPr>
              <a:t>Medium-term:  Changes in behaviors, decision making, action</a:t>
            </a:r>
          </a:p>
          <a:p>
            <a:pPr marL="973047" lvl="2" indent="-216233">
              <a:spcBef>
                <a:spcPct val="0"/>
              </a:spcBef>
            </a:pPr>
            <a:r>
              <a:rPr lang="en-US" altLang="en-US" sz="900">
                <a:latin typeface="Times New Roman" pitchFamily="18" charset="0"/>
              </a:rPr>
              <a:t>Participating youth use a spending plan</a:t>
            </a:r>
          </a:p>
          <a:p>
            <a:pPr marL="973047" lvl="2" indent="-216233">
              <a:spcBef>
                <a:spcPct val="0"/>
              </a:spcBef>
            </a:pPr>
            <a:r>
              <a:rPr lang="en-US" altLang="en-US" sz="900">
                <a:latin typeface="Times New Roman" pitchFamily="18" charset="0"/>
              </a:rPr>
              <a:t>Producers make informed decisions concerning farm transfer</a:t>
            </a:r>
          </a:p>
          <a:p>
            <a:pPr marL="973047" lvl="2" indent="-216233">
              <a:spcBef>
                <a:spcPct val="0"/>
              </a:spcBef>
            </a:pPr>
            <a:r>
              <a:rPr lang="en-US" altLang="en-US" sz="900">
                <a:latin typeface="Times New Roman" pitchFamily="18" charset="0"/>
              </a:rPr>
              <a:t>Community installs bike paths</a:t>
            </a:r>
          </a:p>
          <a:p>
            <a:pPr marL="492530" lvl="1" indent="-216233">
              <a:spcBef>
                <a:spcPct val="0"/>
              </a:spcBef>
            </a:pPr>
            <a:r>
              <a:rPr lang="en-US" altLang="en-US" sz="900">
                <a:latin typeface="Times New Roman" pitchFamily="18" charset="0"/>
              </a:rPr>
              <a:t>Long-term:  Changes in social, economic, civic, environmental conditions such as</a:t>
            </a:r>
          </a:p>
          <a:p>
            <a:pPr marL="973047" lvl="2" indent="-216233">
              <a:spcBef>
                <a:spcPct val="0"/>
              </a:spcBef>
            </a:pPr>
            <a:r>
              <a:rPr lang="en-US" altLang="en-US" sz="900">
                <a:latin typeface="Times New Roman" pitchFamily="18" charset="0"/>
              </a:rPr>
              <a:t>Reduced debt</a:t>
            </a:r>
          </a:p>
          <a:p>
            <a:pPr marL="973047" lvl="2" indent="-216233">
              <a:spcBef>
                <a:spcPct val="0"/>
              </a:spcBef>
            </a:pPr>
            <a:r>
              <a:rPr lang="en-US" altLang="en-US" sz="900">
                <a:latin typeface="Times New Roman" pitchFamily="18" charset="0"/>
              </a:rPr>
              <a:t>Improved water quality</a:t>
            </a:r>
          </a:p>
          <a:p>
            <a:pPr marL="973047" lvl="2" indent="-216233">
              <a:spcBef>
                <a:spcPct val="0"/>
              </a:spcBef>
            </a:pPr>
            <a:r>
              <a:rPr lang="en-US" altLang="en-US" sz="900">
                <a:latin typeface="Times New Roman" pitchFamily="18" charset="0"/>
              </a:rPr>
              <a:t>Increased community safety</a:t>
            </a:r>
          </a:p>
          <a:p>
            <a:pPr eaLnBrk="1" hangingPunct="1">
              <a:spcBef>
                <a:spcPct val="0"/>
              </a:spcBef>
            </a:pPr>
            <a:r>
              <a:rPr lang="en-US" altLang="en-US" sz="900">
                <a:latin typeface="Times New Roman" pitchFamily="18" charset="0"/>
              </a:rPr>
              <a:t>The ultimate result of a program is usually referred to as “impact”.  Impacts might be achieved in one year or take 10 or more years to be achieved.  Such long-term impacts may or may not be reflected in the logic model, depending on scope of the initiative, purpose and audience of the logic model.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BA3C6-912B-4AF5-A14B-7A68577B91E1}" type="slidenum">
              <a:rPr lang="en-US">
                <a:solidFill>
                  <a:prstClr val="black"/>
                </a:solidFill>
              </a:rPr>
              <a:pPr/>
              <a:t>6</a:t>
            </a:fld>
            <a:endParaRPr lang="en-US">
              <a:solidFill>
                <a:prstClr val="black"/>
              </a:solidFill>
            </a:endParaRPr>
          </a:p>
        </p:txBody>
      </p:sp>
      <p:sp>
        <p:nvSpPr>
          <p:cNvPr id="12290" name="Rectangle 2"/>
          <p:cNvSpPr>
            <a:spLocks noGrp="1" noRot="1" noChangeAspect="1" noChangeArrowheads="1" noTextEdit="1"/>
          </p:cNvSpPr>
          <p:nvPr>
            <p:ph type="sldImg"/>
          </p:nvPr>
        </p:nvSpPr>
        <p:spPr>
          <a:xfrm>
            <a:off x="1144588" y="685800"/>
            <a:ext cx="4572000" cy="3429000"/>
          </a:xfrm>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462" eaLnBrk="0" hangingPunct="0">
              <a:spcBef>
                <a:spcPct val="30000"/>
              </a:spcBef>
              <a:defRPr sz="1100">
                <a:solidFill>
                  <a:schemeClr val="tx1"/>
                </a:solidFill>
                <a:latin typeface="Times New Roman" pitchFamily="18" charset="0"/>
                <a:ea typeface="ＭＳ Ｐゴシック" pitchFamily="57" charset="-128"/>
              </a:defRPr>
            </a:lvl1pPr>
            <a:lvl2pPr marL="702756" indent="-270291" defTabSz="893462" eaLnBrk="0" hangingPunct="0">
              <a:spcBef>
                <a:spcPct val="30000"/>
              </a:spcBef>
              <a:defRPr sz="1100">
                <a:solidFill>
                  <a:schemeClr val="tx1"/>
                </a:solidFill>
                <a:latin typeface="Times New Roman" pitchFamily="18" charset="0"/>
                <a:ea typeface="ＭＳ Ｐゴシック" pitchFamily="57" charset="-128"/>
              </a:defRPr>
            </a:lvl2pPr>
            <a:lvl3pPr marL="1081164" indent="-216233" defTabSz="893462" eaLnBrk="0" hangingPunct="0">
              <a:spcBef>
                <a:spcPct val="30000"/>
              </a:spcBef>
              <a:defRPr sz="1100">
                <a:solidFill>
                  <a:schemeClr val="tx1"/>
                </a:solidFill>
                <a:latin typeface="Times New Roman" pitchFamily="18" charset="0"/>
                <a:ea typeface="ＭＳ Ｐゴシック" pitchFamily="57" charset="-128"/>
              </a:defRPr>
            </a:lvl3pPr>
            <a:lvl4pPr marL="1513629" indent="-216233" defTabSz="893462" eaLnBrk="0" hangingPunct="0">
              <a:spcBef>
                <a:spcPct val="30000"/>
              </a:spcBef>
              <a:defRPr sz="1100">
                <a:solidFill>
                  <a:schemeClr val="tx1"/>
                </a:solidFill>
                <a:latin typeface="Times New Roman" pitchFamily="18" charset="0"/>
                <a:ea typeface="ＭＳ Ｐゴシック" pitchFamily="57" charset="-128"/>
              </a:defRPr>
            </a:lvl4pPr>
            <a:lvl5pPr marL="1946095" indent="-216233" defTabSz="893462" eaLnBrk="0" hangingPunct="0">
              <a:spcBef>
                <a:spcPct val="30000"/>
              </a:spcBef>
              <a:defRPr sz="1100">
                <a:solidFill>
                  <a:schemeClr val="tx1"/>
                </a:solidFill>
                <a:latin typeface="Times New Roman" pitchFamily="18" charset="0"/>
                <a:ea typeface="ＭＳ Ｐゴシック" pitchFamily="57" charset="-128"/>
              </a:defRPr>
            </a:lvl5pPr>
            <a:lvl6pPr marL="2378560"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6pPr>
            <a:lvl7pPr marL="2811026"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7pPr>
            <a:lvl8pPr marL="3243491"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8pPr>
            <a:lvl9pPr marL="3675957"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9pPr>
          </a:lstStyle>
          <a:p>
            <a:pPr eaLnBrk="1" hangingPunct="1">
              <a:spcBef>
                <a:spcPct val="0"/>
              </a:spcBef>
            </a:pPr>
            <a:fld id="{011AAE6E-B8FB-4346-B10C-0CE89B885299}" type="slidenum">
              <a:rPr lang="en-US" altLang="en-US" smtClean="0"/>
              <a:pPr eaLnBrk="1" hangingPunct="1">
                <a:spcBef>
                  <a:spcPct val="0"/>
                </a:spcBef>
              </a:pPr>
              <a:t>69</a:t>
            </a:fld>
            <a:endParaRPr lang="en-US" altLang="en-US" smtClean="0"/>
          </a:p>
        </p:txBody>
      </p:sp>
      <p:sp>
        <p:nvSpPr>
          <p:cNvPr id="132099" name="Rectangle 2"/>
          <p:cNvSpPr>
            <a:spLocks noGrp="1" noRot="1" noChangeAspect="1" noChangeArrowheads="1" noTextEdit="1"/>
          </p:cNvSpPr>
          <p:nvPr>
            <p:ph type="sldImg"/>
          </p:nvPr>
        </p:nvSpPr>
        <p:spPr>
          <a:ln/>
        </p:spPr>
      </p:sp>
      <p:sp>
        <p:nvSpPr>
          <p:cNvPr id="13210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endParaRPr lang="en-US" alt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462" eaLnBrk="0" hangingPunct="0">
              <a:spcBef>
                <a:spcPct val="30000"/>
              </a:spcBef>
              <a:defRPr sz="1100">
                <a:solidFill>
                  <a:schemeClr val="tx1"/>
                </a:solidFill>
                <a:latin typeface="Times New Roman" pitchFamily="18" charset="0"/>
                <a:ea typeface="ＭＳ Ｐゴシック" pitchFamily="57" charset="-128"/>
              </a:defRPr>
            </a:lvl1pPr>
            <a:lvl2pPr marL="702756" indent="-270291" defTabSz="893462" eaLnBrk="0" hangingPunct="0">
              <a:spcBef>
                <a:spcPct val="30000"/>
              </a:spcBef>
              <a:defRPr sz="1100">
                <a:solidFill>
                  <a:schemeClr val="tx1"/>
                </a:solidFill>
                <a:latin typeface="Times New Roman" pitchFamily="18" charset="0"/>
                <a:ea typeface="ＭＳ Ｐゴシック" pitchFamily="57" charset="-128"/>
              </a:defRPr>
            </a:lvl2pPr>
            <a:lvl3pPr marL="1081164" indent="-216233" defTabSz="893462" eaLnBrk="0" hangingPunct="0">
              <a:spcBef>
                <a:spcPct val="30000"/>
              </a:spcBef>
              <a:defRPr sz="1100">
                <a:solidFill>
                  <a:schemeClr val="tx1"/>
                </a:solidFill>
                <a:latin typeface="Times New Roman" pitchFamily="18" charset="0"/>
                <a:ea typeface="ＭＳ Ｐゴシック" pitchFamily="57" charset="-128"/>
              </a:defRPr>
            </a:lvl3pPr>
            <a:lvl4pPr marL="1513629" indent="-216233" defTabSz="893462" eaLnBrk="0" hangingPunct="0">
              <a:spcBef>
                <a:spcPct val="30000"/>
              </a:spcBef>
              <a:defRPr sz="1100">
                <a:solidFill>
                  <a:schemeClr val="tx1"/>
                </a:solidFill>
                <a:latin typeface="Times New Roman" pitchFamily="18" charset="0"/>
                <a:ea typeface="ＭＳ Ｐゴシック" pitchFamily="57" charset="-128"/>
              </a:defRPr>
            </a:lvl4pPr>
            <a:lvl5pPr marL="1946095" indent="-216233" defTabSz="893462" eaLnBrk="0" hangingPunct="0">
              <a:spcBef>
                <a:spcPct val="30000"/>
              </a:spcBef>
              <a:defRPr sz="1100">
                <a:solidFill>
                  <a:schemeClr val="tx1"/>
                </a:solidFill>
                <a:latin typeface="Times New Roman" pitchFamily="18" charset="0"/>
                <a:ea typeface="ＭＳ Ｐゴシック" pitchFamily="57" charset="-128"/>
              </a:defRPr>
            </a:lvl5pPr>
            <a:lvl6pPr marL="2378560"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6pPr>
            <a:lvl7pPr marL="2811026"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7pPr>
            <a:lvl8pPr marL="3243491"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8pPr>
            <a:lvl9pPr marL="3675957" indent="-216233" defTabSz="893462" eaLnBrk="0" fontAlgn="base" hangingPunct="0">
              <a:spcBef>
                <a:spcPct val="30000"/>
              </a:spcBef>
              <a:spcAft>
                <a:spcPct val="0"/>
              </a:spcAft>
              <a:defRPr sz="1100">
                <a:solidFill>
                  <a:schemeClr val="tx1"/>
                </a:solidFill>
                <a:latin typeface="Times New Roman" pitchFamily="18" charset="0"/>
                <a:ea typeface="ＭＳ Ｐゴシック" pitchFamily="57" charset="-128"/>
              </a:defRPr>
            </a:lvl9pPr>
          </a:lstStyle>
          <a:p>
            <a:pPr eaLnBrk="1" hangingPunct="1">
              <a:spcBef>
                <a:spcPct val="0"/>
              </a:spcBef>
            </a:pPr>
            <a:fld id="{1683112B-775A-4996-A2B6-17FD645A8582}" type="slidenum">
              <a:rPr lang="en-US" altLang="en-US" smtClean="0"/>
              <a:pPr eaLnBrk="1" hangingPunct="1">
                <a:spcBef>
                  <a:spcPct val="0"/>
                </a:spcBef>
              </a:pPr>
              <a:t>70</a:t>
            </a:fld>
            <a:endParaRPr lang="en-US" altLang="en-US" smtClean="0"/>
          </a:p>
        </p:txBody>
      </p:sp>
      <p:sp>
        <p:nvSpPr>
          <p:cNvPr id="133123" name="Rectangle 2"/>
          <p:cNvSpPr>
            <a:spLocks noGrp="1" noRot="1" noChangeAspect="1" noChangeArrowheads="1" noTextEdit="1"/>
          </p:cNvSpPr>
          <p:nvPr>
            <p:ph type="sldImg"/>
          </p:nvPr>
        </p:nvSpPr>
        <p:spPr>
          <a:xfrm>
            <a:off x="1190625" y="685800"/>
            <a:ext cx="4570413" cy="3429000"/>
          </a:xfrm>
          <a:ln/>
        </p:spPr>
      </p:sp>
      <p:sp>
        <p:nvSpPr>
          <p:cNvPr id="133124" name="Rectangle 3"/>
          <p:cNvSpPr>
            <a:spLocks noGrp="1" noChangeArrowheads="1"/>
          </p:cNvSpPr>
          <p:nvPr>
            <p:ph type="body" idx="1"/>
          </p:nvPr>
        </p:nvSpPr>
        <p:spPr>
          <a:xfrm>
            <a:off x="915294" y="4343704"/>
            <a:ext cx="5027414"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Many Extension staff will remember the Bennett hierarchy of the 1970’s that was so popular and widely used throughout Extension.  The Bennett hierarchy is a precursor of the present day logic model.  You can see the similarities in this graphic.</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Rockwell and Bennett have since developed a toolkit titled, Targeting Outcomes of Programs (TOP) that is available on the web at http://citnews.unl.edu/TOP/english/ </a:t>
            </a:r>
          </a:p>
          <a:p>
            <a:pPr eaLnBrk="1" hangingPunct="1"/>
            <a:r>
              <a:rPr lang="en-US" altLang="en-US" smtClean="0">
                <a:latin typeface="Times New Roman" pitchFamily="18" charset="0"/>
              </a:rPr>
              <a:t>See it for more information.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http://www.teachforever.com/2007/10/project-idea-independent-vs-dependent.html</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74</a:t>
            </a:fld>
            <a:endParaRPr lang="en-US"/>
          </a:p>
        </p:txBody>
      </p:sp>
    </p:spTree>
    <p:extLst>
      <p:ext uri="{BB962C8B-B14F-4D97-AF65-F5344CB8AC3E}">
        <p14:creationId xmlns:p14="http://schemas.microsoft.com/office/powerpoint/2010/main" val="1233635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http://arose.iweb.bsu.edu/BSUCourses/ITEDU_699/LP/Variable.jpg</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75</a:t>
            </a:fld>
            <a:endParaRPr lang="en-US"/>
          </a:p>
        </p:txBody>
      </p:sp>
    </p:spTree>
    <p:extLst>
      <p:ext uri="{BB962C8B-B14F-4D97-AF65-F5344CB8AC3E}">
        <p14:creationId xmlns:p14="http://schemas.microsoft.com/office/powerpoint/2010/main" val="3485487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http://arose.iweb.bsu.edu/BSUCourses/ITEDU_699/LP/LP_4%5Bvariables%5D.htm</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76</a:t>
            </a:fld>
            <a:endParaRPr lang="en-US"/>
          </a:p>
        </p:txBody>
      </p:sp>
    </p:spTree>
    <p:extLst>
      <p:ext uri="{BB962C8B-B14F-4D97-AF65-F5344CB8AC3E}">
        <p14:creationId xmlns:p14="http://schemas.microsoft.com/office/powerpoint/2010/main" val="1372786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77</a:t>
            </a:fld>
            <a:endParaRPr lang="en-US"/>
          </a:p>
        </p:txBody>
      </p:sp>
    </p:spTree>
    <p:extLst>
      <p:ext uri="{BB962C8B-B14F-4D97-AF65-F5344CB8AC3E}">
        <p14:creationId xmlns:p14="http://schemas.microsoft.com/office/powerpoint/2010/main" val="2569373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Validation</a:t>
            </a:r>
            <a:r>
              <a:rPr lang="en-US" baseline="0" dirty="0" smtClean="0"/>
              <a:t> of Research and Technology </a:t>
            </a:r>
            <a:r>
              <a:rPr lang="en-US" dirty="0" smtClean="0"/>
              <a:t>http://www.swgfast.org/documents/validation/010808_Validation_1.0_UpdatedFormat_Archived.pdf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80</a:t>
            </a:fld>
            <a:endParaRPr lang="en-US"/>
          </a:p>
        </p:txBody>
      </p:sp>
    </p:spTree>
    <p:extLst>
      <p:ext uri="{BB962C8B-B14F-4D97-AF65-F5344CB8AC3E}">
        <p14:creationId xmlns:p14="http://schemas.microsoft.com/office/powerpoint/2010/main" val="2983755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Naomi </a:t>
            </a:r>
            <a:r>
              <a:rPr lang="en-US" i="1" dirty="0" err="1" smtClean="0"/>
              <a:t>Oreskes</a:t>
            </a:r>
            <a:r>
              <a:rPr lang="en-US" i="1" dirty="0" smtClean="0"/>
              <a:t>, Kristin </a:t>
            </a:r>
            <a:r>
              <a:rPr lang="en-US" i="1" dirty="0" err="1" smtClean="0"/>
              <a:t>Shrader-Frechette</a:t>
            </a:r>
            <a:r>
              <a:rPr lang="en-US" i="1" dirty="0" smtClean="0"/>
              <a:t>, Kenneth </a:t>
            </a:r>
            <a:r>
              <a:rPr lang="en-US" i="1" dirty="0" err="1" smtClean="0"/>
              <a:t>Belitz</a:t>
            </a:r>
            <a:r>
              <a:rPr lang="en-US" i="1" dirty="0" smtClean="0"/>
              <a:t>. Verification, Validation, and Confirmation of Numerical Models in the Earth Sciences</a:t>
            </a:r>
          </a:p>
          <a:p>
            <a:r>
              <a:rPr lang="en-US" i="1" dirty="0" smtClean="0"/>
              <a:t>Science 4 February 1994:  Vol. 263 no. 5147 pp. 641-646  DOI: 10.1126/science.263.5147.641 </a:t>
            </a:r>
          </a:p>
          <a:p>
            <a:r>
              <a:rPr lang="en-US" dirty="0" err="1" smtClean="0"/>
              <a:t>Nonunique</a:t>
            </a:r>
            <a:r>
              <a:rPr lang="en-US" dirty="0" smtClean="0"/>
              <a:t>: In geophysical interpretation and mathematical modeling, a problem for which two or more subsurface models satisfy the data equally well.</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81</a:t>
            </a:fld>
            <a:endParaRPr lang="en-US"/>
          </a:p>
        </p:txBody>
      </p:sp>
    </p:spTree>
    <p:extLst>
      <p:ext uri="{BB962C8B-B14F-4D97-AF65-F5344CB8AC3E}">
        <p14:creationId xmlns:p14="http://schemas.microsoft.com/office/powerpoint/2010/main" val="596634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22393D-218D-4CE8-AA2D-9A159A9ED881}" type="slidenum">
              <a:rPr lang="es-ES" smtClean="0">
                <a:solidFill>
                  <a:prstClr val="black"/>
                </a:solidFill>
              </a:rPr>
              <a:pPr eaLnBrk="1" hangingPunct="1"/>
              <a:t>85</a:t>
            </a:fld>
            <a:endParaRPr lang="es-ES" smtClean="0">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D93C0-5AF3-4161-AEBA-41575A79489F}" type="slidenum">
              <a:rPr lang="en-US">
                <a:solidFill>
                  <a:prstClr val="black"/>
                </a:solidFill>
              </a:rPr>
              <a:pPr/>
              <a:t>8</a:t>
            </a:fld>
            <a:endParaRPr lang="en-US">
              <a:solidFill>
                <a:prstClr val="black"/>
              </a:solidFill>
            </a:endParaRPr>
          </a:p>
        </p:txBody>
      </p:sp>
      <p:sp>
        <p:nvSpPr>
          <p:cNvPr id="20482" name="Rectangle 2"/>
          <p:cNvSpPr>
            <a:spLocks noGrp="1" noRot="1" noChangeAspect="1" noChangeArrowheads="1" noTextEdit="1"/>
          </p:cNvSpPr>
          <p:nvPr>
            <p:ph type="sldImg"/>
          </p:nvPr>
        </p:nvSpPr>
        <p:spPr>
          <a:xfrm>
            <a:off x="1144588" y="685800"/>
            <a:ext cx="4572000" cy="3429000"/>
          </a:xfrm>
          <a:ln/>
        </p:spPr>
      </p:sp>
      <p:sp>
        <p:nvSpPr>
          <p:cNvPr id="20483" name="Rectangle 3"/>
          <p:cNvSpPr>
            <a:spLocks noGrp="1" noChangeArrowheads="1"/>
          </p:cNvSpPr>
          <p:nvPr>
            <p:ph type="body" idx="1"/>
          </p:nvPr>
        </p:nvSpPr>
        <p:spPr/>
        <p:txBody>
          <a:bodyPr/>
          <a:lstStyle/>
          <a:p>
            <a:r>
              <a:rPr lang="en-US"/>
              <a:t>The Applied Science program benchmarks practical uses of NASA-sponsored observations from Earth observation systems and predictions from Earth science models. NASA implements projects that carry forth this mission through partnerships with public, private, and academic organizations. These partnerships focus on innovative approaches for using Earth-Sun system science information to provide decision support that can be adapted in applications worldwide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2E088-6145-499D-BD41-253D9E918A71}" type="slidenum">
              <a:rPr lang="en-US">
                <a:solidFill>
                  <a:prstClr val="black"/>
                </a:solidFill>
              </a:rPr>
              <a:pPr/>
              <a:t>9</a:t>
            </a:fld>
            <a:endParaRPr lang="en-US">
              <a:solidFill>
                <a:prstClr val="black"/>
              </a:solidFill>
            </a:endParaRPr>
          </a:p>
        </p:txBody>
      </p:sp>
      <p:sp>
        <p:nvSpPr>
          <p:cNvPr id="22530" name="Rectangle 2"/>
          <p:cNvSpPr>
            <a:spLocks noGrp="1" noRot="1" noChangeAspect="1" noChangeArrowheads="1" noTextEdit="1"/>
          </p:cNvSpPr>
          <p:nvPr>
            <p:ph type="sldImg"/>
          </p:nvPr>
        </p:nvSpPr>
        <p:spPr>
          <a:xfrm>
            <a:off x="1146175" y="685800"/>
            <a:ext cx="4572000" cy="3429000"/>
          </a:xfrm>
          <a:ln/>
        </p:spPr>
      </p:sp>
      <p:sp>
        <p:nvSpPr>
          <p:cNvPr id="22531" name="Rectangle 3"/>
          <p:cNvSpPr>
            <a:spLocks noGrp="1" noChangeArrowheads="1"/>
          </p:cNvSpPr>
          <p:nvPr>
            <p:ph type="body" idx="1"/>
          </p:nvPr>
        </p:nvSpPr>
        <p:spPr>
          <a:xfrm>
            <a:off x="914400" y="4343400"/>
            <a:ext cx="5029200" cy="4114800"/>
          </a:xfrm>
        </p:spPr>
        <p:txBody>
          <a:bodyPr lIns="90361" tIns="45180" rIns="90361" bIns="45180"/>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http://www.public.asu.edu/~kroel/www500/hypothesis.pdf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13</a:t>
            </a:fld>
            <a:endParaRPr lang="en-US"/>
          </a:p>
        </p:txBody>
      </p:sp>
    </p:spTree>
    <p:extLst>
      <p:ext uri="{BB962C8B-B14F-4D97-AF65-F5344CB8AC3E}">
        <p14:creationId xmlns:p14="http://schemas.microsoft.com/office/powerpoint/2010/main" val="128774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http://www.public.asu.edu/~kroel/www500/hypothesis.pdf</a:t>
            </a:r>
          </a:p>
          <a:p>
            <a:r>
              <a:rPr lang="en-US" dirty="0" smtClean="0"/>
              <a:t>The research structure helps us create research that is : </a:t>
            </a:r>
          </a:p>
          <a:p>
            <a:endParaRPr lang="en-US" b="1" dirty="0" smtClean="0"/>
          </a:p>
          <a:p>
            <a:r>
              <a:rPr lang="en-US" b="1" dirty="0" smtClean="0"/>
              <a:t>Quantifiable Verifiable Replicable Defensible</a:t>
            </a:r>
          </a:p>
          <a:p>
            <a:endParaRPr lang="en-US" b="1" dirty="0" smtClean="0"/>
          </a:p>
          <a:p>
            <a:r>
              <a:rPr lang="en-US" dirty="0" smtClean="0"/>
              <a:t>Corollaries among the model, common sense &amp; paper </a:t>
            </a:r>
            <a:r>
              <a:rPr lang="en-US" dirty="0" err="1" smtClean="0"/>
              <a:t>formatModelCommon</a:t>
            </a:r>
            <a:r>
              <a:rPr lang="en-US" dirty="0" smtClean="0"/>
              <a:t> </a:t>
            </a:r>
            <a:r>
              <a:rPr lang="en-US" dirty="0" err="1" smtClean="0"/>
              <a:t>SensePaper</a:t>
            </a:r>
            <a:r>
              <a:rPr lang="en-US" dirty="0" smtClean="0"/>
              <a:t> </a:t>
            </a:r>
            <a:r>
              <a:rPr lang="en-US" dirty="0" err="1" smtClean="0"/>
              <a:t>FormatResearch</a:t>
            </a:r>
            <a:r>
              <a:rPr lang="en-US" dirty="0" smtClean="0"/>
              <a:t> </a:t>
            </a:r>
            <a:r>
              <a:rPr lang="en-US" dirty="0" err="1" smtClean="0"/>
              <a:t>QuestionWhyIntroDevelop</a:t>
            </a:r>
            <a:r>
              <a:rPr lang="en-US" dirty="0" smtClean="0"/>
              <a:t> a </a:t>
            </a:r>
            <a:r>
              <a:rPr lang="en-US" dirty="0" err="1" smtClean="0"/>
              <a:t>TheoryYour</a:t>
            </a:r>
            <a:r>
              <a:rPr lang="en-US" dirty="0" smtClean="0"/>
              <a:t> Answer </a:t>
            </a:r>
            <a:r>
              <a:rPr lang="en-US" dirty="0" err="1" smtClean="0"/>
              <a:t>IntroIdentify</a:t>
            </a:r>
            <a:r>
              <a:rPr lang="en-US" dirty="0" smtClean="0"/>
              <a:t> Variables (if applicable)</a:t>
            </a:r>
            <a:r>
              <a:rPr lang="en-US" dirty="0" err="1" smtClean="0"/>
              <a:t>HowMethodIdentify</a:t>
            </a:r>
            <a:r>
              <a:rPr lang="en-US" dirty="0" smtClean="0"/>
              <a:t> </a:t>
            </a:r>
            <a:r>
              <a:rPr lang="en-US" dirty="0" err="1" smtClean="0"/>
              <a:t>hypothesesExpectations</a:t>
            </a:r>
            <a:r>
              <a:rPr lang="en-US" dirty="0" smtClean="0"/>
              <a:t> </a:t>
            </a:r>
            <a:r>
              <a:rPr lang="en-US" dirty="0" err="1" smtClean="0"/>
              <a:t>MethodTest</a:t>
            </a:r>
            <a:r>
              <a:rPr lang="en-US" dirty="0" smtClean="0"/>
              <a:t> the </a:t>
            </a:r>
            <a:r>
              <a:rPr lang="en-US" dirty="0" err="1" smtClean="0"/>
              <a:t>hypothesesCollect</a:t>
            </a:r>
            <a:r>
              <a:rPr lang="en-US" dirty="0" smtClean="0"/>
              <a:t>/Analyze data </a:t>
            </a:r>
            <a:r>
              <a:rPr lang="en-US" dirty="0" err="1" smtClean="0"/>
              <a:t>ResultsEvaluate</a:t>
            </a:r>
            <a:r>
              <a:rPr lang="en-US" dirty="0" smtClean="0"/>
              <a:t> the </a:t>
            </a:r>
            <a:r>
              <a:rPr lang="en-US" dirty="0" err="1" smtClean="0"/>
              <a:t>ResultsWhat</a:t>
            </a:r>
            <a:r>
              <a:rPr lang="en-US" dirty="0" smtClean="0"/>
              <a:t> it </a:t>
            </a:r>
            <a:r>
              <a:rPr lang="en-US" dirty="0" err="1" smtClean="0"/>
              <a:t>MeansConclusionCritical</a:t>
            </a:r>
            <a:r>
              <a:rPr lang="en-US" dirty="0" smtClean="0"/>
              <a:t> </a:t>
            </a:r>
            <a:r>
              <a:rPr lang="en-US" dirty="0" err="1" smtClean="0"/>
              <a:t>ReviewWhat</a:t>
            </a:r>
            <a:r>
              <a:rPr lang="en-US" dirty="0" smtClean="0"/>
              <a:t> it doesn’t </a:t>
            </a:r>
            <a:r>
              <a:rPr lang="en-US" dirty="0" err="1" smtClean="0"/>
              <a:t>MeanConclusion</a:t>
            </a:r>
            <a:endParaRPr lang="en-US" dirty="0" smtClean="0"/>
          </a:p>
          <a:p>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14</a:t>
            </a:fld>
            <a:endParaRPr lang="en-US"/>
          </a:p>
        </p:txBody>
      </p:sp>
    </p:spTree>
    <p:extLst>
      <p:ext uri="{BB962C8B-B14F-4D97-AF65-F5344CB8AC3E}">
        <p14:creationId xmlns:p14="http://schemas.microsoft.com/office/powerpoint/2010/main" val="110424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http://www.public.asu.edu/~kroel/www500/hypothesis.pdf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15</a:t>
            </a:fld>
            <a:endParaRPr lang="en-US"/>
          </a:p>
        </p:txBody>
      </p:sp>
    </p:spTree>
    <p:extLst>
      <p:ext uri="{BB962C8B-B14F-4D97-AF65-F5344CB8AC3E}">
        <p14:creationId xmlns:p14="http://schemas.microsoft.com/office/powerpoint/2010/main" val="346998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http://www.fischlerschool.nova.edu/Resources/uploads/app/35/files/ARC_Doc/from_problem_statement_to_research_questions.pdf</a:t>
            </a:r>
            <a:endParaRPr lang="en-US" dirty="0"/>
          </a:p>
        </p:txBody>
      </p:sp>
      <p:sp>
        <p:nvSpPr>
          <p:cNvPr id="4" name="Slide Number Placeholder 3"/>
          <p:cNvSpPr>
            <a:spLocks noGrp="1"/>
          </p:cNvSpPr>
          <p:nvPr>
            <p:ph type="sldNum" sz="quarter" idx="10"/>
          </p:nvPr>
        </p:nvSpPr>
        <p:spPr/>
        <p:txBody>
          <a:bodyPr/>
          <a:lstStyle/>
          <a:p>
            <a:fld id="{74AC77D0-0BF4-44D9-84A6-E47D1A74DE7C}" type="slidenum">
              <a:rPr lang="en-US" smtClean="0"/>
              <a:t>16</a:t>
            </a:fld>
            <a:endParaRPr lang="en-US"/>
          </a:p>
        </p:txBody>
      </p:sp>
    </p:spTree>
    <p:extLst>
      <p:ext uri="{BB962C8B-B14F-4D97-AF65-F5344CB8AC3E}">
        <p14:creationId xmlns:p14="http://schemas.microsoft.com/office/powerpoint/2010/main" val="202566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6ACA0BE-9537-4808-A73A-8C5D2D6523C6}"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214864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CA0BE-9537-4808-A73A-8C5D2D6523C6}"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160048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CA0BE-9537-4808-A73A-8C5D2D6523C6}"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215381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F126C-BE8E-45A2-BE9E-76EEC5D9C63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69069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1859EF-B081-49E3-B9BE-87378918E05F}"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49884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8C512D-0115-4AF0-A0F8-659B4C0ECAF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45954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30B7D-4C29-439C-B1B0-5C23A23E1E1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188755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456FBA-9C32-4B40-8D25-FDBD4883169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821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738AF1-0441-4497-ACD1-026A4721F93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78251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B37646-4DA4-4A90-BBAF-0395A652680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998772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825075-FB33-4430-BC47-17A19A76AFA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3942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CA0BE-9537-4808-A73A-8C5D2D6523C6}"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1066348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21969C-E1D5-40AA-AD32-B5D550BC4FB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2046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2A6FB-3799-49D8-B3DA-8209CA766444}"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162852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021816-CD33-4A0E-95DD-8B4FB03D7CC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377133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500E26-D3A6-4FFD-B6B6-FD6C8C7ED4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3716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C3B21B-72B8-4122-8FA1-1C66A5764A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3269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2C1BD5-CF8C-4030-A82E-A5359261A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4781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B6A8ED-C638-44E7-A31B-03CEE57D32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1701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3EE415-D59B-485A-8355-DF2B689AD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5722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36FCECE-41F7-4157-B73C-8AC6472F83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1768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15BAA22-3E0B-41F4-9BC7-4BCDE450FD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368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CA0BE-9537-4808-A73A-8C5D2D6523C6}"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1635530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382594-CA0F-4E7B-84EA-5348B9F0CD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1586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3E1CD24-3D18-422A-A7B5-16047E6745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1772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A60BEB-5636-4E80-96B4-D6F09AB21D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2130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43FA85-F14C-4203-9605-FC312876DC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5642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03C4EF1-63DB-496F-83B9-4EC291A91A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706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ACA0BE-9537-4808-A73A-8C5D2D6523C6}"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54810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ACA0BE-9537-4808-A73A-8C5D2D6523C6}" type="datetimeFigureOut">
              <a:rPr lang="en-US" smtClean="0"/>
              <a:t>3/21/2014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376155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6ACA0BE-9537-4808-A73A-8C5D2D6523C6}" type="datetimeFigureOut">
              <a:rPr lang="en-US" smtClean="0"/>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239130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CA0BE-9537-4808-A73A-8C5D2D6523C6}" type="datetimeFigureOut">
              <a:rPr lang="en-US" smtClean="0"/>
              <a:t>3/21/2014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364354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CA0BE-9537-4808-A73A-8C5D2D6523C6}"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273548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CA0BE-9537-4808-A73A-8C5D2D6523C6}"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1E54C-8538-41E8-A12D-9B349AA51EFF}" type="slidenum">
              <a:rPr lang="en-US" smtClean="0"/>
              <a:t>‹#›</a:t>
            </a:fld>
            <a:endParaRPr lang="en-US"/>
          </a:p>
        </p:txBody>
      </p:sp>
    </p:spTree>
    <p:extLst>
      <p:ext uri="{BB962C8B-B14F-4D97-AF65-F5344CB8AC3E}">
        <p14:creationId xmlns:p14="http://schemas.microsoft.com/office/powerpoint/2010/main" val="253040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CA0BE-9537-4808-A73A-8C5D2D6523C6}" type="datetimeFigureOut">
              <a:rPr lang="en-US" smtClean="0"/>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1E54C-8538-41E8-A12D-9B349AA51EFF}" type="slidenum">
              <a:rPr lang="en-US" smtClean="0"/>
              <a:t>‹#›</a:t>
            </a:fld>
            <a:endParaRPr lang="en-US"/>
          </a:p>
        </p:txBody>
      </p:sp>
    </p:spTree>
    <p:extLst>
      <p:ext uri="{BB962C8B-B14F-4D97-AF65-F5344CB8AC3E}">
        <p14:creationId xmlns:p14="http://schemas.microsoft.com/office/powerpoint/2010/main" val="1630098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F8EA912-0CE4-4A79-A87F-9CCBD5A4D666}" type="slidenum">
              <a:rPr lang="es-ES">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222388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4D448DB-081D-48A2-A25F-20FD19FDFD35}"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788648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Academic_databases_and_search_engines" TargetMode="External"/><Relationship Id="rId3" Type="http://schemas.openxmlformats.org/officeDocument/2006/relationships/hyperlink" Target="http://scholar.google.co.jp/" TargetMode="External"/><Relationship Id="rId7" Type="http://schemas.openxmlformats.org/officeDocument/2006/relationships/hyperlink" Target="http://www.scopu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okinfo.com/" TargetMode="External"/><Relationship Id="rId5" Type="http://schemas.openxmlformats.org/officeDocument/2006/relationships/hyperlink" Target="http://www.getcited.org/" TargetMode="External"/><Relationship Id="rId4" Type="http://schemas.openxmlformats.org/officeDocument/2006/relationships/hyperlink" Target="http://citeseerx.ist.psu.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library.arizona.edu/search/articles/index.php" TargetMode="External"/><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rips.ac.jp/main/lib/onlyinside/database.html" TargetMode="External"/><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grips.ac.jp/main/lib/onlyinside/database.html"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40.xml.rels><?xml version="1.0" encoding="UTF-8" standalone="yes"?>
<Relationships xmlns="http://schemas.openxmlformats.org/package/2006/relationships"><Relationship Id="rId3" Type="http://schemas.openxmlformats.org/officeDocument/2006/relationships/hyperlink" Target="http://www.rds-sc.nihr.ac.uk/public-patient-involvement/information-for-researchers/" TargetMode="External"/><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socialresearchmethods.net/mapping/mapping.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socialresearchmethods.net/kb/conmap.htm" TargetMode="External"/><Relationship Id="rId2" Type="http://schemas.openxmlformats.org/officeDocument/2006/relationships/image" Target="../media/image69.gi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www.uwex.edu/ces/pdande/evaluation/evallogicmodel.html" TargetMode="External"/><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hyperlink" Target="http://www.wkkf.org/resource-directory/resource/2006/02/wk-kellogg-foundation-logic-model-development-guide"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8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5"/>
          <p:cNvSpPr>
            <a:spLocks noGrp="1"/>
          </p:cNvSpPr>
          <p:nvPr>
            <p:ph type="ctrTitle"/>
          </p:nvPr>
        </p:nvSpPr>
        <p:spPr>
          <a:xfrm>
            <a:off x="-31847" y="1816053"/>
            <a:ext cx="9175845" cy="1308147"/>
          </a:xfrm>
        </p:spPr>
        <p:txBody>
          <a:bodyPr/>
          <a:lstStyle/>
          <a:p>
            <a:r>
              <a:rPr lang="en-US" sz="3600" b="1" dirty="0" smtClean="0"/>
              <a:t>Formulating Your Research: Part I</a:t>
            </a:r>
            <a:endParaRPr lang="en-US" sz="2000" b="1" dirty="0" smtClean="0"/>
          </a:p>
        </p:txBody>
      </p:sp>
      <p:sp>
        <p:nvSpPr>
          <p:cNvPr id="2" name="Subtitle 1"/>
          <p:cNvSpPr>
            <a:spLocks noGrp="1"/>
          </p:cNvSpPr>
          <p:nvPr>
            <p:ph type="subTitle" idx="1"/>
          </p:nvPr>
        </p:nvSpPr>
        <p:spPr>
          <a:xfrm>
            <a:off x="0" y="4075331"/>
            <a:ext cx="9144000" cy="1676400"/>
          </a:xfrm>
        </p:spPr>
        <p:txBody>
          <a:bodyPr>
            <a:normAutofit lnSpcReduction="10000"/>
          </a:bodyPr>
          <a:lstStyle/>
          <a:p>
            <a:r>
              <a:rPr lang="en-US" sz="2600" i="1" dirty="0" smtClean="0"/>
              <a:t>For: </a:t>
            </a:r>
            <a:br>
              <a:rPr lang="en-US" sz="2600" i="1" dirty="0" smtClean="0"/>
            </a:br>
            <a:r>
              <a:rPr lang="en-US" sz="2600" dirty="0"/>
              <a:t>Dissertation Writing and Research </a:t>
            </a:r>
            <a:r>
              <a:rPr lang="en-US" sz="2600" dirty="0" smtClean="0"/>
              <a:t>Series</a:t>
            </a:r>
          </a:p>
          <a:p>
            <a:r>
              <a:rPr lang="en-US" sz="2600" dirty="0"/>
              <a:t>National Graduate Institute for Policy Studies (GRIPS</a:t>
            </a:r>
            <a:r>
              <a:rPr lang="en-US" sz="2600" dirty="0" smtClean="0"/>
              <a:t>)</a:t>
            </a:r>
            <a:br>
              <a:rPr lang="en-US" sz="2600" dirty="0" smtClean="0"/>
            </a:br>
            <a:r>
              <a:rPr lang="en-US" sz="2600" dirty="0" smtClean="0"/>
              <a:t>Tokyo, Japan</a:t>
            </a:r>
            <a:endParaRPr lang="en-US" sz="2800" dirty="0"/>
          </a:p>
        </p:txBody>
      </p:sp>
      <p:pic>
        <p:nvPicPr>
          <p:cNvPr id="9"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9271" y="5657850"/>
            <a:ext cx="6572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3775" y="5953125"/>
            <a:ext cx="1036637"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grips.ac.jp/cms/wp-content/themes/grips2013-2/elements/images_en/about/main-image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6" y="0"/>
            <a:ext cx="9175845" cy="181605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UTExQWFhUXGR4ZGRgYGBgaIBscHCAZHBwcIR4cHCgiGB8lHhwZITEkJSkrLi4uHCAzODMsNygtLisBCgoKDg0OGxAQGiwkICQsNCwsLCwsLCwsLCwsLCwsLCwsLCwsLCwsLCwsLCwsLCwsLCwsLCwsLCwsLCwsLCwsLP/AABEIAMIBAwMBIgACEQEDEQH/xAAbAAACAgMBAAAAAAAAAAAAAAAFBgQHAAIDAf/EAEUQAAEDAgQDBQUGAwcDAwUAAAECAxEAIQQSMUEFUWEGEyJxgTKRobHBByNCUtHwFGKyJDNygsLh8SVTkhZDohU0Y3OD/8QAGQEAAwEBAQAAAAAAAAAAAAAAAQIDAAQF/8QAKxEAAgIBBAEDBAICAwAAAAAAAAECESEDEjFBUQQiMhMzcYFh8BTxwdHh/9oADAMBAAIRAxEAPwAqKQe1uB7t4qTYK8Qj4inygvanBFxCVC4SbjpvXFpS2yKSVoVeFPG/vE0US5MRZWoIsfhQ/Er7pSVACJg7QDUoYoZoJAHM/P5V0uSZEJJWl9Y79ZSU2K4vtfXz84rvxrhy8N7S0OINgUnyOhuP3egbrhDgIkEXBHOuvEOJrdADkGNDABPnH05Um7FCmrT0pkpMXE3iDrfQnStMStJUACLjYk3P6bn3V24dx93DpWltWUKIUTAVJgiwM7bVtgeKAkqcZbdziSSkJMncKSARVFNIxJw/EEthKg2FASiSIJNjMyb3jyo1gFhbIPLUcj+lLOMUypSMhU2CfFm8YTMXtfn8PKj/AAXhb6lwyA4CDdKklKgPMj0mKZSsScFJGi7KqYxhVuiEiYBEmvXuEPoJK8O7PRCiB6j2j8POubzL6gPu1g6QGyNOgFFyoENC+WSFdm3InOyOhcjYjlUV3sviIJSkLEH2FpP4QBXRjguIVoyvzyEfMVNZ7M4vMCGyOuZI+tDex3owXYAfwq0GFpKfa9oEcvfWyzbnrT1huDYyIWWlJ3S4Sr/ST8aGdquzSGWVP5ggCJSCSJUQnUi1zR3WJspim3iTPr+lEGbx57eZoOFgyU6T6XItOmlEsBmWBCZ00I6miLKIwsM5BpcwLehoJiU3NtfqoTRt9tZTtKU311I/4oPiWl5jAkSNDtPWKCA0qIq9D8v81eAiT69dxXIPGwIiwseqyK2KgATI0mx/nA3ogok2vrqrbkPKtkIEif5R8Jrk4sAm83c5dOu9al++m6dSOX0oDKDDGUWg7DS1Knb92HDBultA94n60xsYkE6cvkffS/2xwve4lbYBnwAnySkR1J0rJmjHIsYRswkm5IuSdLyPlUtTZUbAnT0kmmUdkQEgKWRIEwNLXGvxrq002k92kBSUjKVKm55CD8ag9Tc8ZOnalyAMFw4nKpcQL5eo3P761JxeHWQHAmEqJhR36xrem1nhyS1mU21A5QbdZg360P4s0VJnkDbyG3upJycsUZRXNihlVrByhRE7TrXJ3EQfFblpRF1u6kXJUEGx0JSVG28CR76hv4cSlP5oTMc7afSrfkQM8K7OYpxpK2x4TMWB0JB1HMGsq3sDhu6QG0qEJn8J5k7K61lNg25iW6K1MEQdDXpVNcya4ToE7i+HKc6IkD4jb9PSheGQpSDmBBmJULxrpTfx7DggL30PUH9D9aWmmozATrP761dS9pGaNVr8R10HLrXJaonc6x8Lb1utsGDc8gTEGuGYmRJEXA0N+vnRihDR9KjOmU/P6iuzT4QMovEDrr8Nq2weEKiEAEk9Ou8aH9a94nw54AgtKTHIT/TPxp6sxHfWnPdWgvrzETzpr7F8aWl5KWHdPEEKEJVAEpB/Dm0+NtaSeF4JS1lOUzzNgnqeW1WN2a4OhlogBSVqspdiojdP8iTrAM7EmqKKXIG/BZ/AuOKdzd8EtKGiCbiZsZPKNhUjDY5xbS1qbhQBypveBPztVdPcPn2VjnfML63Nx8a7YdDyPYUr/IqR/wDE0tBsdFYh8s5koAdk+GDEX5nyrd0O52oUAm2ceG5vMTf3Umq4o+UlKllQ/m199jRJzFvnuXQ0k5QIvaBMH41toG6DgSrM+S8IymBm9jW5A0i3uNAftBKRwtcm0tifFc5k38VzNc8UogOugkFSSSLREE5dNNaE8c4kcTwxLM5nSQTNrJVI1tpFZeTWImGzNHM2pSOqTE+7XWm3gHFe8R4/a0JgCbm9hyj3UFwHDQCC+ShP5Yuo2sP16+tMDvDkhJUoFvLtJFuljVLQJZDWJXc2sQKiOISPKomVRHhdIJG4Sr53+VDcVwt5ft4shPRtI+IVNZSQmxkbjfFUNOpKAlZ/EkgGU/S+n6Uw4Z2T7ICegA9KG8M7PYds55Li9ZVz5x+s1K4rxJLaCoROgHWlm48hVrAQxXE22kyv0A1M9KhuY5sLkqEKjJodQJJttb3GkjiPGO8XChBSNZsdzWmFxhX7SwkAQCrMcoHkkne1S/Q6bLC/g86jKGzB/LBtpJTUd9hplSn1Dbnmg6EiZJJ08vMyN4Vxda1EuLypOoUIB/f1rO060hlCGoKZkkEEQIAn1NacU1hhUmnlEzH4wqbHdgqCtVCLDpfU6dKFsIAExcfhiIHrrUPguMccLLCfBlUSVpmYub7WBIHWpfal0sOoyRlyD2oVME2M36E2JvRhDYs9mlPdwGk49OXxEgDoR5ztXBxAWfAqxBvte09aGNsB5LIaKWlqGZRzqMgC4ykWJN9bCpOLwWKaSpWZKkgH2ASd73k0ZaabtMMZ0qYWwmBSJsJFvSIv0199K7eBSMS0lZgIfQZ6Zh7vpR/A4paWe8dT40pJMEwdCJkm9gPOkXH4pUlU3VqT1NJnAW8ll4ztI+HFhBQUhRglJNpO4UKylXDuuFCSBsJtvv8AGaynsoooLJc0Py510FxQvhCjCkkEDUGD6/SiiXh/vXNONOgp2jR5gKSQdxFJ2JYIUUxeYMfv1p3DoNLfHmMqwsfiHxH+3yoRb4BNWgGuDfNYGAduX7NZgMN3qgjMAozfyk/SsZlWZAHh0ChAj4UV7McLyv6kjQdPCR66fGq7kuRIQ3MKcM7PpyEKdUg/hCVFPqVZTJkkTbSwrbjnEu6KUheZQy3hNwAUwQPRRO5A1vRlWAVsQfO1JPaVlZxRbQmVlIMDy191V0NdakqY+v6d6atHfD8VUCVlCXLzJIEeQ2Gvwovg+PhRALa0lWkCZ91CsBhTGdop+7hKipChsNIBgk3lQn0imfE8QZbBcURABAKgCYtAnWTyt9atJRZzJtEpRO/61zW9FLjPaorJPdGCqE5TPLnr76kcQ4kEpBVqUyEmdDN1EaJtYAyq2guZx02xnKiZxDi5SLqMHQTdXlPspvdXoJOgDDcYxDjq1JVmIjY2F4CQLgeVCsRii6oqJsbk6TFrxoI0A8q24WlxTpS2optPKQLDpqa6EqwTfktPFk/w6yf+0Sf/ABNILHHwklBbkJJAII+RH1p7x6T/AAzhB/8AaV/SaqxSfESrWT8xPnrpvUdFJ3YZWuB4TxzCqKEqZGggkwonc2Bi/Wu/aniUZmAnVIMzpcHT0pEUYWnKo5j85iOlyaM4tTneS8STl1kG0WrSirQyGfh+IZKRkUhR3uDeumIyRfL6RPwqq8NxHuSFpSDAiD1om12wJgZBPqanP09Sw2PDUuPA5pVFBuOP51hE6RoBPWozWIefskx0Hh/3rVPDC2c61IEaCfSZMeVacHQY7bBjOFbbUVSVqvtAvqNepqUlxZ9gRNE2cAFXTlPmf2K8dbWmxTHlXPJ54ssscA9OAc1Ko9ai94sG4mOYonPnWrigNZrKflBI+A4kWjKPCdCYB+dduJYv+JucucCJkiROkabkzW/djlPpW+E4aFqiCkDU/venUrymK4R8Evs0GkFSnSAtJ8JJkD05014PEheYjQKKRYj2bK16g6Ug48lK1GbFzKBBOozen+9NXDMwbT3ivFrBJt0q2/cQcNuSXxhcNKypkm2k6203pFc4XmuoGDsYGh11m1Pi4jkaH4rANquRB5pMVmZUQOHYBxTYUl0AGbQLXNZW54KTdLqkjlHv3G96ysnjgb9hnhmG/iAmCkZkySdJFlbc5qJxhTeGdSytaSogEQDuSBoOYrxCEpMEDLYlI0PuI1ja9Dl8IaBSrVSdFKKydSZsetCSjLkCbXATWd5SP8wodxjKUe0kkXsQfTrOnrXfieGWWhCcxBk5EkwOZ5UvCMp1k2Eek0v00laGU2zo7GWRtc+XpUjgL7qsQ1aEXmYk+E7bbVE4eu5MwCL8rafCunZ/HqcxSISMmYzrMaTNc6i6ZTT+Sf8AI/Uv4KBxpM6lox55T9JphIpTxC8vGGlakNyAZucrlrX/AOKn6R1P9HoesV6dFlPYZC/aQk+YBqoPtJkY0ticiUpypmwkXp/wXbBBC+9aUgoAMIUHCq2YgIgFJ/xGq+7Z4sPYnvQCAtCFAKEEAiwI2MaivTljk8fSVs14ehLGGS9EqWVXN0pgwLH2j00J1kCKEYnEqcJUomNTJmZ3PM9KL4lX9gZB0C1meuY2A33oGn/gDX/c9dqtpu0TmvcdkdZAnzM/VXTavcE1meAUoIEGDPQ7z8a8Rzt0A/dhzO9bsNJ70FZ8N5i0CDpW7CWxxIRhl/4CPhVVPqgqiNT+/dvVr8VVGHXyy1UGNc8Sv8R9df3FQ0OwyNm3klwDS4k+ov8AM0w4oDxeLMAkmf8AKTSc2+A4kkSARI5iRTE9xFvKspBCSMoB1Ei/1qk45VGTwLaWyocqLcE4SVKFpPPlWuBwanFBCNdzskfrTmxhE4dsAgpBjxEHxE/OumW2P5IJuWOjk6tGGbk326rVyFecPwhVLjwBWbwbhA2AB0NR+H4dTyw+6I/7aPyjn5n99JfFMb3aQlIzLVZCeZ5noKhdlKrB5jMdC0tIErVc/wAieZ5H9+cpWESReT6kVH4VgO7BKjmWq61cz+lR+Ivl5ZYbMD/3VDYfkHU0rSeWMm1hHXDNNuHM2JSCRPivHK9d/wD6anNmgHpG9674dpLaABCUpHoAKG4RRfdDp/uk2bB3O6z9KR6UXkZakuA6YiLAdK4NsJTYbfu/M1w4lj0soK1eg5nl9TXBvi+RhDr4CM19NZJi0k6AHpIqf+Okg/WbNMC2C68TcpUInaRltyPh1ou7h1pF0KPQR+otQbgfHmF4qNQpIA8JjPKr6ctzYXolju2CEPZQnwACHOuoMGxTRaroF2yDieKlLihnyhMgeDNKhMAevMiuZxD+XM6oi0whQ8oME5TNTMBiMK8VORBSixAgC6UZrG6jmNyLW5TW2M4W0hC3G1d4JCUpFySYIunlHKjSCc0AEA5lJnZShI85eT/SKyh7bLoFxffxbm5rKwwOKydSawCta9BpgBzhnGDh2HEgrCnQQkoIGVScuVRnUXUKX3Wg3Deckti53KtVH3k+4VOUoJyKOiE5vNRJyj1OWh2HWhwqTm7tRvmWTETc2vO9S1GwxOLGCWsDOYQNjv5zTZh8GhhxlCIIzSVpJykGwSAUg5tzNgCNSRQDCYJkEhp1TpgAmQoTYmNITc3J99yCfDmilxBSsRnA1Im4nXX0n40JaeHY0H7kOVKeNVHF2CPayeGwN4ciQdabKVOIkji+Gy+0UAJjY/egGuD0vz/R63qvh+xtw3EFrQ7/ABmHbORAUAUKTm1zCVgp91V12xg4iUpCElCYSNEi8D0FWEjF49kK71JdAFpQk3ublvxEaaiq97XPKW+FrASpTaSQAQATNgDcR1r1J9HjaPZzxKYwDJ/nX5k5vhvQQdeVhtH0T86O4lf9gaHJa7bXVqedAxPr9fLnyFW0/iTn8js38bbe4xv0FSG8gcSSM2uYG8mFSPPWuLQ287z777dTXbhryv4hPdpGaTGg2Vz2oPk3RafHURh3Cfy/pVL413xKPU/M/vrV3doG/wCzOE3ED+oVRWMQVLWYOUKM++penfI00a4ZKirMm5T4tRt5miAbdxLhMBMwSRoItXPAYHvVjKnKABM3jqf0pwwjCW0ZU6C5J+ZqsnkVI24S1/DtKSHF3JJKVqRFuQMesE8oqRwDA4R3wpL/AP3Ct+ySrooghRGg0JvQtgqfXIJDST/5n9B++hnE4kNoJUYAF/0HWg1YLaD4wzBQsNkKWASJkDeJOYWnJMczQvBdn3MynFkFZOhB8II9lNtITz2oJhMGnEEOvo/wIJNhOtt9KKcQ4upCUt51QPChOY7aAX0Fba/Jro6ccC2ld0gEuTBkABIuCqZg6R9K14TwottgJSo7kwSVKOpqVwXHvpviShzwwAkFGXzUCc++o1M114j2rTCmVsqUHUkQygFQGhnkIUaGezY4Qv44l9fdA/dgnvSNyNEe/XyooYbRNgAPQAUVwmDwrbYM6iQm8gkH2gIgzE+tDuL8EcxISltSQ2bkouoETAIm4IIItsZ6lSzbM/CFvBIGKdU+7bDM6A/iIvHXYn0FBe03FC+uTYfhHIUV7RYxKAMKzZtux6neeszQB9BdW20iJ09dyT8aN5Co4s04QpSF506XSeRkGUz5VPwmEzuIzqhvMgLvJgkTYawAd96NcQ4aENstNxKSVdSCIUo+pH7FL2OQEk5pGUjTX0qEtS50Okkh1V3aVYhDKUhsIGWEwfaazXIzHxZtf0r0OAYZUBRIWfZMG4sZ5AiTUYYnN/EaDI1BMAaONm8a61zZez4ZZgjxjXyovkZdE3vBuL73msrCkfv/AJrKwovxXsViRXcM6ZrCCfQaxTGOXHn8pCE7QfcMqfqfdQ3E4xgtjMYUqysonQxodNq4cTfJOYRKiNwI5TyjT0oXhUFxxICSTOg5e751KtzsaOBx4Hhme6BQFAKJgq1MWm1hRXC4YpcQc2hEb2nblqa0SUi3uGwqSw+JHmK5XJt2XihkpS40P+q4XTxIAk7SXL9NabaU+PJP/wBSwd4BEE9JVPwJqHpvn+j0vU/Aa0cOxzKVFl3vUkWPeZwPaMhK/DqQPaNV72y7zvx3094W0lcgC8qmwsPS1PuG4CFfeYTFJMmJBUgnKVWlJGhMeztSP28aKcVlKsxCBJJkk5lzJ5zNerqPKPF0eyO+P7A0d86x/wDIXjc0ETyHr9b/ADNGXif4FsfzLjyzCb7Cgifh8+VvkN6tp/EnP5EhBt08tddt+g9TWcLJViUAKy3NyfPfrpXMrgSfdO/71PpU3szwrvHO+cCu6Tfw2nlEiIBrPBi1ONO/2dZ28P8AUmqdwmALzhiyZJJPnVl8ZxalMLQ3dZy2kCIUkm+mk0L4QoNMJbKE95F1BLczzkpM+6ba1zaLpMeSIeEwyUAJT++pqI8S+otoMNj21D8X8o/f+5POyXClXEX8yyW+5WSReJBCSEgbba0aHZ3uiGwhWXmFJT5mIUT76pdCgVOVCYEAAe4Ch+HbOIWFq/uknwg/iP5j0oxxfgS3He7QlYaSRmJ/HpvAyibVOHCHG285SEoSBclIAFgLzG494pk0BkDF4hLSCpRiBf8ATzoZwzDlxffOa/gT+VP6mtEpOIczKBDaT4UkRmP5iKKPOpbSSqwGppucA4POJcQDabXUbJT+ZWwrXg+HUkErMrUcyj57eQqHw7Dl1ffLET7Cfyp5+ZqdxPHJZQSfdzPL9aKywPCIvaDihRCEXcVZIGom0+Z0Hqa37IspwWMQp91sBbZBkxBOUwTptrNQeENZEqxr91K/uwev4o66DkPOl3iWLLi8yjcmazzg0V2b8TfzLcVzUo+8k1K4LgsoK1WJ57J1Prv7qGMNlxxKBoLq8hTMG83g53V0Ty9foKi3SLvkkcNFs5gFek7JHsj5nrNRO0LWcNpj2loHvIFT5EKcEwkQBFrUKxGOKltqyxlcSQdiQZ/SuLL1E/5DLhIn9zJxKNAEHNGhPet25xN/d1rfCMFOHcBMjOI/cmNKl4BuHXgBPQnX75o3PU70w4TBh1S0OogZUGAqdJgymPdXZYLxQOZR4R5dKypzmFSkxJja40Nx8K9pbFoXeCYhDSipwFRUCIypMA6nxaHaetadseKB/KkE5TOUn2wkZSsTmIjMkRAFvKaO9sOEJw+HCggZ1lKEKHeJOcxqlUgiArRQAj0Nf8Se8WafZEA/yjX302pKlQF5IWPUMskpBJsLk9DG1T+ybICVKAOYmMx3HTl1oDjcShS5SkkdTE+7SnHhiiW0lSch/LyG3wqM/bCvJWKyT/nWMKuPOvQi1etKEVzlRvpT7SJ/t+CJMCRPoofGmoGlXtRAxmBJ0z/6kWqPp/uHpeo+2WEcCw0S2FZdT4pOtzcz86q/7RY/i7GRkF/8y6sZXGMO4oJUFBZOWJuJtOVUGNt6r37S2suMjkgf1L/5r1J9Hh6HLBrx/sDY2zrM7e0n30Bzb/8AP/PM7UeeT/09B/8AyL/qTHl50I4diGEr/tCVqTFgiLHyJEj1q2m6iCfyJHDeGl05lDwjYRNuYJ9npvTGyvKRlEQI0KY0/DpWgxbLiPuXFLMjwONmRreSI9yjXZpoAR8aRuzJEzCvRrQ3iuOObumv7xWp/KOZ6/vlW/EsZ3QCUjM8v2U/l/mNZwrh2QEkys3Urmf0oJVkZm2FwiUDwgSTJMXJNccbiCpXcsqKVggrWNUjWByOle8SxpTDbd3Vafyjma68PwYaTAudSdyabgUJcFxzrAUO8U9N/vvHBvcHUSTXnE+1xDBLgDrfed0UZim4CVyI1gACNLdKA8a4iR9y3JcVYxrfRI6n4C/KunFcIhjBBtwZ1glZANgpQCRpeAB60dq7BY79mv4d7OpIRlSQAhYA9pKFJVmy2MK0zHrW3aHs4cQ5mSkd0iPCjxX11tmEEWkilP7LMaysuMuDu1WWFpURPspy5RysZ86esXw0OphL5TlPhVJBOkHMkgDWKR4dG/IPHAssDMSSFaCDaYF9zFvMUocYwalsk5D4noQD+VKVZs+uUBQOb/DG9WHhWcSjKFOFxAIClFSXLTuSJB8jQv7Q2EJwSihICy4lIywLKJKtOYEetFSaYKsq7ieNUvKkrKgnc7nmBsOQ5UGxLniHlNTMUfEb1GwmH710D8IuryG3rRTzZWvbQZ4HhsqM6tVXPlsPX5mp6VBZyJIzG6yNQNLcgBYVutxKEyrSJ/fofj0rrwzChMrMyqNbW2FcmrMZEvFQlrwnSKBpbccKdglQUAREwZPU7e6p/EsWfw2Ewf3tQxPEcwX+KwAuZ9oSLfu3Wl04u0zN2MbSiF4ki0AkeYdarvheILUo51m4Any009aGhRcXiBoAFmx1OdFvT5+VeqsBV2nYya200FkNmPEhRVuYmfXevKsXBYU92gBTRhIF0AmwiPSIrKbcyVIq3tnx1DsLQQkI8JyABKnFWBBFnMqSoZgI1idSsjB/dkKBSlKbGbmNornjlhxxDbY+7aIk7ZuVSn8CVEEuKCdSAYE/X/ak1GroeMQbw4NZwENrUZjMdOp6UztqqELeVbpdvAqM3uKJUTUYjaoi8UCooB/2/WoysRKilOvPYVGKkqJQ37I9te6ug5D50YadszkWijT0pU7XKjFYExP3n+pv9aaMOfCnyFK/bIkYjAka94f6mq5PT/dPT1/tDoxjMRmKcSylSRdKskGQbXEpFo2BpB+0t3NiwrmgbzuqKsMYbFouhzOmNyFf1emiqrf7RFLOIQXBCyi4iI8So+EV6UnweNpcv+9kLEL/AOnI6OLt/mTv9KC8HaWt4ISE+IgKKm+8CQTEkZVZbxcUWfP/AE9HPOuPeifhNCeAIJxDRCgmFoN1ZZ8QsDvbbeqReASWSxh2XVh0k5TGsNNqUb8gY+dDf4lPiyIeC0iwcaCBPXxkjnpRZrFqzvBjiC0LzEFDqSUoMmyc3hA1G+1MmCxrhviAlSQLFvfmrwAdNqSwCHwzhC5LigpbitSATHQVvxXEqYSAUnvFewgggnqQdqtHBvNKUO6dSSNlQfz8/F19RS+52cbceLhUSonTMgKEGLJI5X1FNdci3Yj8LwBQCtZzOKuo/SteL8RDSbe2fZHIfmPTpuasHF9n20tnKklewXKdidQcovAqvGeEqcxDJK4W65IzDRKQVDTQWiI3nnTRa5YGecGwgwzZxT396qciTqkHc/zHf3VB43iFLYUoKnNE2vJBMelMf2pKT/ENAf8Aak9SVL191LPaHDZcM2T4SoJIE6iDJ9THp61t1jKNUe/Z9in0PLDbTbso8QcSo+EFMwUXGvI6CrdaDBjxFtUmMqssJkZfCSOe/I1VH2Y4d84k9wsjwEqAVEiRaPxX2qyuJYx4ZcrCHEeIqCwSSSbQpNreKZ6RQn8gPgls8MSFhxLmaDoU394gbjnQb7VHsuEaGhLw+CHKZWmsPILK5M3SFHS34fPptSh9rbkNYZJi61qHoAP9VL2ZIqfEK2GpsBTBwbAZEwdYzLP0+lQOFYXMrvCN4SOZ5/QVP4hjS1KRczpzP11oTlWEVJC2RiF5bhKPakc7xP6V3xL1yQLC3OPPlXuGT3bVzci/maG4/FZW1e0VFQgAiDHPf3VyxW50aQO4njDlcTm1VAA8hJ13r3gGFK0mAQc6Ak7aLn/T8OdccBw0uLJVI3/U094PgxbgKGSBYG1+Z3HPzArqjjCFb2o58Nw4lah7KipFyTqQZ5n1qSnDDQCVEEAc1CwH9NqJ8PwSC620CSnOlJkAEAqEnTXr5Xpkf7NFtSC1kKAZBjRQggkSJFh7hRwDc6JXDOIgNN98UIdygrTIEKIk2tF715VbcQ4+lLq0rMqCjJ11M68qyjtZrF1pgJTlAjfzvr1rq2syRXRboIA6RrUbEEpUFbGufk6GdlSR5VoGyfDpOp5UTZaGUHmKjvYRbriWG4AUYKjYT1IvA5UIpt0K3SsDYtwE921odVfm/RPzqbhWIhKb/U0fx3Yw4Vlx1bqCUgEwDoCQQCeWtATiBGVJuR4lDYflH8x3Ow866FVYEssHCq8CP8I6jQUt9tBLmDIOjmvq3+lMPD/7pu0eBNvQUv8AbVrMrCjSXY/przNL7x6+r9kfAxBBQ8nQWV4ToYvI67HSq8+1MD+KEGfBzm8mad1YTDKMZXGyRmkXB1vFxNj+Gq97e4VLLjbaFZkpQYJET4ieQ58q9GXX96PG0vk/72QMYgp4cgm4U4sCNbFJM9LGh/ZrDZ30XVKVIPhSFTCk6+IQOt/KifEDPDMOR/33PlaiHZbhsd2FN+MkKJBjRU31EiBaNzcUdySyO03bQ4FvAuOFslTbhMeJKhmUZuDcHfcUXwWFW0YbV3ogHKMvs2BuZAkBO+onc0GxPFmwtQdwqhB8KmlXOtymxG2pqdhsS24Pu3lDLu6MuU6BO2wN55UaI5Cr+Jw6v71oo6qT/i/EJH5R6muLGEQsEpWUlPQEQT4YmSdr1HxCsYClSFJUgCCLOA3mZMEWtavA81ADyBntKpyE8720OwNbsXoknOhB+8QtuDoSDZNvDJ6HbnSTwpP9uwkkFcrKo28BhI6C/v6034hCQ2ooWsjKrwqAI9g3n3b0ocAUk8QYQkyUBwqUd1FJn9/pRvkKI/2ouTjE9GU/1LNJnFXSUAFRMRF/h01py+0VBVjSImG0C0mSZgAbkzpQbG9nVMPpGKKUggLQ3IUpUaggSE6GZ6xMGtFlfBt9nuNVhHS+pOYFBSEyUyCUnMD/AJY6yas7hnbRjIQsLSrxEAgESSSL/rSIjCDQpJMaJ2P4UAXiIvOnumPiYQTew367+d96DdgpFqYXi7GIUO7EL10Gl7SCR+Wk77U8MpxzDNiTCHFG1wJR9En0BO1KuIxZSARvXXjOLWrDt92ta1jxRc5dRuOXoTI2oJ5wCjbDNBvXwmDlHIDU9OXvoeHgVyBmcJhIMwBuo1zw7D+LKicylLVJ8t+ifU0xu9kXm2+98BSAArIsFQi0GY6ac6lKLbHsHYlyRlmTyH7sKG4rDFQSB+cg+iUkxy1+dFm0BIJgADUkwByknQVIw7QIARC8snMYCU5ozG/MgXV7q0IbTXk5cL4eAUpP4iB1MmPQX1901emO4a06PvG0qI0JFVDwBSTimEjxqU4mVEWgEE5QdbA+I+gGtXQqnsZLGQLxPgbKlJVlIubAwNrx6DSu+JyttQICUiYFgABUjHKuBQrtW9lwzv8A+tUf5rD40G8gpCnwf7PmMUyjEOLWlbkkgZY1IGo5AV7RPCdqsLhm22HHy2tttCVJKFSDlE7etZTJNh3Fbf8Ap5wJz2ECbQNL1EVlWkJJAiSD0ozwfClS2ipbqzIEKWoiTKTbTflQTivZ54pCQggnwjNaYMfpUGs4Gcn2S1vgAAQYjS9OfZThveIW5K0lIHhGUZtVJ9q0yVa205CFXhvZDGJZKh3S1JUn7oL8SQBJkGOm/vp+7M4VM4hLozJCpA5a2tyB+E1SKoSTTJ2M4G2tALisyFE98So+zeNDaDGkb1TnGWyMa+lICEIdUkATACTlGpOsSepNXXj2WmUd82oN+G6T7KgBfMD7MDVUjS81VOK4el/GPpUVJhWclOnjAXEm/wCLzqsRFjkk4Xj6wBmSFDmLfqK58WxreILOqci8xBEz0tRBGAbaaMJzwCfFB0gxpyze6lzEYtCyFpASlRMJsIIsRbrfyIqf0Y7tyRf/ACJuO28FiYHi4cElDa9R4DBAuBz28qr77Tl58Q3kSQMpseh1PKheP4kGoi5PXSheO4644QVGYECZMCqbbolHDb8hjBY1SGkNqAKGypYkbq1qQe1aEQUAlUSDFp+etqVX+IkgJJjnFSF4VBw6XMxnOU6WiEn0NyaD0ot2x1qSiqQ98A7c4h1Ku+S26JAAUiPin60yJ4nhloUtSFNoFj3cOXveNhANom9VhgePpQkNhMpGkjnvIg0YPFUqUgFJBSnLKbwJUoct1Hepy+om3WBNqY94FtsqnD4hGYmcpPdqn4T6CoOOcxQK/wCHKFiPCkLBM5QLpVaNwN5mlZxSUyrOFeYk/EAj0NGeH8UbWtSsjmZUXAzAAAaRfb5UFqbhdqXAwjEM/wAMrOlTb4ZV3kJKUk5fGRsd6XeyeAQjHIcbzBC0uFCVe0EgAJJ2JUDNtKJYrijZYdEqV4VJyqSsXggpOYDKdr0ktvJTKhAJVICTZOtgZm1On5NQ/cRxLLWLfxCvG82lJS2QfD4B4iYiZIFtJneyHheLKdfVi3DncK9CLACISkcgNP1k1OYxanELJUtciDBKibjpJtO9CGuEuIKVLQpKSYTnJEyDYDn+ho2GiwuyTTzuCedw2Zt5LqlJEDxixUiD7J/LyIGxIoZxzDMd2MS+FoQ6tKVBCSCFkKUojMPZMTGt42NOn2ZJAwpAI9s25Vz7bcMOLaQhwBCUPBVjnKvCtIkCMoM86aNPLJy5wL/DeA4JzCYh5tLii22pQLqiZhKiISnL4TGlrGozxUGmQtpLRLSCkpTIAgQm50STdP60TY4ahIIJVl9kyUpTva2c7G3SnHB8GbcYQ283ISTlkqkDTWxFtrbUcAyynsHx1CCnDuhSUhRC8pABnSN48zGlqlcaxLbLS1tZlkgJ+8EQVLChdJuPConSteH9j/4zG4mHEtNtuGLFUpzEAXI2Gt6z7S+EJw6GW0Lz94ZJOkiwiNtedPKMdyoClgTC+t9aUrUVkqASlNgJMWAt7tedNPCeGOAvNJHgaUSTYA7WTOpidTbeklklKxlNwYEe741YHGeJOYhpAUlDa0rBWps+14VeGNQJjUnSll4srlcDB2S4eEuIe7xFrgayb2J2tBsd/fZCcZJzQYESAQQNTPP4bVR+DxC0HwKKSbW+v+9Fm+0z6UmFSCYFthqfDNQeB42x17ZdoFspUUWV4UoVG+psRsJ94pEZ7S4nEOtsOrzJcdbBGVIIAWknQaWvRjCPu4xBWXUpKSQEqCiPObRy02oViuEOoWFFskp0WkEjlIP60zXtt9i/U2vyMvF+x+HfeW65JWsyfcAPgBWUprfdm63J6qVWVBRml8h36iHgKdlOJqThWyhaVeIIWQD1M3AOpA0qW9j3FkFZiCdx9KEfZXgQ8xi2lERLah0PiJ/pHuo62pnM4jKsqbkq9kA5VBBiJNpKvIV0ukybIZdUCCFeKRmtPQedhXZhaknVVj5TRTiQabaStISpavwKWTvGk+ulR+HcQSFqLgQEZYCUIk5rXzakC+1awEI4dayoapJkJAne2k+cetdDwpZJVlIJiSbTAAEzEwAB6VNc4mAkhbyESAQVuIRa43IPw2qNxfigcSz3ZQYyqS4k5krAKgsTabgX8/XKzHZrgygCfDGpkgyBrpO06VUq+HlaHnECUNKKkri0SE8pv4D6GrYVxtZSkW8KVJ01CtZ9wpd46e6Y/hmmwrvkwiELPdJ9kg5TYmSQojYzTxbQOSqMY4Qq+9/Q/uPSo63bU6cd7HOBtotoUtac2e4HhsQbxYHNz9oUpDDggkGI586ZZ4HuuSGTNMXZ7A4rFI7lkAtpMqJhIG4lUST5SYjYCAaETt7hT79lb6UDEEkgpyKI5pOZMxzBI94oGlwSEdg3APE+ibGyVH4lX05V3w/B0NuNtqUqVuIb8IBhThACjmVdIJvvTmvFoMK9oRJ8KjsdCn/L7+lLGI4ihzvHUJLTzJQC2qV/iSQoFMKAJF+V6V5QibsLYTheEYdX3pdU6yS2U+FIBiy0+K8pUCJ6WkUdZexikNpSc5yoJXKEA2SSYEZbzbpXHHcMwzxbxbmILaXmEEk5fHABCr6EBUGKl8UcdwzuHS1ncb7tbasySYUCClSgmBEZkgkW9anjoauxV+0vgLxYXikJCShCVOZVAlUGFqJ5RB1JsaGfZQ8l9nE4ZwyskOIKrxYJMTpBj/ypnxy3X2cXhcwzvtkpJAHigQnkEmAnpM+defZlxIMYwJV/7gLXkSUx8RHrTRWGZvA9JwD2WCCgyJ8UWEzBJgazpsK5KaZeKsLiPAtRlCipJSqD4Skz7WxSb3IkgzTDxUEqH3aF3sSkk3Np6az9KBcVwbZSEutEXXCU5EglQSgk5lGbQLaX0pbAafZ0tzA4xzAvWS7K2zsojcHqkEEcwBTQ8lpprP3aykvIJUpVhAUc5yxCRp6ik7ira2W2ih9LwaUhwBZJcQUQVBLgHiSRIg3HMiwYE8STi8IoJdXJXlXmE5SpMRfUCQoRF4p27yCggzj2bgKZSr2iFAAn+a5lWp0vfaaZ+GYhK0SHAuLEjnb3VRHE8YW0uNpWSEgJnSZmbSeRo79n3bIsJOHfV92tClNLJ9kjMMv+EqSRGx6GskHgkfZ44FKxLncLcJUDJMAXWdz15bUM+1pZdfwjSRClJgJEmCpRAFhe/SuHYjHJODeWcQ4hWaUtpOWcqQQTl0BNqh451SsqlEqUmEpJMkAaAHWi5e6wRgcmuyq8IQpxTalGQMhUcoA8RNgQYOpEATUlblrTH7ueZofxvj2KIA/iXzIKcveKykRBkTBsd68wmNllJXAVJ03Fo19aG3sdt8E5MwSNT4RrvrcaWt61icOpYUpIlIGUaGecGxF/nXmCQXVBLfiVokAGf5iIMkATtypgZZCMrcEXAvMkm3vJM+dTq3kZulQvOOrSUoPepA0hJIjU3T5nWnVhtSltLQ8hcCBN4gDU5rm5iRrQ/ENkEBScsDcEE9b/AErwPKSCJ8PIiRsdD5D3U1YFcmN5xHX517VavPsJUQU3m+WwvewFhWUdhgp9jRzqxCJ8JaEnQwCY009rnR5ThQ6633SQBOQwpZUbRPiI57UrfYx3f8ScpUqWiFBQSPEChVgCTA5mnXGYoh91AKTaSlRPhBSLi0daGphmRC4tw5bzbC0JIWiQsQEgzF4EQNpI99ccP2bcQk5iQOali3u+tMfBXM7SgYJGZNgLDwz1uT8KXGeFKDHd5kqbCwsqJKiVHxJ2G1JYBQ+0jhyWVshf3jhQrSZCLZQTAGoX76aOwmDad4e2og/dFeYSmUlSictxaE5Vf5qW+2HDnVOpT3oVZRkZllIvCSImcxmBOutEOGtKTkaSX224NrXNyZkGJmZ6AVRcUM+LGtD2GCW1BKlBSlDxKyxlyzprrPpQHjboOK+7KQgeFBTqRlBVM/z5teQob2pR3THfDMsJUnMlStUmRbYGVClh3H+BLjSD3LwWlYMnKuSmdTE5k9KGQxSGZWOUSRnJymDB0P8AxXDsT2YaKcUX1hLiVBGQqbyHLkcSRbxXEGDzGtB8eHGcUtwiELSgqRIkeAJmBb2kka1zWUm6TmSeYI9CDvWi6GlG14F11RzB4oCUOkrCRoApRsJ0AMj3Ue7HqQzxINBQWhwFvMNCFDMNRzAEcxUTH4EqSQn3fpQRp4pyuJsttYM+ZkH0UD/5CqJ2I0XzHgg6p8J8xVe9ocSnDYxLyYOZJSsCDYiCYm9p9RQ3jnHlYhzNmOTKmwJiSkE25yY9KCYshSbXIvVVp+22znupUPzHaDDIw7DC1lfdd4BeAG1qStH4VZoSYixBQRyrl9oXadOIU2vDlXhlJKoANzBAOkiDfnVbJdvyHKpnepKAL+1U4wSlZWXFFrfZRinlPKCXAE5cywoFQN06AKAB1E38qrjgKof746NuBwjnCs0fA0a7J8c/hnAvuEvGIAMEp0OYcjabChXZxlRAWAbxpvBBNjOaRI9d6GpatghxRemHxSXW2nEqyhwJUAQJUCCct9/LlS3x9SZT99PtkSB+YSkQNBEabXqGvtwEpR9wlKAcqcxAykCJ/lGo2qDj+1KHYUVtptEJzk7nVM3vT6XppTW60l/LX+yWprKDqm/wma4tCgw8UZ1S3H4tymPaA3j0qZwFhxhgMuCHPG4pMyQZay6WNra2IPOoSsRGVUgynMmFCYtsTI9an4TGhfhcTBMNhwFRzKVMAhQkDeRppMTS6+mtOkpJ/i/+htGcp3cWvzX/AA2AEP5XnjbLrcAyAVHcEUn4kwe80BJHSdT8x76cUcKcfOIU2RAWW9CLgSRaR69aUHgQpSFpgozSDOvUbG3ypItFqJ3YokulGbKhSYJIBuIIgEi5gjblvVnYjsgwrDuLS86FNpUrxITlOUE6AyPZN53qvuxGHMKMAjWCqASCAB5STfp0p4dwClNrICJyQkh0HkCCDce0rSZileWZuhBxTKlEQBbrzjp0qBil93GYETyvVmr4EyQyEt3KT3plYgiI3jnSq72acxGNbwrfhBU5demVIzRMGbAC3MUykuAclgfZvw3DOYJuVZXDJVcC6iSLKGuXLNQ+2bELaQ24tDaS4txUgEd0QAUxzOaD0napDPAsQwgANFSRughU9bX+FJXbDGLexDbF0mQiLgjPqSPUegFaLyZoYcBjO/Za71YJLKnfFshJgTzUoQdLmdKhOtnvWwR9yhSh3SCUqVMDMdoBQTB2G8wTfDez5ZEBaHAAAmSpOUAQI1GnOg/H8QplKlrI7xUpTEWGpP7+taN8CtrlAD/1UpqW4BykiSAZgnevKUmsGpYzibk79TXlZ7SmRw+xE/8AUf8A+S/9NPHagRiFEamJPOwrKyk1uUGPLDHY4S0snWQJ30oFiFELUAYE6DTWsrKnEExY4iozib6JkdDrI5XvTUo6/vevKyrx+Isxe7Zq/syxtkV9KW3WwOHMwAJzzA18J156D3CsrKD5KQ4IuMdUW0kkk9ym5J2cXFSkiBbp8hXlZWYxtSdij4l+Z+dZWUYCs6JPg99cUm1eVlWZNGp2qZgRNeVlCPJpcBbh6iAYJsbdK6PGMgFhJEdMqqysoS5MiAHCW3JJMaX86mtj7tH+H9K8rKV8hCODUczSZsZttqdqs7iuCbbchDaEDu5hKQBMnkKysqX/AKafIu9nzDSotL7kx5mkPtSo/wAU8Zv4f6UVlZRh8g9Fk/Zx/wDbNjbuyY2nvFX86Z1sJJMpTpyFZWUosuQDikhI8IA8rV52MWTxRqST906fWQJ86ysox7Cug5jXVIXhcqimSkGCRYuInSkDt8sjjcgme9b/AKW6ysp48CRHjgbhUtAUSQWJIJm/3d773PvpT+1AQpEflV9KyspY/IPQm4Afdj1+ZrysrKD5K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5972531"/>
            <a:ext cx="3021271" cy="809269"/>
          </a:xfrm>
          <a:prstGeom prst="rect">
            <a:avLst/>
          </a:prstGeom>
        </p:spPr>
      </p:pic>
      <p:sp>
        <p:nvSpPr>
          <p:cNvPr id="5" name="TextBox 4"/>
          <p:cNvSpPr txBox="1"/>
          <p:nvPr/>
        </p:nvSpPr>
        <p:spPr>
          <a:xfrm>
            <a:off x="-31847" y="2971800"/>
            <a:ext cx="9175845" cy="1046440"/>
          </a:xfrm>
          <a:prstGeom prst="rect">
            <a:avLst/>
          </a:prstGeom>
          <a:noFill/>
        </p:spPr>
        <p:txBody>
          <a:bodyPr wrap="square" rtlCol="0">
            <a:spAutoFit/>
          </a:bodyPr>
          <a:lstStyle/>
          <a:p>
            <a:pPr algn="ctr"/>
            <a:r>
              <a:rPr lang="en-US" dirty="0" smtClean="0"/>
              <a:t>Barron J. Orr, PhD</a:t>
            </a:r>
          </a:p>
          <a:p>
            <a:pPr algn="ctr"/>
            <a:r>
              <a:rPr lang="en-US" dirty="0" smtClean="0"/>
              <a:t>University of Arizona</a:t>
            </a:r>
            <a:br>
              <a:rPr lang="en-US" dirty="0" smtClean="0"/>
            </a:br>
            <a:endParaRPr lang="en-US" sz="800" dirty="0" smtClean="0"/>
          </a:p>
          <a:p>
            <a:pPr algn="ctr"/>
            <a:r>
              <a:rPr lang="en-US" smtClean="0"/>
              <a:t>March 22, </a:t>
            </a:r>
            <a:r>
              <a:rPr lang="en-US" dirty="0" smtClean="0"/>
              <a:t>2014</a:t>
            </a:r>
            <a:endParaRPr lang="en-US" dirty="0"/>
          </a:p>
        </p:txBody>
      </p:sp>
      <p:pic>
        <p:nvPicPr>
          <p:cNvPr id="11" name="Picture 7" descr="ua_logo_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9" y="631202"/>
            <a:ext cx="2305215" cy="4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71" y="137746"/>
            <a:ext cx="1355196" cy="153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152" y="192406"/>
            <a:ext cx="1116368" cy="1431241"/>
          </a:xfrm>
          <a:prstGeom prst="rect">
            <a:avLst/>
          </a:prstGeom>
        </p:spPr>
      </p:pic>
    </p:spTree>
    <p:extLst>
      <p:ext uri="{BB962C8B-B14F-4D97-AF65-F5344CB8AC3E}">
        <p14:creationId xmlns:p14="http://schemas.microsoft.com/office/powerpoint/2010/main" val="1973637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838200" y="228600"/>
            <a:ext cx="7772400" cy="1143000"/>
          </a:xfrm>
        </p:spPr>
        <p:txBody>
          <a:bodyPr/>
          <a:lstStyle/>
          <a:p>
            <a:r>
              <a:rPr lang="en-US" b="1"/>
              <a:t>Space Grant Network</a:t>
            </a:r>
          </a:p>
        </p:txBody>
      </p:sp>
      <p:grpSp>
        <p:nvGrpSpPr>
          <p:cNvPr id="23555" name="Group 3"/>
          <p:cNvGrpSpPr>
            <a:grpSpLocks/>
          </p:cNvGrpSpPr>
          <p:nvPr/>
        </p:nvGrpSpPr>
        <p:grpSpPr bwMode="auto">
          <a:xfrm>
            <a:off x="0" y="0"/>
            <a:ext cx="9144000" cy="6858000"/>
            <a:chOff x="0" y="0"/>
            <a:chExt cx="5760" cy="4320"/>
          </a:xfrm>
        </p:grpSpPr>
        <p:pic>
          <p:nvPicPr>
            <p:cNvPr id="23556" name="Picture 4" descr="SpaceGrant_affiliates_map20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 y="192"/>
              <a:ext cx="2010"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descr="1_sg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 y="328"/>
              <a:ext cx="380" cy="455"/>
            </a:xfrm>
            <a:prstGeom prst="rect">
              <a:avLst/>
            </a:prstGeom>
            <a:noFill/>
            <a:extLst>
              <a:ext uri="{909E8E84-426E-40DD-AFC4-6F175D3DCCD1}">
                <a14:hiddenFill xmlns:a14="http://schemas.microsoft.com/office/drawing/2010/main">
                  <a:solidFill>
                    <a:srgbClr val="FFFFFF"/>
                  </a:solidFill>
                </a14:hiddenFill>
              </a:ext>
            </a:extLst>
          </p:spPr>
        </p:pic>
      </p:grpSp>
      <p:pic>
        <p:nvPicPr>
          <p:cNvPr id="2355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33600" y="6172200"/>
            <a:ext cx="9525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5105400"/>
            <a:ext cx="2286000"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98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25"/>
            <a:ext cx="7772400" cy="1470025"/>
          </a:xfrm>
        </p:spPr>
        <p:txBody>
          <a:bodyPr>
            <a:normAutofit/>
          </a:bodyPr>
          <a:lstStyle/>
          <a:p>
            <a:r>
              <a:rPr lang="en-US" dirty="0" smtClean="0"/>
              <a:t>Formulating Your Research (Part 1)</a:t>
            </a:r>
            <a:endParaRPr lang="en-US" dirty="0"/>
          </a:p>
        </p:txBody>
      </p:sp>
      <p:sp>
        <p:nvSpPr>
          <p:cNvPr id="3" name="Subtitle 2"/>
          <p:cNvSpPr>
            <a:spLocks noGrp="1"/>
          </p:cNvSpPr>
          <p:nvPr>
            <p:ph type="subTitle" idx="1"/>
          </p:nvPr>
        </p:nvSpPr>
        <p:spPr>
          <a:xfrm>
            <a:off x="304800" y="1447800"/>
            <a:ext cx="8610600" cy="4876800"/>
          </a:xfrm>
        </p:spPr>
        <p:txBody>
          <a:bodyPr>
            <a:normAutofit/>
          </a:bodyPr>
          <a:lstStyle/>
          <a:p>
            <a:pPr marL="514350" indent="-514350" algn="l">
              <a:buFont typeface="+mj-lt"/>
              <a:buAutoNum type="arabicPeriod"/>
            </a:pPr>
            <a:r>
              <a:rPr lang="en-US" dirty="0" smtClean="0"/>
              <a:t>Research Design: Structure and Flow</a:t>
            </a:r>
          </a:p>
          <a:p>
            <a:pPr marL="514350" indent="-514350" algn="l">
              <a:buFont typeface="+mj-lt"/>
              <a:buAutoNum type="arabicPeriod"/>
            </a:pPr>
            <a:r>
              <a:rPr lang="en-US" dirty="0" smtClean="0"/>
              <a:t>Beware </a:t>
            </a:r>
            <a:r>
              <a:rPr lang="en-US" dirty="0"/>
              <a:t>of the “Literature Review”</a:t>
            </a:r>
          </a:p>
          <a:p>
            <a:pPr marL="514350" indent="-514350" algn="l">
              <a:buFont typeface="+mj-lt"/>
              <a:buAutoNum type="arabicPeriod"/>
            </a:pPr>
            <a:r>
              <a:rPr lang="en-US" dirty="0" smtClean="0"/>
              <a:t>Problem Statement</a:t>
            </a:r>
          </a:p>
          <a:p>
            <a:pPr marL="514350" indent="-514350" algn="l">
              <a:buFont typeface="+mj-lt"/>
              <a:buAutoNum type="arabicPeriod"/>
            </a:pPr>
            <a:r>
              <a:rPr lang="en-US" dirty="0" smtClean="0"/>
              <a:t>Qualitative vs. Quantitative Research</a:t>
            </a:r>
          </a:p>
          <a:p>
            <a:pPr marL="514350" indent="-514350" algn="l">
              <a:buFont typeface="+mj-lt"/>
              <a:buAutoNum type="arabicPeriod"/>
            </a:pPr>
            <a:r>
              <a:rPr lang="en-US" dirty="0" smtClean="0"/>
              <a:t>Purpose Statement</a:t>
            </a:r>
          </a:p>
          <a:p>
            <a:pPr marL="514350" indent="-514350" algn="l">
              <a:buFont typeface="+mj-lt"/>
              <a:buAutoNum type="arabicPeriod"/>
            </a:pPr>
            <a:r>
              <a:rPr lang="en-US" dirty="0" smtClean="0"/>
              <a:t>Research Question(s)</a:t>
            </a:r>
          </a:p>
          <a:p>
            <a:pPr marL="514350" indent="-514350" algn="l">
              <a:buFont typeface="+mj-lt"/>
              <a:buAutoNum type="arabicPeriod"/>
            </a:pPr>
            <a:r>
              <a:rPr lang="en-US" dirty="0" smtClean="0"/>
              <a:t>Research Design Logic: Graphic Models &amp; Tools</a:t>
            </a:r>
          </a:p>
          <a:p>
            <a:pPr marL="514350" indent="-514350" algn="l">
              <a:buFont typeface="+mj-lt"/>
              <a:buAutoNum type="arabicPeriod"/>
            </a:pPr>
            <a:r>
              <a:rPr lang="en-US" dirty="0" smtClean="0"/>
              <a:t>Creating an Information Plan</a:t>
            </a:r>
          </a:p>
        </p:txBody>
      </p:sp>
    </p:spTree>
    <p:extLst>
      <p:ext uri="{BB962C8B-B14F-4D97-AF65-F5344CB8AC3E}">
        <p14:creationId xmlns:p14="http://schemas.microsoft.com/office/powerpoint/2010/main" val="2275898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First things first …</a:t>
            </a:r>
            <a:endParaRPr kumimoji="1" lang="ja-JP" altLang="en-US"/>
          </a:p>
        </p:txBody>
      </p:sp>
      <p:pic>
        <p:nvPicPr>
          <p:cNvPr id="4" name="Content Placeholder 3" descr="3 bears ordering coffee.gif"/>
          <p:cNvPicPr>
            <a:picLocks noGrp="1" noChangeAspect="1"/>
          </p:cNvPicPr>
          <p:nvPr>
            <p:ph idx="1"/>
          </p:nvPr>
        </p:nvPicPr>
        <p:blipFill>
          <a:blip r:embed="rId2" cstate="print"/>
          <a:stretch>
            <a:fillRect/>
          </a:stretch>
        </p:blipFill>
        <p:spPr>
          <a:xfrm>
            <a:off x="2438400" y="1302861"/>
            <a:ext cx="4191000" cy="5029200"/>
          </a:xfrm>
        </p:spPr>
      </p:pic>
    </p:spTree>
    <p:extLst>
      <p:ext uri="{BB962C8B-B14F-4D97-AF65-F5344CB8AC3E}">
        <p14:creationId xmlns:p14="http://schemas.microsoft.com/office/powerpoint/2010/main" val="185648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Research Formulation Steps/Methods</a:t>
            </a:r>
            <a:endParaRPr lang="en-US" dirty="0"/>
          </a:p>
        </p:txBody>
      </p:sp>
      <p:sp>
        <p:nvSpPr>
          <p:cNvPr id="3" name="Content Placeholder 2"/>
          <p:cNvSpPr>
            <a:spLocks noGrp="1"/>
          </p:cNvSpPr>
          <p:nvPr>
            <p:ph idx="1"/>
          </p:nvPr>
        </p:nvSpPr>
        <p:spPr>
          <a:xfrm>
            <a:off x="457200" y="1143000"/>
            <a:ext cx="8229600" cy="5410200"/>
          </a:xfrm>
        </p:spPr>
        <p:txBody>
          <a:bodyPr/>
          <a:lstStyle/>
          <a:p>
            <a:r>
              <a:rPr lang="en-US" dirty="0" smtClean="0"/>
              <a:t>Where does the problem origination or discovery begin?</a:t>
            </a:r>
          </a:p>
          <a:p>
            <a:pPr lvl="1"/>
            <a:r>
              <a:rPr lang="en-US" dirty="0" smtClean="0"/>
              <a:t>Previous experience</a:t>
            </a:r>
          </a:p>
          <a:p>
            <a:pPr lvl="1"/>
            <a:r>
              <a:rPr lang="en-US" dirty="0" smtClean="0"/>
              <a:t>Triggered interest</a:t>
            </a:r>
          </a:p>
          <a:p>
            <a:pPr lvl="1"/>
            <a:r>
              <a:rPr lang="en-US" dirty="0" smtClean="0"/>
              <a:t>Potential problem fields</a:t>
            </a:r>
          </a:p>
          <a:p>
            <a:r>
              <a:rPr lang="en-US" dirty="0" smtClean="0"/>
              <a:t>Criteria of problems and problem statement</a:t>
            </a:r>
          </a:p>
          <a:p>
            <a:r>
              <a:rPr lang="en-US" dirty="0" smtClean="0"/>
              <a:t>Goals and planning</a:t>
            </a:r>
          </a:p>
          <a:p>
            <a:r>
              <a:rPr lang="en-US" dirty="0" smtClean="0"/>
              <a:t>Search, explore and gather evidence</a:t>
            </a:r>
          </a:p>
          <a:p>
            <a:r>
              <a:rPr lang="en-US" dirty="0" smtClean="0"/>
              <a:t>Generate creative and alternative solutions</a:t>
            </a:r>
          </a:p>
          <a:p>
            <a:endParaRPr lang="en-US" dirty="0" smtClean="0"/>
          </a:p>
          <a:p>
            <a:endParaRPr lang="en-US" dirty="0"/>
          </a:p>
          <a:p>
            <a:endParaRPr lang="en-US" dirty="0"/>
          </a:p>
        </p:txBody>
      </p:sp>
    </p:spTree>
    <p:extLst>
      <p:ext uri="{BB962C8B-B14F-4D97-AF65-F5344CB8AC3E}">
        <p14:creationId xmlns:p14="http://schemas.microsoft.com/office/powerpoint/2010/main" val="4258189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structure helps create </a:t>
            </a:r>
            <a:br>
              <a:rPr lang="en-US" dirty="0" smtClean="0"/>
            </a:br>
            <a:r>
              <a:rPr lang="en-US" dirty="0" smtClean="0"/>
              <a:t>research that is:</a:t>
            </a:r>
            <a:endParaRPr lang="en-US" dirty="0"/>
          </a:p>
        </p:txBody>
      </p:sp>
      <p:sp>
        <p:nvSpPr>
          <p:cNvPr id="3" name="TextBox 2"/>
          <p:cNvSpPr txBox="1"/>
          <p:nvPr/>
        </p:nvSpPr>
        <p:spPr>
          <a:xfrm>
            <a:off x="228600" y="1676400"/>
            <a:ext cx="8686800" cy="646331"/>
          </a:xfrm>
          <a:prstGeom prst="rect">
            <a:avLst/>
          </a:prstGeom>
          <a:noFill/>
        </p:spPr>
        <p:txBody>
          <a:bodyPr wrap="square" rtlCol="0">
            <a:spAutoFit/>
          </a:bodyPr>
          <a:lstStyle/>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4037"/>
            <a:ext cx="9143038" cy="430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92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74638"/>
            <a:ext cx="8229600" cy="1143000"/>
          </a:xfrm>
        </p:spPr>
        <p:txBody>
          <a:bodyPr/>
          <a:lstStyle/>
          <a:p>
            <a:r>
              <a:rPr lang="en-US" dirty="0" smtClean="0"/>
              <a:t>The hourglass notion of research</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1805940"/>
            <a:ext cx="11811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805940"/>
            <a:ext cx="11811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05050" y="1714500"/>
            <a:ext cx="4933950" cy="4893647"/>
          </a:xfrm>
          <a:prstGeom prst="rect">
            <a:avLst/>
          </a:prstGeom>
          <a:noFill/>
        </p:spPr>
        <p:txBody>
          <a:bodyPr wrap="square" rtlCol="0">
            <a:spAutoFit/>
          </a:bodyPr>
          <a:lstStyle/>
          <a:p>
            <a:pPr algn="ctr"/>
            <a:r>
              <a:rPr lang="en-US" sz="2400" dirty="0" smtClean="0"/>
              <a:t>BEGIN WITH BROAD QUESTIONS</a:t>
            </a:r>
          </a:p>
          <a:p>
            <a:pPr algn="ctr"/>
            <a:endParaRPr lang="en-US" sz="2400" dirty="0"/>
          </a:p>
          <a:p>
            <a:pPr algn="ctr"/>
            <a:r>
              <a:rPr lang="en-US" sz="2400" dirty="0" smtClean="0"/>
              <a:t>NARROW DOWN, FOCUS IN</a:t>
            </a:r>
          </a:p>
          <a:p>
            <a:pPr algn="ctr"/>
            <a:endParaRPr lang="en-US" sz="2400" dirty="0"/>
          </a:p>
          <a:p>
            <a:pPr algn="ctr"/>
            <a:r>
              <a:rPr lang="en-US" sz="2400" dirty="0" smtClean="0"/>
              <a:t>OPERATIONALIZE</a:t>
            </a:r>
          </a:p>
          <a:p>
            <a:pPr algn="ctr"/>
            <a:endParaRPr lang="en-US" sz="2400" dirty="0"/>
          </a:p>
          <a:p>
            <a:pPr algn="ctr"/>
            <a:r>
              <a:rPr lang="en-US" sz="2400" dirty="0" smtClean="0"/>
              <a:t>OBSERVE</a:t>
            </a:r>
          </a:p>
          <a:p>
            <a:pPr algn="ctr"/>
            <a:endParaRPr lang="en-US" sz="2400" dirty="0"/>
          </a:p>
          <a:p>
            <a:pPr algn="ctr"/>
            <a:r>
              <a:rPr lang="en-US" sz="2400" dirty="0" smtClean="0"/>
              <a:t>ANALYZE DATA</a:t>
            </a:r>
          </a:p>
          <a:p>
            <a:pPr algn="ctr"/>
            <a:endParaRPr lang="en-US" sz="2400" dirty="0"/>
          </a:p>
          <a:p>
            <a:pPr algn="ctr"/>
            <a:r>
              <a:rPr lang="en-US" sz="2400" dirty="0" smtClean="0"/>
              <a:t>REACH CONCLUSIONS</a:t>
            </a:r>
          </a:p>
          <a:p>
            <a:pPr algn="ctr"/>
            <a:endParaRPr lang="en-US" sz="2400" dirty="0"/>
          </a:p>
          <a:p>
            <a:pPr algn="ctr"/>
            <a:r>
              <a:rPr lang="en-US" sz="2400" dirty="0" smtClean="0"/>
              <a:t>GENERALIZE BACK TO QUESTIONS</a:t>
            </a:r>
            <a:endParaRPr lang="en-US" sz="2400" dirty="0"/>
          </a:p>
        </p:txBody>
      </p:sp>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00012"/>
            <a:ext cx="1053697"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737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Should the problem be researched?</a:t>
            </a:r>
            <a:endParaRPr lang="en-US" dirty="0"/>
          </a:p>
        </p:txBody>
      </p:sp>
      <p:sp>
        <p:nvSpPr>
          <p:cNvPr id="3" name="Content Placeholder 2"/>
          <p:cNvSpPr>
            <a:spLocks noGrp="1"/>
          </p:cNvSpPr>
          <p:nvPr>
            <p:ph idx="1"/>
          </p:nvPr>
        </p:nvSpPr>
        <p:spPr>
          <a:xfrm>
            <a:off x="457200" y="1143000"/>
            <a:ext cx="8229600" cy="5410200"/>
          </a:xfrm>
        </p:spPr>
        <p:txBody>
          <a:bodyPr/>
          <a:lstStyle/>
          <a:p>
            <a:r>
              <a:rPr lang="en-US" dirty="0" smtClean="0"/>
              <a:t>Will </a:t>
            </a:r>
            <a:r>
              <a:rPr lang="en-US" dirty="0"/>
              <a:t>your study fill a gap or void in the existing literature?</a:t>
            </a:r>
          </a:p>
          <a:p>
            <a:r>
              <a:rPr lang="en-US" dirty="0" smtClean="0"/>
              <a:t>Will </a:t>
            </a:r>
            <a:r>
              <a:rPr lang="en-US" dirty="0"/>
              <a:t>your study replicate a past study but examine different participants and different research sites?</a:t>
            </a:r>
          </a:p>
          <a:p>
            <a:r>
              <a:rPr lang="en-US" dirty="0" smtClean="0"/>
              <a:t>Will </a:t>
            </a:r>
            <a:r>
              <a:rPr lang="en-US" dirty="0"/>
              <a:t>your study extend past research or examine the topic more thoroughly?</a:t>
            </a:r>
          </a:p>
          <a:p>
            <a:r>
              <a:rPr lang="en-US" dirty="0" smtClean="0"/>
              <a:t>Will </a:t>
            </a:r>
            <a:r>
              <a:rPr lang="en-US" dirty="0"/>
              <a:t>your study give voice to people not heard, silenced, or rejected in society? </a:t>
            </a:r>
          </a:p>
          <a:p>
            <a:r>
              <a:rPr lang="en-US" dirty="0" smtClean="0"/>
              <a:t>Will </a:t>
            </a:r>
            <a:r>
              <a:rPr lang="en-US" dirty="0"/>
              <a:t>your study inform practice? </a:t>
            </a:r>
          </a:p>
          <a:p>
            <a:endParaRPr lang="en-US" dirty="0"/>
          </a:p>
        </p:txBody>
      </p:sp>
    </p:spTree>
    <p:extLst>
      <p:ext uri="{BB962C8B-B14F-4D97-AF65-F5344CB8AC3E}">
        <p14:creationId xmlns:p14="http://schemas.microsoft.com/office/powerpoint/2010/main" val="470351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Should the problem be researched?</a:t>
            </a:r>
            <a:endParaRPr lang="en-US" dirty="0"/>
          </a:p>
        </p:txBody>
      </p:sp>
      <p:sp>
        <p:nvSpPr>
          <p:cNvPr id="4" name="Content Placeholder 3"/>
          <p:cNvSpPr>
            <a:spLocks noGrp="1"/>
          </p:cNvSpPr>
          <p:nvPr>
            <p:ph idx="1"/>
          </p:nvPr>
        </p:nvSpPr>
        <p:spPr>
          <a:xfrm>
            <a:off x="457200" y="914400"/>
            <a:ext cx="8229600" cy="5867400"/>
          </a:xfrm>
        </p:spPr>
        <p:txBody>
          <a:bodyPr>
            <a:normAutofit/>
          </a:bodyPr>
          <a:lstStyle/>
          <a:p>
            <a:r>
              <a:rPr lang="en-US" dirty="0" smtClean="0"/>
              <a:t>This is an iterative process between you (your interests and goals), science (will it advance knowledge), and practicalities (time, resources, skills, access to data/sites etc.).</a:t>
            </a:r>
          </a:p>
          <a:p>
            <a:pPr marL="514350" indent="-514350">
              <a:buFont typeface="+mj-lt"/>
              <a:buAutoNum type="arabicPeriod"/>
            </a:pPr>
            <a:r>
              <a:rPr lang="en-US" dirty="0" smtClean="0"/>
              <a:t>Start with your ideas!</a:t>
            </a:r>
          </a:p>
          <a:p>
            <a:pPr marL="514350" indent="-514350">
              <a:buFont typeface="+mj-lt"/>
              <a:buAutoNum type="arabicPeriod"/>
            </a:pPr>
            <a:r>
              <a:rPr lang="en-US" dirty="0" smtClean="0"/>
              <a:t>    Check the literature </a:t>
            </a:r>
            <a:r>
              <a:rPr lang="en-US" sz="2800" dirty="0" smtClean="0"/>
              <a:t>(e.g. Web of Knowledge)</a:t>
            </a:r>
          </a:p>
          <a:p>
            <a:pPr marL="514350" indent="-514350">
              <a:buFont typeface="+mj-lt"/>
              <a:buAutoNum type="arabicPeriod"/>
            </a:pPr>
            <a:r>
              <a:rPr lang="en-US" dirty="0" smtClean="0"/>
              <a:t>          Refine your ideas accordingly</a:t>
            </a:r>
          </a:p>
          <a:p>
            <a:pPr marL="514350" indent="-514350">
              <a:buFont typeface="+mj-lt"/>
              <a:buAutoNum type="arabicPeriod"/>
            </a:pPr>
            <a:r>
              <a:rPr lang="en-US" dirty="0" smtClean="0"/>
              <a:t>                  Do it again. </a:t>
            </a:r>
          </a:p>
          <a:p>
            <a:pPr marL="742950" indent="-742950">
              <a:buFont typeface="+mj-lt"/>
              <a:buAutoNum type="arabicPeriod"/>
            </a:pPr>
            <a:r>
              <a:rPr lang="en-US" sz="3600" dirty="0"/>
              <a:t> </a:t>
            </a:r>
            <a:r>
              <a:rPr lang="en-US" sz="3600" dirty="0" smtClean="0"/>
              <a:t>                         And again. </a:t>
            </a:r>
          </a:p>
          <a:p>
            <a:pPr marL="742950" indent="-742950">
              <a:buFont typeface="+mj-lt"/>
              <a:buAutoNum type="arabicPeriod"/>
            </a:pPr>
            <a:r>
              <a:rPr lang="en-US" sz="4000" dirty="0"/>
              <a:t> </a:t>
            </a:r>
            <a:r>
              <a:rPr lang="en-US" sz="4000" dirty="0" smtClean="0"/>
              <a:t>                                And Again!</a:t>
            </a:r>
          </a:p>
        </p:txBody>
      </p:sp>
    </p:spTree>
    <p:extLst>
      <p:ext uri="{BB962C8B-B14F-4D97-AF65-F5344CB8AC3E}">
        <p14:creationId xmlns:p14="http://schemas.microsoft.com/office/powerpoint/2010/main" val="3045968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3.bp.blogspot.com/-beLBbjIDWck/Ui1UrRJI5hI/AAAAAAAAA5I/-nUwdMduCiA/s1600/exhausted%2Br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8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6200000">
            <a:off x="-3181349" y="3067050"/>
            <a:ext cx="6896100" cy="685800"/>
          </a:xfrm>
        </p:spPr>
        <p:txBody>
          <a:bodyPr>
            <a:normAutofit fontScale="90000"/>
          </a:bodyPr>
          <a:lstStyle/>
          <a:p>
            <a:r>
              <a:rPr lang="en-US" dirty="0" smtClean="0">
                <a:solidFill>
                  <a:srgbClr val="FFFF00"/>
                </a:solidFill>
              </a:rPr>
              <a:t>Beware of the “Literature Review”</a:t>
            </a:r>
            <a:endParaRPr lang="en-US" dirty="0">
              <a:solidFill>
                <a:srgbClr val="FFFF00"/>
              </a:solidFill>
            </a:endParaRPr>
          </a:p>
        </p:txBody>
      </p:sp>
    </p:spTree>
    <p:extLst>
      <p:ext uri="{BB962C8B-B14F-4D97-AF65-F5344CB8AC3E}">
        <p14:creationId xmlns:p14="http://schemas.microsoft.com/office/powerpoint/2010/main" val="3887543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Why beware?</a:t>
            </a:r>
            <a:endParaRPr lang="en-US" dirty="0"/>
          </a:p>
        </p:txBody>
      </p:sp>
      <p:sp>
        <p:nvSpPr>
          <p:cNvPr id="3" name="Content Placeholder 2"/>
          <p:cNvSpPr>
            <a:spLocks noGrp="1"/>
          </p:cNvSpPr>
          <p:nvPr>
            <p:ph idx="1"/>
          </p:nvPr>
        </p:nvSpPr>
        <p:spPr>
          <a:xfrm>
            <a:off x="457200" y="808037"/>
            <a:ext cx="8229600" cy="4525963"/>
          </a:xfrm>
        </p:spPr>
        <p:txBody>
          <a:bodyPr/>
          <a:lstStyle/>
          <a:p>
            <a:pPr marL="0" indent="0">
              <a:buNone/>
            </a:pPr>
            <a:r>
              <a:rPr lang="en-US" b="1" i="1" dirty="0" smtClean="0">
                <a:solidFill>
                  <a:srgbClr val="00B050"/>
                </a:solidFill>
              </a:rPr>
              <a:t>Student 1: “What are you working on?”</a:t>
            </a:r>
          </a:p>
          <a:p>
            <a:pPr marL="0" indent="0">
              <a:buNone/>
            </a:pPr>
            <a:r>
              <a:rPr lang="en-US" b="1" dirty="0" smtClean="0">
                <a:solidFill>
                  <a:srgbClr val="0070C0"/>
                </a:solidFill>
              </a:rPr>
              <a:t>Student 2: “Reading.”</a:t>
            </a:r>
          </a:p>
          <a:p>
            <a:pPr marL="0" indent="0">
              <a:buNone/>
            </a:pPr>
            <a:r>
              <a:rPr lang="en-US" b="1" i="1" dirty="0" smtClean="0">
                <a:solidFill>
                  <a:srgbClr val="00B050"/>
                </a:solidFill>
              </a:rPr>
              <a:t>Student 1: “What are you reading?”</a:t>
            </a:r>
          </a:p>
          <a:p>
            <a:pPr marL="0" indent="0">
              <a:buNone/>
            </a:pPr>
            <a:r>
              <a:rPr lang="en-US" b="1" dirty="0" smtClean="0">
                <a:solidFill>
                  <a:srgbClr val="0070C0"/>
                </a:solidFill>
              </a:rPr>
              <a:t>Student 2: “Everything.”</a:t>
            </a:r>
          </a:p>
          <a:p>
            <a:pPr marL="0" indent="0">
              <a:buNone/>
            </a:pPr>
            <a:r>
              <a:rPr lang="en-US" b="1" i="1" dirty="0" smtClean="0">
                <a:solidFill>
                  <a:srgbClr val="00B050"/>
                </a:solidFill>
              </a:rPr>
              <a:t>Student 1: “Why?”</a:t>
            </a:r>
          </a:p>
          <a:p>
            <a:pPr marL="0" indent="0">
              <a:buNone/>
            </a:pPr>
            <a:r>
              <a:rPr lang="en-US" b="1" dirty="0" smtClean="0">
                <a:solidFill>
                  <a:srgbClr val="0070C0"/>
                </a:solidFill>
              </a:rPr>
              <a:t>Student 2: “Because my advisor told me I need</a:t>
            </a:r>
            <a:br>
              <a:rPr lang="en-US" b="1" dirty="0" smtClean="0">
                <a:solidFill>
                  <a:srgbClr val="0070C0"/>
                </a:solidFill>
              </a:rPr>
            </a:br>
            <a:r>
              <a:rPr lang="en-US" b="1" dirty="0" smtClean="0">
                <a:solidFill>
                  <a:srgbClr val="0070C0"/>
                </a:solidFill>
              </a:rPr>
              <a:t>                      to in order to write my literature</a:t>
            </a:r>
            <a:br>
              <a:rPr lang="en-US" b="1" dirty="0" smtClean="0">
                <a:solidFill>
                  <a:srgbClr val="0070C0"/>
                </a:solidFill>
              </a:rPr>
            </a:br>
            <a:r>
              <a:rPr lang="en-US" b="1" dirty="0" smtClean="0">
                <a:solidFill>
                  <a:srgbClr val="0070C0"/>
                </a:solidFill>
              </a:rPr>
              <a:t>                      review.”</a:t>
            </a:r>
            <a:endParaRPr lang="en-US" b="1" dirty="0">
              <a:solidFill>
                <a:srgbClr val="0070C0"/>
              </a:solidFill>
            </a:endParaRPr>
          </a:p>
        </p:txBody>
      </p:sp>
      <p:sp>
        <p:nvSpPr>
          <p:cNvPr id="4" name="TextBox 3"/>
          <p:cNvSpPr txBox="1"/>
          <p:nvPr/>
        </p:nvSpPr>
        <p:spPr>
          <a:xfrm>
            <a:off x="228600" y="5257800"/>
            <a:ext cx="7239000" cy="646331"/>
          </a:xfrm>
          <a:prstGeom prst="rect">
            <a:avLst/>
          </a:prstGeom>
          <a:noFill/>
        </p:spPr>
        <p:txBody>
          <a:bodyPr wrap="square" rtlCol="0">
            <a:spAutoFit/>
          </a:bodyPr>
          <a:lstStyle/>
          <a:p>
            <a:r>
              <a:rPr lang="en-US" sz="3600" b="1" dirty="0" smtClean="0"/>
              <a:t>What is the moral to this story?</a:t>
            </a:r>
            <a:endParaRPr lang="en-US" sz="3600" b="1" dirty="0"/>
          </a:p>
        </p:txBody>
      </p:sp>
      <p:sp>
        <p:nvSpPr>
          <p:cNvPr id="6" name="TextBox 5"/>
          <p:cNvSpPr txBox="1"/>
          <p:nvPr/>
        </p:nvSpPr>
        <p:spPr>
          <a:xfrm>
            <a:off x="228600" y="5904131"/>
            <a:ext cx="8686800" cy="954107"/>
          </a:xfrm>
          <a:prstGeom prst="rect">
            <a:avLst/>
          </a:prstGeom>
          <a:noFill/>
        </p:spPr>
        <p:txBody>
          <a:bodyPr wrap="square" rtlCol="0">
            <a:spAutoFit/>
          </a:bodyPr>
          <a:lstStyle/>
          <a:p>
            <a:r>
              <a:rPr lang="en-US" sz="2800" b="1" i="1" dirty="0" smtClean="0"/>
              <a:t>When designing your research, </a:t>
            </a:r>
            <a:r>
              <a:rPr lang="en-US" sz="2800" b="1" dirty="0" smtClean="0"/>
              <a:t>ALWAYS read with a specific goal in mind! </a:t>
            </a:r>
            <a:endParaRPr lang="en-US" sz="2800" b="1" dirty="0"/>
          </a:p>
        </p:txBody>
      </p:sp>
    </p:spTree>
    <p:extLst>
      <p:ext uri="{BB962C8B-B14F-4D97-AF65-F5344CB8AC3E}">
        <p14:creationId xmlns:p14="http://schemas.microsoft.com/office/powerpoint/2010/main" val="15958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idx="1"/>
          </p:nvPr>
        </p:nvSpPr>
        <p:spPr>
          <a:xfrm>
            <a:off x="457200" y="1906686"/>
            <a:ext cx="6826250" cy="3538538"/>
          </a:xfrm>
        </p:spPr>
        <p:txBody>
          <a:bodyPr/>
          <a:lstStyle/>
          <a:p>
            <a:pPr marL="0" indent="0">
              <a:lnSpc>
                <a:spcPct val="90000"/>
              </a:lnSpc>
              <a:buFontTx/>
              <a:buNone/>
            </a:pPr>
            <a:r>
              <a:rPr lang="es-ES" dirty="0" smtClean="0"/>
              <a:t>Barron J. Orr</a:t>
            </a:r>
            <a:br>
              <a:rPr lang="es-ES" dirty="0" smtClean="0"/>
            </a:br>
            <a:r>
              <a:rPr lang="en-US" dirty="0" smtClean="0"/>
              <a:t>Professor and </a:t>
            </a:r>
            <a:br>
              <a:rPr lang="en-US" dirty="0" smtClean="0"/>
            </a:br>
            <a:r>
              <a:rPr lang="en-US" dirty="0" smtClean="0"/>
              <a:t>Geospatial Extension Specialist</a:t>
            </a:r>
            <a:br>
              <a:rPr lang="en-US" dirty="0" smtClean="0"/>
            </a:br>
            <a:r>
              <a:rPr lang="en-US" dirty="0" smtClean="0"/>
              <a:t>  </a:t>
            </a:r>
            <a:r>
              <a:rPr lang="en-US" sz="2800" dirty="0" smtClean="0"/>
              <a:t>Office of Arid Lands Studies</a:t>
            </a:r>
            <a:br>
              <a:rPr lang="en-US" sz="2800" dirty="0" smtClean="0"/>
            </a:br>
            <a:r>
              <a:rPr lang="en-US" sz="2800" dirty="0" smtClean="0"/>
              <a:t>  School of Natural Resources </a:t>
            </a:r>
            <a:br>
              <a:rPr lang="en-US" sz="2800" dirty="0" smtClean="0"/>
            </a:br>
            <a:r>
              <a:rPr lang="en-US" sz="2800" dirty="0" smtClean="0"/>
              <a:t>      and the Environment </a:t>
            </a:r>
            <a:r>
              <a:rPr lang="en-US" dirty="0" smtClean="0"/>
              <a:t/>
            </a:r>
            <a:br>
              <a:rPr lang="en-US" dirty="0" smtClean="0"/>
            </a:br>
            <a:r>
              <a:rPr lang="en-US" dirty="0" smtClean="0"/>
              <a:t>  University of Arizona</a:t>
            </a:r>
          </a:p>
        </p:txBody>
      </p:sp>
      <p:pic>
        <p:nvPicPr>
          <p:cNvPr id="409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77113" y="1341438"/>
            <a:ext cx="1263650"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0900" y="3644900"/>
            <a:ext cx="1576388"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899150"/>
            <a:ext cx="9144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9"/>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122363" y="44450"/>
            <a:ext cx="6751637"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506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When reviewing the literature…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0" y="3239253"/>
            <a:ext cx="8991600" cy="305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990600"/>
            <a:ext cx="8458200" cy="6001643"/>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Use an index of scholarly literature (before any other tools)</a:t>
            </a:r>
          </a:p>
          <a:p>
            <a:pPr marL="457200" indent="-457200">
              <a:buFont typeface="Arial" panose="020B0604020202020204" pitchFamily="34" charset="0"/>
              <a:buChar char="•"/>
            </a:pPr>
            <a:r>
              <a:rPr lang="en-US" sz="2400" dirty="0" smtClean="0"/>
              <a:t>Keep track of your searches in an Excel file</a:t>
            </a:r>
          </a:p>
          <a:p>
            <a:pPr marL="457200" indent="-457200">
              <a:buFont typeface="Arial" panose="020B0604020202020204" pitchFamily="34" charset="0"/>
              <a:buChar char="•"/>
            </a:pPr>
            <a:r>
              <a:rPr lang="en-US" sz="2400" dirty="0" smtClean="0"/>
              <a:t>Iterate between more general terms and very specific terms</a:t>
            </a:r>
          </a:p>
          <a:p>
            <a:pPr marL="457200" indent="-457200">
              <a:buFont typeface="Arial" panose="020B0604020202020204" pitchFamily="34" charset="0"/>
              <a:buChar char="•"/>
            </a:pPr>
            <a:r>
              <a:rPr lang="en-US" sz="2400" dirty="0" smtClean="0"/>
              <a:t>Keep in mind how you will eventually actually write your </a:t>
            </a:r>
            <a:r>
              <a:rPr lang="en-US" sz="2400" i="1" dirty="0" smtClean="0"/>
              <a:t>Introduction</a:t>
            </a:r>
            <a:r>
              <a:rPr lang="en-US" sz="2400" dirty="0" smtClean="0"/>
              <a:t> (where the </a:t>
            </a:r>
            <a:r>
              <a:rPr lang="en-US" sz="2400" i="1" dirty="0" smtClean="0"/>
              <a:t>Literature </a:t>
            </a:r>
            <a:r>
              <a:rPr lang="en-US" sz="2400" i="1" dirty="0"/>
              <a:t>Review </a:t>
            </a:r>
            <a:r>
              <a:rPr lang="en-US" sz="2400" dirty="0"/>
              <a:t>belongs). </a:t>
            </a:r>
            <a:endParaRPr lang="en-US" sz="2400" dirty="0" smtClean="0"/>
          </a:p>
          <a:p>
            <a:pPr marL="457200" indent="-457200">
              <a:buFont typeface="Arial" panose="020B0604020202020204" pitchFamily="34" charset="0"/>
              <a:buChar char="•"/>
            </a:pPr>
            <a:r>
              <a:rPr lang="en-US" sz="2400" dirty="0" smtClean="0"/>
              <a:t>Start </a:t>
            </a:r>
            <a:r>
              <a:rPr lang="en-US" sz="2400" dirty="0"/>
              <a:t>out </a:t>
            </a:r>
            <a:r>
              <a:rPr lang="en-US" sz="2400" dirty="0" smtClean="0"/>
              <a:t>with the big issues </a:t>
            </a:r>
            <a:r>
              <a:rPr lang="en-US" sz="2400" dirty="0"/>
              <a:t>and then become more </a:t>
            </a:r>
            <a:r>
              <a:rPr lang="en-US" sz="2400" dirty="0" smtClean="0"/>
              <a:t>specific.</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457200" indent="-457200">
              <a:buFont typeface="Arial" panose="020B0604020202020204" pitchFamily="34" charset="0"/>
              <a:buChar char="•"/>
            </a:pPr>
            <a:r>
              <a:rPr lang="en-US" sz="2400" dirty="0"/>
              <a:t>Concept Mapping (introduced later) can be very useful here.</a:t>
            </a:r>
          </a:p>
          <a:p>
            <a:pPr marL="457200" indent="-4572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1019497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Scholarly Literature Search Engines</a:t>
            </a:r>
            <a:endParaRPr lang="en-US" dirty="0"/>
          </a:p>
        </p:txBody>
      </p:sp>
      <p:sp>
        <p:nvSpPr>
          <p:cNvPr id="3" name="Content Placeholder 2"/>
          <p:cNvSpPr>
            <a:spLocks noGrp="1"/>
          </p:cNvSpPr>
          <p:nvPr>
            <p:ph idx="1"/>
          </p:nvPr>
        </p:nvSpPr>
        <p:spPr>
          <a:xfrm>
            <a:off x="152400" y="1066800"/>
            <a:ext cx="8763000" cy="5638800"/>
          </a:xfrm>
        </p:spPr>
        <p:txBody>
          <a:bodyPr>
            <a:normAutofit fontScale="92500" lnSpcReduction="20000"/>
          </a:bodyPr>
          <a:lstStyle/>
          <a:p>
            <a:r>
              <a:rPr lang="en-US" dirty="0" smtClean="0"/>
              <a:t>Start with an aggregate tool (covering many disciplines)</a:t>
            </a:r>
          </a:p>
          <a:p>
            <a:r>
              <a:rPr lang="en-US" dirty="0" smtClean="0"/>
              <a:t>Free</a:t>
            </a:r>
          </a:p>
          <a:p>
            <a:pPr lvl="1"/>
            <a:r>
              <a:rPr lang="en-US" dirty="0"/>
              <a:t>Google Scholar (</a:t>
            </a:r>
            <a:r>
              <a:rPr lang="en-US" dirty="0">
                <a:hlinkClick r:id="rId3"/>
              </a:rPr>
              <a:t>http://scholar.google.co.jp</a:t>
            </a:r>
            <a:r>
              <a:rPr lang="en-US" dirty="0" smtClean="0">
                <a:hlinkClick r:id="rId3"/>
              </a:rPr>
              <a:t>/</a:t>
            </a:r>
            <a:r>
              <a:rPr lang="en-US" dirty="0" smtClean="0"/>
              <a:t>) </a:t>
            </a:r>
          </a:p>
          <a:p>
            <a:pPr lvl="1"/>
            <a:r>
              <a:rPr lang="en-US" dirty="0" err="1" smtClean="0"/>
              <a:t>CiteSeerX</a:t>
            </a:r>
            <a:r>
              <a:rPr lang="en-US" dirty="0"/>
              <a:t> (</a:t>
            </a:r>
            <a:r>
              <a:rPr lang="en-US" dirty="0">
                <a:hlinkClick r:id="rId4"/>
              </a:rPr>
              <a:t>http://</a:t>
            </a:r>
            <a:r>
              <a:rPr lang="en-US" dirty="0" smtClean="0">
                <a:hlinkClick r:id="rId4"/>
              </a:rPr>
              <a:t>citeseerx.ist.psu.edu/</a:t>
            </a:r>
            <a:r>
              <a:rPr lang="en-US" dirty="0" smtClean="0"/>
              <a:t>) </a:t>
            </a:r>
          </a:p>
          <a:p>
            <a:pPr lvl="1"/>
            <a:r>
              <a:rPr lang="en-US" dirty="0" err="1" smtClean="0"/>
              <a:t>getCITED</a:t>
            </a:r>
            <a:r>
              <a:rPr lang="en-US" dirty="0"/>
              <a:t> (</a:t>
            </a:r>
            <a:r>
              <a:rPr lang="en-US" dirty="0">
                <a:hlinkClick r:id="rId5"/>
              </a:rPr>
              <a:t>http://www.getcited.org</a:t>
            </a:r>
            <a:r>
              <a:rPr lang="en-US" dirty="0" smtClean="0">
                <a:hlinkClick r:id="rId5"/>
              </a:rPr>
              <a:t>/</a:t>
            </a:r>
            <a:r>
              <a:rPr lang="en-US" dirty="0" smtClean="0"/>
              <a:t>) </a:t>
            </a:r>
          </a:p>
          <a:p>
            <a:r>
              <a:rPr lang="en-US" dirty="0" smtClean="0"/>
              <a:t>Subscription (generally by institutions)</a:t>
            </a:r>
          </a:p>
          <a:p>
            <a:pPr lvl="1"/>
            <a:r>
              <a:rPr lang="en-US" dirty="0" smtClean="0"/>
              <a:t>Web </a:t>
            </a:r>
            <a:r>
              <a:rPr lang="en-US" dirty="0"/>
              <a:t>of Science (</a:t>
            </a:r>
            <a:r>
              <a:rPr lang="en-US" dirty="0">
                <a:hlinkClick r:id="rId6"/>
              </a:rPr>
              <a:t>http://wokinfo.com</a:t>
            </a:r>
            <a:r>
              <a:rPr lang="en-US" dirty="0" smtClean="0">
                <a:hlinkClick r:id="rId6"/>
              </a:rPr>
              <a:t>/</a:t>
            </a:r>
            <a:r>
              <a:rPr lang="en-US" dirty="0" smtClean="0"/>
              <a:t>) </a:t>
            </a:r>
          </a:p>
          <a:p>
            <a:pPr lvl="1"/>
            <a:r>
              <a:rPr lang="en-US" dirty="0"/>
              <a:t>Scopus (</a:t>
            </a:r>
            <a:r>
              <a:rPr lang="en-US" dirty="0">
                <a:hlinkClick r:id="rId7"/>
              </a:rPr>
              <a:t>http://www.scopus.com</a:t>
            </a:r>
            <a:r>
              <a:rPr lang="en-US" dirty="0" smtClean="0">
                <a:hlinkClick r:id="rId7"/>
              </a:rPr>
              <a:t>/</a:t>
            </a:r>
            <a:r>
              <a:rPr lang="en-US" dirty="0" smtClean="0"/>
              <a:t>) </a:t>
            </a:r>
          </a:p>
          <a:p>
            <a:r>
              <a:rPr lang="en-US" dirty="0" smtClean="0"/>
              <a:t>Next, refine using discipline-specific academic databases/search engines</a:t>
            </a:r>
          </a:p>
          <a:p>
            <a:pPr lvl="1"/>
            <a:r>
              <a:rPr lang="en-US" dirty="0"/>
              <a:t>Wikipedia list: </a:t>
            </a:r>
            <a:r>
              <a:rPr lang="en-US" dirty="0">
                <a:hlinkClick r:id="rId8"/>
              </a:rPr>
              <a:t>http://</a:t>
            </a:r>
            <a:r>
              <a:rPr lang="en-US" dirty="0" smtClean="0">
                <a:hlinkClick r:id="rId8"/>
              </a:rPr>
              <a:t>en.wikipedia.org/wiki/Academic_databases_and_search_engines</a:t>
            </a:r>
            <a:endParaRPr lang="en-US" dirty="0" smtClean="0"/>
          </a:p>
        </p:txBody>
      </p:sp>
    </p:spTree>
    <p:extLst>
      <p:ext uri="{BB962C8B-B14F-4D97-AF65-F5344CB8AC3E}">
        <p14:creationId xmlns:p14="http://schemas.microsoft.com/office/powerpoint/2010/main" val="388979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fontScale="90000"/>
          </a:bodyPr>
          <a:lstStyle/>
          <a:p>
            <a:r>
              <a:rPr lang="en-US" dirty="0" smtClean="0"/>
              <a:t>Web of Knowledge Example </a:t>
            </a:r>
            <a:br>
              <a:rPr lang="en-US" dirty="0" smtClean="0"/>
            </a:br>
            <a:r>
              <a:rPr lang="en-US" sz="3600" b="0" dirty="0" smtClean="0"/>
              <a:t>(now also called “Web of Science – All Databases”)</a:t>
            </a:r>
            <a:endParaRPr lang="en-US" sz="3600" b="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77" y="1209675"/>
            <a:ext cx="8735203" cy="4581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04077" y="6059269"/>
            <a:ext cx="8735203" cy="646331"/>
          </a:xfrm>
          <a:prstGeom prst="rect">
            <a:avLst/>
          </a:prstGeom>
          <a:noFill/>
        </p:spPr>
        <p:txBody>
          <a:bodyPr wrap="square" rtlCol="0">
            <a:spAutoFit/>
          </a:bodyPr>
          <a:lstStyle/>
          <a:p>
            <a:r>
              <a:rPr lang="en-US" dirty="0" smtClean="0"/>
              <a:t>At the University of Arizona library, you can find this  under “Articles and Databases”</a:t>
            </a:r>
          </a:p>
          <a:p>
            <a:r>
              <a:rPr lang="en-US" dirty="0">
                <a:hlinkClick r:id="rId3"/>
              </a:rPr>
              <a:t>http://</a:t>
            </a:r>
            <a:r>
              <a:rPr lang="en-US" dirty="0" smtClean="0">
                <a:hlinkClick r:id="rId3"/>
              </a:rPr>
              <a:t>www.library.arizona.edu/search/articles/index.php</a:t>
            </a:r>
            <a:r>
              <a:rPr lang="en-US" dirty="0" smtClean="0"/>
              <a:t> </a:t>
            </a:r>
            <a:endParaRPr lang="en-US" dirty="0"/>
          </a:p>
        </p:txBody>
      </p:sp>
    </p:spTree>
    <p:extLst>
      <p:ext uri="{BB962C8B-B14F-4D97-AF65-F5344CB8AC3E}">
        <p14:creationId xmlns:p14="http://schemas.microsoft.com/office/powerpoint/2010/main" val="3384869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Web of Knowledge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40" y="929217"/>
            <a:ext cx="8063360" cy="57763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9980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Why an “overall” engine </a:t>
            </a:r>
            <a:r>
              <a:rPr lang="en-US" i="1" dirty="0" smtClean="0"/>
              <a:t>first</a:t>
            </a:r>
            <a:r>
              <a:rPr lang="en-US" dirty="0" smtClean="0"/>
              <a:t>?</a:t>
            </a:r>
            <a:endParaRPr lang="en-US" dirty="0"/>
          </a:p>
        </p:txBody>
      </p:sp>
      <p:sp>
        <p:nvSpPr>
          <p:cNvPr id="3" name="Content Placeholder 2"/>
          <p:cNvSpPr>
            <a:spLocks noGrp="1"/>
          </p:cNvSpPr>
          <p:nvPr>
            <p:ph idx="1"/>
          </p:nvPr>
        </p:nvSpPr>
        <p:spPr>
          <a:xfrm>
            <a:off x="228600" y="990600"/>
            <a:ext cx="8610600" cy="5715000"/>
          </a:xfrm>
        </p:spPr>
        <p:txBody>
          <a:bodyPr>
            <a:normAutofit fontScale="92500" lnSpcReduction="20000"/>
          </a:bodyPr>
          <a:lstStyle/>
          <a:p>
            <a:r>
              <a:rPr lang="en-US" dirty="0" smtClean="0"/>
              <a:t>These are focused </a:t>
            </a:r>
            <a:r>
              <a:rPr lang="en-US" dirty="0"/>
              <a:t>on </a:t>
            </a:r>
            <a:r>
              <a:rPr lang="en-US" dirty="0" smtClean="0"/>
              <a:t>a broad array of peer-reviewed literature</a:t>
            </a:r>
          </a:p>
          <a:p>
            <a:r>
              <a:rPr lang="en-US" dirty="0" smtClean="0"/>
              <a:t>These are comprehensive on most topics</a:t>
            </a:r>
          </a:p>
          <a:p>
            <a:r>
              <a:rPr lang="en-US" dirty="0" smtClean="0"/>
              <a:t>These often permit </a:t>
            </a:r>
            <a:r>
              <a:rPr lang="en-US" dirty="0"/>
              <a:t>going “backwards” (who the authors cited) and “forwards” (who has cited </a:t>
            </a:r>
            <a:r>
              <a:rPr lang="en-US" dirty="0" smtClean="0"/>
              <a:t>them)</a:t>
            </a:r>
          </a:p>
          <a:p>
            <a:r>
              <a:rPr lang="en-US" dirty="0" smtClean="0"/>
              <a:t>This </a:t>
            </a:r>
            <a:r>
              <a:rPr lang="en-US" dirty="0"/>
              <a:t>makes it easier to find “seminal” papers (key </a:t>
            </a:r>
            <a:r>
              <a:rPr lang="en-US" dirty="0" smtClean="0"/>
              <a:t>“nodes” in each sub-topic necessary to build up to your research)</a:t>
            </a:r>
          </a:p>
          <a:p>
            <a:r>
              <a:rPr lang="en-US" dirty="0" smtClean="0"/>
              <a:t>These can include direct links to an </a:t>
            </a:r>
            <a:r>
              <a:rPr lang="en-US" dirty="0" err="1" smtClean="0"/>
              <a:t>inititution’s</a:t>
            </a:r>
            <a:r>
              <a:rPr lang="en-US" dirty="0" smtClean="0"/>
              <a:t> library subscriptions</a:t>
            </a:r>
            <a:r>
              <a:rPr lang="en-US" dirty="0"/>
              <a:t>, making it easier to obtain the .pdf of important </a:t>
            </a:r>
            <a:r>
              <a:rPr lang="en-US" dirty="0" smtClean="0"/>
              <a:t>articles</a:t>
            </a:r>
          </a:p>
          <a:p>
            <a:r>
              <a:rPr lang="en-US" dirty="0" smtClean="0"/>
              <a:t>These are often linked to automatic </a:t>
            </a:r>
            <a:r>
              <a:rPr lang="en-US" dirty="0" err="1" smtClean="0"/>
              <a:t>referenceing</a:t>
            </a:r>
            <a:r>
              <a:rPr lang="en-US" dirty="0" smtClean="0"/>
              <a:t>/citation tools such as EndNote, which can help manage citations</a:t>
            </a:r>
            <a:endParaRPr lang="en-US" dirty="0"/>
          </a:p>
        </p:txBody>
      </p:sp>
    </p:spTree>
    <p:extLst>
      <p:ext uri="{BB962C8B-B14F-4D97-AF65-F5344CB8AC3E}">
        <p14:creationId xmlns:p14="http://schemas.microsoft.com/office/powerpoint/2010/main" val="796525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dirty="0" smtClean="0"/>
              <a:t>After, consider the many other valuable databases your library provides access to</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428750"/>
            <a:ext cx="8334375" cy="4667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0" y="6320135"/>
            <a:ext cx="9144000" cy="461665"/>
          </a:xfrm>
          <a:prstGeom prst="rect">
            <a:avLst/>
          </a:prstGeom>
          <a:noFill/>
        </p:spPr>
        <p:txBody>
          <a:bodyPr wrap="square" rtlCol="0">
            <a:spAutoFit/>
          </a:bodyPr>
          <a:lstStyle/>
          <a:p>
            <a:pPr algn="ctr"/>
            <a:r>
              <a:rPr lang="en-US" sz="2400" dirty="0">
                <a:hlinkClick r:id="rId3"/>
              </a:rPr>
              <a:t>http://</a:t>
            </a:r>
            <a:r>
              <a:rPr lang="en-US" sz="2400" dirty="0" smtClean="0">
                <a:hlinkClick r:id="rId3"/>
              </a:rPr>
              <a:t>www.grips.ac.jp/main/lib/onlyinside/database.html</a:t>
            </a:r>
            <a:r>
              <a:rPr lang="en-US" sz="2400" dirty="0" smtClean="0"/>
              <a:t> </a:t>
            </a:r>
            <a:endParaRPr lang="en-US" sz="2400" dirty="0"/>
          </a:p>
        </p:txBody>
      </p:sp>
    </p:spTree>
    <p:extLst>
      <p:ext uri="{BB962C8B-B14F-4D97-AF65-F5344CB8AC3E}">
        <p14:creationId xmlns:p14="http://schemas.microsoft.com/office/powerpoint/2010/main" val="1469497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GRIPS subscribes to many…</a:t>
            </a:r>
            <a:endParaRPr lang="en-US" dirty="0"/>
          </a:p>
        </p:txBody>
      </p:sp>
      <p:sp>
        <p:nvSpPr>
          <p:cNvPr id="4" name="Content Placeholder 3"/>
          <p:cNvSpPr>
            <a:spLocks noGrp="1"/>
          </p:cNvSpPr>
          <p:nvPr>
            <p:ph sz="half" idx="2"/>
          </p:nvPr>
        </p:nvSpPr>
        <p:spPr>
          <a:xfrm>
            <a:off x="228600" y="1066800"/>
            <a:ext cx="4268788" cy="5181600"/>
          </a:xfrm>
        </p:spPr>
        <p:txBody>
          <a:bodyPr>
            <a:normAutofit lnSpcReduction="10000"/>
          </a:bodyPr>
          <a:lstStyle/>
          <a:p>
            <a:r>
              <a:rPr lang="en-US" dirty="0" err="1"/>
              <a:t>SciVerse</a:t>
            </a:r>
            <a:r>
              <a:rPr lang="en-US" dirty="0"/>
              <a:t> Scopus</a:t>
            </a:r>
          </a:p>
          <a:p>
            <a:r>
              <a:rPr lang="en-US" dirty="0" err="1"/>
              <a:t>EBSCOhost</a:t>
            </a:r>
            <a:r>
              <a:rPr lang="en-US" dirty="0"/>
              <a:t> Online Research Databases</a:t>
            </a:r>
          </a:p>
          <a:p>
            <a:r>
              <a:rPr lang="en-US" dirty="0" err="1"/>
              <a:t>EconLit</a:t>
            </a:r>
            <a:r>
              <a:rPr lang="en-US" dirty="0"/>
              <a:t>, the American Economic Association's electronic database</a:t>
            </a:r>
          </a:p>
          <a:p>
            <a:r>
              <a:rPr lang="en-US" dirty="0" smtClean="0"/>
              <a:t>EBSCO </a:t>
            </a:r>
            <a:r>
              <a:rPr lang="en-US" dirty="0"/>
              <a:t>Academic Search </a:t>
            </a:r>
            <a:r>
              <a:rPr lang="en-US" dirty="0" smtClean="0"/>
              <a:t>Premier</a:t>
            </a:r>
            <a:endParaRPr lang="en-US" dirty="0"/>
          </a:p>
          <a:p>
            <a:r>
              <a:rPr lang="en-US" dirty="0"/>
              <a:t>LexisNexis Academic</a:t>
            </a:r>
          </a:p>
          <a:p>
            <a:r>
              <a:rPr lang="en-US" dirty="0"/>
              <a:t>NBER Working Papers (National Bureau of Economic Research papers</a:t>
            </a:r>
            <a:r>
              <a:rPr lang="en-US" dirty="0" smtClean="0"/>
              <a:t>)</a:t>
            </a:r>
            <a:endParaRPr lang="en-US" dirty="0"/>
          </a:p>
          <a:p>
            <a:r>
              <a:rPr lang="en-US" dirty="0"/>
              <a:t>IMF </a:t>
            </a:r>
            <a:r>
              <a:rPr lang="en-US" dirty="0" smtClean="0"/>
              <a:t>databases</a:t>
            </a:r>
            <a:endParaRPr lang="en-US" dirty="0"/>
          </a:p>
        </p:txBody>
      </p:sp>
      <p:sp>
        <p:nvSpPr>
          <p:cNvPr id="6" name="Content Placeholder 5"/>
          <p:cNvSpPr>
            <a:spLocks noGrp="1"/>
          </p:cNvSpPr>
          <p:nvPr>
            <p:ph sz="quarter" idx="4"/>
          </p:nvPr>
        </p:nvSpPr>
        <p:spPr>
          <a:xfrm>
            <a:off x="4645025" y="1066800"/>
            <a:ext cx="4270375" cy="5181600"/>
          </a:xfrm>
        </p:spPr>
        <p:txBody>
          <a:bodyPr>
            <a:normAutofit lnSpcReduction="10000"/>
          </a:bodyPr>
          <a:lstStyle/>
          <a:p>
            <a:r>
              <a:rPr lang="en-US" dirty="0"/>
              <a:t>International Financial Statistics (IFS)</a:t>
            </a:r>
          </a:p>
          <a:p>
            <a:r>
              <a:rPr lang="en-US" dirty="0"/>
              <a:t>Balance of Payments (BOPS)</a:t>
            </a:r>
          </a:p>
          <a:p>
            <a:r>
              <a:rPr lang="en-US" dirty="0"/>
              <a:t>Direction of Trade statistics (DOTS) </a:t>
            </a:r>
          </a:p>
          <a:p>
            <a:r>
              <a:rPr lang="en-US" dirty="0"/>
              <a:t>Government Finance Statistics (GFS) </a:t>
            </a:r>
          </a:p>
          <a:p>
            <a:r>
              <a:rPr lang="en-US" dirty="0"/>
              <a:t>World Bank databases </a:t>
            </a:r>
            <a:r>
              <a:rPr lang="en-US" dirty="0" smtClean="0"/>
              <a:t>World </a:t>
            </a:r>
            <a:r>
              <a:rPr lang="en-US" dirty="0"/>
              <a:t>Development Indicators (WDI)</a:t>
            </a:r>
          </a:p>
          <a:p>
            <a:r>
              <a:rPr lang="en-US" dirty="0"/>
              <a:t>Global Development Finance (GDF)</a:t>
            </a:r>
          </a:p>
          <a:p>
            <a:r>
              <a:rPr lang="en-US" dirty="0"/>
              <a:t>China National Knowledge Infrastructure (CNKI</a:t>
            </a:r>
            <a:r>
              <a:rPr lang="en-US" dirty="0" smtClean="0"/>
              <a:t>)</a:t>
            </a:r>
            <a:endParaRPr lang="en-US" dirty="0"/>
          </a:p>
        </p:txBody>
      </p:sp>
      <p:sp>
        <p:nvSpPr>
          <p:cNvPr id="8" name="TextBox 7"/>
          <p:cNvSpPr txBox="1"/>
          <p:nvPr/>
        </p:nvSpPr>
        <p:spPr>
          <a:xfrm>
            <a:off x="0" y="6320135"/>
            <a:ext cx="9144000" cy="461665"/>
          </a:xfrm>
          <a:prstGeom prst="rect">
            <a:avLst/>
          </a:prstGeom>
          <a:noFill/>
        </p:spPr>
        <p:txBody>
          <a:bodyPr wrap="square" rtlCol="0">
            <a:spAutoFit/>
          </a:bodyPr>
          <a:lstStyle/>
          <a:p>
            <a:pPr algn="ctr"/>
            <a:r>
              <a:rPr lang="en-US" sz="2400" dirty="0">
                <a:hlinkClick r:id="rId2"/>
              </a:rPr>
              <a:t>http://</a:t>
            </a:r>
            <a:r>
              <a:rPr lang="en-US" sz="2400" dirty="0" smtClean="0">
                <a:hlinkClick r:id="rId2"/>
              </a:rPr>
              <a:t>www.grips.ac.jp/main/lib/onlyinside/database.html</a:t>
            </a:r>
            <a:r>
              <a:rPr lang="en-US" sz="2400" dirty="0" smtClean="0"/>
              <a:t> </a:t>
            </a:r>
            <a:endParaRPr lang="en-US" sz="2400" dirty="0"/>
          </a:p>
        </p:txBody>
      </p:sp>
    </p:spTree>
    <p:extLst>
      <p:ext uri="{BB962C8B-B14F-4D97-AF65-F5344CB8AC3E}">
        <p14:creationId xmlns:p14="http://schemas.microsoft.com/office/powerpoint/2010/main" val="1352339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Problem Statement</a:t>
            </a:r>
            <a:endParaRPr lang="en-US" dirty="0"/>
          </a:p>
        </p:txBody>
      </p:sp>
      <p:sp>
        <p:nvSpPr>
          <p:cNvPr id="4" name="Content Placeholder 3"/>
          <p:cNvSpPr>
            <a:spLocks noGrp="1"/>
          </p:cNvSpPr>
          <p:nvPr>
            <p:ph idx="1"/>
          </p:nvPr>
        </p:nvSpPr>
        <p:spPr>
          <a:xfrm>
            <a:off x="457200" y="914400"/>
            <a:ext cx="8229600" cy="5867400"/>
          </a:xfrm>
        </p:spPr>
        <p:txBody>
          <a:bodyPr>
            <a:normAutofit fontScale="85000" lnSpcReduction="10000"/>
          </a:bodyPr>
          <a:lstStyle/>
          <a:p>
            <a:r>
              <a:rPr lang="en-US" dirty="0"/>
              <a:t>A </a:t>
            </a:r>
            <a:r>
              <a:rPr lang="en-US" dirty="0" smtClean="0"/>
              <a:t>research problem </a:t>
            </a:r>
            <a:r>
              <a:rPr lang="en-US" dirty="0"/>
              <a:t>statement is a </a:t>
            </a:r>
            <a:r>
              <a:rPr lang="en-US" b="1" dirty="0">
                <a:solidFill>
                  <a:srgbClr val="0070C0"/>
                </a:solidFill>
              </a:rPr>
              <a:t>clear, concise description</a:t>
            </a:r>
            <a:r>
              <a:rPr lang="en-US" dirty="0"/>
              <a:t> of what a particular body of </a:t>
            </a:r>
            <a:r>
              <a:rPr lang="en-US" dirty="0" smtClean="0"/>
              <a:t>research (</a:t>
            </a:r>
            <a:r>
              <a:rPr lang="en-US" b="1" dirty="0" smtClean="0">
                <a:solidFill>
                  <a:srgbClr val="0070C0"/>
                </a:solidFill>
              </a:rPr>
              <a:t>context</a:t>
            </a:r>
            <a:r>
              <a:rPr lang="en-US" dirty="0" smtClean="0"/>
              <a:t>) the study </a:t>
            </a:r>
            <a:r>
              <a:rPr lang="en-US" dirty="0"/>
              <a:t>intends to </a:t>
            </a:r>
            <a:r>
              <a:rPr lang="en-US" b="1" dirty="0">
                <a:solidFill>
                  <a:srgbClr val="0070C0"/>
                </a:solidFill>
              </a:rPr>
              <a:t>focus</a:t>
            </a:r>
            <a:r>
              <a:rPr lang="en-US" dirty="0"/>
              <a:t> on. </a:t>
            </a:r>
            <a:endParaRPr lang="en-US" dirty="0" smtClean="0"/>
          </a:p>
          <a:p>
            <a:r>
              <a:rPr lang="en-US" dirty="0" smtClean="0"/>
              <a:t>It </a:t>
            </a:r>
            <a:r>
              <a:rPr lang="en-US" dirty="0"/>
              <a:t>is not </a:t>
            </a:r>
            <a:r>
              <a:rPr lang="en-US" dirty="0" smtClean="0"/>
              <a:t>necessarily a </a:t>
            </a:r>
            <a:r>
              <a:rPr lang="en-US" dirty="0"/>
              <a:t>“problem</a:t>
            </a:r>
            <a:r>
              <a:rPr lang="en-US" dirty="0" smtClean="0"/>
              <a:t>” in the normal sense of the word, but rather an </a:t>
            </a:r>
            <a:r>
              <a:rPr lang="en-US" b="1" i="1" dirty="0" smtClean="0">
                <a:solidFill>
                  <a:srgbClr val="0070C0"/>
                </a:solidFill>
              </a:rPr>
              <a:t>unknown</a:t>
            </a:r>
            <a:r>
              <a:rPr lang="en-US" dirty="0" smtClean="0"/>
              <a:t> worth investigating.</a:t>
            </a:r>
          </a:p>
          <a:p>
            <a:r>
              <a:rPr lang="en-US" dirty="0" smtClean="0"/>
              <a:t>The problem statement </a:t>
            </a:r>
            <a:r>
              <a:rPr lang="en-US" dirty="0"/>
              <a:t>is used to </a:t>
            </a:r>
            <a:r>
              <a:rPr lang="en-US" b="1" dirty="0">
                <a:solidFill>
                  <a:srgbClr val="0070C0"/>
                </a:solidFill>
              </a:rPr>
              <a:t>limit the scope </a:t>
            </a:r>
            <a:r>
              <a:rPr lang="en-US" dirty="0"/>
              <a:t>of the problem. </a:t>
            </a:r>
            <a:endParaRPr lang="en-US" dirty="0" smtClean="0"/>
          </a:p>
          <a:p>
            <a:r>
              <a:rPr lang="en-US" dirty="0" smtClean="0"/>
              <a:t>Well constructed problem statements will convince the target audience that the problem is </a:t>
            </a:r>
            <a:r>
              <a:rPr lang="en-US" b="1" dirty="0" smtClean="0">
                <a:solidFill>
                  <a:srgbClr val="0070C0"/>
                </a:solidFill>
              </a:rPr>
              <a:t>real, important (significant), </a:t>
            </a:r>
            <a:r>
              <a:rPr lang="en-US" dirty="0" smtClean="0"/>
              <a:t>and </a:t>
            </a:r>
            <a:r>
              <a:rPr lang="en-US" b="1" dirty="0" smtClean="0">
                <a:solidFill>
                  <a:srgbClr val="0070C0"/>
                </a:solidFill>
              </a:rPr>
              <a:t>interesting (compelling)</a:t>
            </a:r>
            <a:r>
              <a:rPr lang="en-US" dirty="0" smtClean="0"/>
              <a:t> enough to be investigated.</a:t>
            </a:r>
          </a:p>
          <a:p>
            <a:r>
              <a:rPr lang="en-US" dirty="0" smtClean="0"/>
              <a:t>Useful problem statements have point to research that has the potential to </a:t>
            </a:r>
            <a:r>
              <a:rPr lang="en-US" b="1" dirty="0" smtClean="0">
                <a:solidFill>
                  <a:srgbClr val="0070C0"/>
                </a:solidFill>
              </a:rPr>
              <a:t>advance knowledge </a:t>
            </a:r>
            <a:r>
              <a:rPr lang="en-US" dirty="0" smtClean="0"/>
              <a:t>and, when applied, </a:t>
            </a:r>
            <a:r>
              <a:rPr lang="en-US" b="1" dirty="0" smtClean="0">
                <a:solidFill>
                  <a:srgbClr val="0070C0"/>
                </a:solidFill>
              </a:rPr>
              <a:t>contribute to practice</a:t>
            </a:r>
            <a:r>
              <a:rPr lang="en-US" dirty="0" smtClean="0"/>
              <a:t>.</a:t>
            </a:r>
          </a:p>
        </p:txBody>
      </p:sp>
    </p:spTree>
    <p:extLst>
      <p:ext uri="{BB962C8B-B14F-4D97-AF65-F5344CB8AC3E}">
        <p14:creationId xmlns:p14="http://schemas.microsoft.com/office/powerpoint/2010/main" val="3485533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smtClean="0"/>
              <a:t>Standards of Adequacy for a General Research Problem</a:t>
            </a:r>
            <a:endParaRPr lang="en-US" dirty="0"/>
          </a:p>
        </p:txBody>
      </p:sp>
      <p:sp>
        <p:nvSpPr>
          <p:cNvPr id="3" name="Content Placeholder 2"/>
          <p:cNvSpPr>
            <a:spLocks noGrp="1"/>
          </p:cNvSpPr>
          <p:nvPr>
            <p:ph idx="1"/>
          </p:nvPr>
        </p:nvSpPr>
        <p:spPr>
          <a:xfrm>
            <a:off x="457200" y="2103437"/>
            <a:ext cx="8229600" cy="4525963"/>
          </a:xfrm>
        </p:spPr>
        <p:txBody>
          <a:bodyPr/>
          <a:lstStyle/>
          <a:p>
            <a:r>
              <a:rPr lang="en-US" dirty="0" smtClean="0"/>
              <a:t>Does the statement of the general research problem imply the possibility of empirical investigation?</a:t>
            </a:r>
          </a:p>
          <a:p>
            <a:r>
              <a:rPr lang="en-US" dirty="0" smtClean="0"/>
              <a:t>Does the problem statement restrict the scope of the study?</a:t>
            </a:r>
          </a:p>
          <a:p>
            <a:r>
              <a:rPr lang="en-US" dirty="0" smtClean="0"/>
              <a:t>Does the problem statement give the educational/academic/research context in which the problem lies? </a:t>
            </a:r>
            <a:endParaRPr lang="en-US" dirty="0"/>
          </a:p>
        </p:txBody>
      </p:sp>
    </p:spTree>
    <p:extLst>
      <p:ext uri="{BB962C8B-B14F-4D97-AF65-F5344CB8AC3E}">
        <p14:creationId xmlns:p14="http://schemas.microsoft.com/office/powerpoint/2010/main" val="1062570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t>Is the significance of the problem discussed in terms of one or more of the following criteria? </a:t>
            </a:r>
            <a:endParaRPr lang="en-US" dirty="0"/>
          </a:p>
        </p:txBody>
      </p:sp>
      <p:sp>
        <p:nvSpPr>
          <p:cNvPr id="5" name="Content Placeholder 4"/>
          <p:cNvSpPr>
            <a:spLocks noGrp="1"/>
          </p:cNvSpPr>
          <p:nvPr>
            <p:ph sz="half" idx="1"/>
          </p:nvPr>
        </p:nvSpPr>
        <p:spPr>
          <a:xfrm>
            <a:off x="152400" y="1371600"/>
            <a:ext cx="4343400" cy="5334000"/>
          </a:xfrm>
        </p:spPr>
        <p:txBody>
          <a:bodyPr>
            <a:normAutofit/>
          </a:bodyPr>
          <a:lstStyle/>
          <a:p>
            <a:r>
              <a:rPr lang="en-US" sz="3200" dirty="0" smtClean="0"/>
              <a:t>Develops knowledge of an enduring practice; </a:t>
            </a:r>
          </a:p>
          <a:p>
            <a:r>
              <a:rPr lang="en-US" sz="3200" dirty="0" smtClean="0"/>
              <a:t>Develops theory; </a:t>
            </a:r>
          </a:p>
          <a:p>
            <a:r>
              <a:rPr lang="en-US" sz="3200" dirty="0" smtClean="0"/>
              <a:t>Generalizable--that is, expands knowledge or theory; </a:t>
            </a:r>
          </a:p>
          <a:p>
            <a:r>
              <a:rPr lang="en-US" sz="3200" dirty="0" smtClean="0"/>
              <a:t>Provides extension of understandings; </a:t>
            </a:r>
            <a:endParaRPr lang="en-US" sz="3200" dirty="0"/>
          </a:p>
        </p:txBody>
      </p:sp>
      <p:sp>
        <p:nvSpPr>
          <p:cNvPr id="6" name="Content Placeholder 5"/>
          <p:cNvSpPr>
            <a:spLocks noGrp="1"/>
          </p:cNvSpPr>
          <p:nvPr>
            <p:ph sz="half" idx="2"/>
          </p:nvPr>
        </p:nvSpPr>
        <p:spPr>
          <a:xfrm>
            <a:off x="4648200" y="1371600"/>
            <a:ext cx="4267200" cy="5334000"/>
          </a:xfrm>
        </p:spPr>
        <p:txBody>
          <a:bodyPr>
            <a:noAutofit/>
          </a:bodyPr>
          <a:lstStyle/>
          <a:p>
            <a:r>
              <a:rPr lang="en-US" sz="3200" dirty="0" smtClean="0"/>
              <a:t>Advances methodology; </a:t>
            </a:r>
          </a:p>
          <a:p>
            <a:r>
              <a:rPr lang="en-US" sz="3200" dirty="0" smtClean="0"/>
              <a:t>Is related to a current social or political issue; </a:t>
            </a:r>
          </a:p>
          <a:p>
            <a:r>
              <a:rPr lang="en-US" sz="3200" dirty="0" smtClean="0"/>
              <a:t>Evaluates a specific practice at a given site; </a:t>
            </a:r>
          </a:p>
          <a:p>
            <a:r>
              <a:rPr lang="en-US" sz="3200" dirty="0" smtClean="0"/>
              <a:t>Is exploratory research. </a:t>
            </a:r>
            <a:endParaRPr lang="en-US" sz="3200" dirty="0"/>
          </a:p>
        </p:txBody>
      </p:sp>
    </p:spTree>
    <p:extLst>
      <p:ext uri="{BB962C8B-B14F-4D97-AF65-F5344CB8AC3E}">
        <p14:creationId xmlns:p14="http://schemas.microsoft.com/office/powerpoint/2010/main" val="3292870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and_canyon_bkgr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152400" y="228600"/>
            <a:ext cx="8839200" cy="1143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4100" name="Picture 4" descr="bopper-w-foo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2206625"/>
            <a:ext cx="3429000" cy="22018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101" name="Group 5"/>
          <p:cNvGrpSpPr>
            <a:grpSpLocks/>
          </p:cNvGrpSpPr>
          <p:nvPr/>
        </p:nvGrpSpPr>
        <p:grpSpPr bwMode="auto">
          <a:xfrm>
            <a:off x="2209800" y="6213475"/>
            <a:ext cx="4953000" cy="568325"/>
            <a:chOff x="480" y="3936"/>
            <a:chExt cx="3120" cy="358"/>
          </a:xfrm>
        </p:grpSpPr>
        <p:sp>
          <p:nvSpPr>
            <p:cNvPr id="4108" name="Rectangle 6"/>
            <p:cNvSpPr>
              <a:spLocks noChangeArrowheads="1"/>
            </p:cNvSpPr>
            <p:nvPr/>
          </p:nvSpPr>
          <p:spPr bwMode="auto">
            <a:xfrm>
              <a:off x="480" y="3936"/>
              <a:ext cx="3120" cy="35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4109"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7" y="3970"/>
              <a:ext cx="336"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4" y="3984"/>
              <a:ext cx="28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32" y="3963"/>
              <a:ext cx="232"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00" y="39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80" y="3972"/>
              <a:ext cx="335"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20" y="3972"/>
              <a:ext cx="224"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13" descr="AZSGC_sunset"/>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l="12210" t="2715" r="13370" b="1530"/>
            <a:stretch>
              <a:fillRect/>
            </a:stretch>
          </p:blipFill>
          <p:spPr bwMode="auto">
            <a:xfrm>
              <a:off x="3092" y="3956"/>
              <a:ext cx="189" cy="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16" name="Picture 14" descr="NewCooperativeExtension"/>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144" y="4027"/>
              <a:ext cx="93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2" name="Picture 15" descr="logo_print_11-11-04"/>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28600" y="304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6" descr="arizona_sunset"/>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048625" y="304800"/>
            <a:ext cx="866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7"/>
          <p:cNvSpPr txBox="1">
            <a:spLocks noChangeArrowheads="1"/>
          </p:cNvSpPr>
          <p:nvPr/>
        </p:nvSpPr>
        <p:spPr bwMode="auto">
          <a:xfrm>
            <a:off x="1435100" y="203200"/>
            <a:ext cx="6477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600" b="1">
                <a:solidFill>
                  <a:srgbClr val="000000"/>
                </a:solidFill>
              </a:rPr>
              <a:t>The Geospatial Extension Program in Arizona</a:t>
            </a:r>
          </a:p>
        </p:txBody>
      </p:sp>
      <p:sp>
        <p:nvSpPr>
          <p:cNvPr id="118802" name="Text Box 18"/>
          <p:cNvSpPr txBox="1">
            <a:spLocks noChangeArrowheads="1"/>
          </p:cNvSpPr>
          <p:nvPr/>
        </p:nvSpPr>
        <p:spPr bwMode="auto">
          <a:xfrm>
            <a:off x="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sz="2400" b="1" i="1">
                <a:solidFill>
                  <a:srgbClr val="000000"/>
                </a:solidFill>
                <a:effectLst>
                  <a:outerShdw blurRad="38100" dist="38100" dir="2700000" algn="tl">
                    <a:srgbClr val="C0C0C0"/>
                  </a:outerShdw>
                </a:effectLst>
              </a:rPr>
              <a:t>Bringing people and geospatial technology together</a:t>
            </a:r>
          </a:p>
        </p:txBody>
      </p:sp>
      <p:pic>
        <p:nvPicPr>
          <p:cNvPr id="4106" name="Picture 19" descr="RyanCanyonP7170074_cropped_small"/>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688263" y="2209800"/>
            <a:ext cx="1227137" cy="39243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7" name="Picture 20" descr="DC_ShipCampus_2004sumstuden_small"/>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57200" y="4876800"/>
            <a:ext cx="1276350" cy="18002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802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Locating the Problem Statement</a:t>
            </a:r>
            <a:endParaRPr lang="en-US" dirty="0"/>
          </a:p>
        </p:txBody>
      </p:sp>
      <p:sp>
        <p:nvSpPr>
          <p:cNvPr id="3" name="Content Placeholder 2"/>
          <p:cNvSpPr>
            <a:spLocks noGrp="1"/>
          </p:cNvSpPr>
          <p:nvPr>
            <p:ph idx="1"/>
          </p:nvPr>
        </p:nvSpPr>
        <p:spPr>
          <a:xfrm>
            <a:off x="0" y="731837"/>
            <a:ext cx="9144000" cy="4525963"/>
          </a:xfrm>
        </p:spPr>
        <p:txBody>
          <a:bodyPr>
            <a:normAutofit/>
          </a:bodyPr>
          <a:lstStyle/>
          <a:p>
            <a:r>
              <a:rPr lang="en-US" dirty="0"/>
              <a:t>Read the opening paragraphs of existing studies for one or more of the following:</a:t>
            </a:r>
          </a:p>
          <a:p>
            <a:pPr lvl="1"/>
            <a:r>
              <a:rPr lang="en-US" dirty="0" smtClean="0"/>
              <a:t>What </a:t>
            </a:r>
            <a:r>
              <a:rPr lang="en-US" dirty="0"/>
              <a:t>is the issue or problem?</a:t>
            </a:r>
          </a:p>
          <a:p>
            <a:pPr lvl="1"/>
            <a:r>
              <a:rPr lang="en-US" dirty="0" smtClean="0"/>
              <a:t>What controversy/unknown leads </a:t>
            </a:r>
            <a:r>
              <a:rPr lang="en-US" dirty="0"/>
              <a:t>to the need </a:t>
            </a:r>
            <a:r>
              <a:rPr lang="en-US" dirty="0" smtClean="0"/>
              <a:t>for </a:t>
            </a:r>
            <a:r>
              <a:rPr lang="en-US" dirty="0"/>
              <a:t>study?</a:t>
            </a:r>
          </a:p>
          <a:p>
            <a:pPr lvl="1"/>
            <a:r>
              <a:rPr lang="en-US" dirty="0" smtClean="0"/>
              <a:t>What </a:t>
            </a:r>
            <a:r>
              <a:rPr lang="en-US" dirty="0"/>
              <a:t>concern is being addressed </a:t>
            </a:r>
            <a:r>
              <a:rPr lang="en-US" i="1" dirty="0" smtClean="0"/>
              <a:t>behind </a:t>
            </a:r>
            <a:r>
              <a:rPr lang="en-US" dirty="0" smtClean="0"/>
              <a:t>the </a:t>
            </a:r>
            <a:r>
              <a:rPr lang="en-US" dirty="0"/>
              <a:t>study?</a:t>
            </a:r>
          </a:p>
          <a:p>
            <a:pPr lvl="1"/>
            <a:r>
              <a:rPr lang="en-US" dirty="0" smtClean="0"/>
              <a:t>Is </a:t>
            </a:r>
            <a:r>
              <a:rPr lang="en-US" dirty="0"/>
              <a:t>there a sentence such as, “</a:t>
            </a:r>
            <a:r>
              <a:rPr lang="en-US" i="1" dirty="0"/>
              <a:t>The problem being addressed in this study is…”?</a:t>
            </a:r>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4343400"/>
            <a:ext cx="61341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362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Quantitative and Qualitative Approaches</a:t>
            </a:r>
            <a:endParaRPr lang="en-US" dirty="0"/>
          </a:p>
        </p:txBody>
      </p:sp>
      <p:pic>
        <p:nvPicPr>
          <p:cNvPr id="33794" name="Picture 2" descr="http://www.oxfamblogs.org/fp2p/wp-content/uploads/Quants-and-WB-cartoon-300x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17" y="1153146"/>
            <a:ext cx="7573988" cy="535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86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smtClean="0"/>
              <a:t>Quantitative Approaches</a:t>
            </a:r>
          </a:p>
        </p:txBody>
      </p:sp>
      <p:sp>
        <p:nvSpPr>
          <p:cNvPr id="17411" name="Text Box 4"/>
          <p:cNvSpPr txBox="1">
            <a:spLocks noChangeArrowheads="1"/>
          </p:cNvSpPr>
          <p:nvPr/>
        </p:nvSpPr>
        <p:spPr bwMode="auto">
          <a:xfrm>
            <a:off x="457200" y="1447800"/>
            <a:ext cx="82296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GB" sz="3600" dirty="0"/>
              <a:t>Quantitative approaches aim to test hypotheses, and usually to identify numerical </a:t>
            </a:r>
            <a:r>
              <a:rPr lang="en-GB" sz="3600" i="1" dirty="0"/>
              <a:t>differences between groups</a:t>
            </a:r>
            <a:r>
              <a:rPr lang="en-GB" sz="3600" dirty="0"/>
              <a:t> (i.e</a:t>
            </a:r>
            <a:r>
              <a:rPr lang="en-GB" sz="3600" smtClean="0"/>
              <a:t>., quantities</a:t>
            </a:r>
            <a:r>
              <a:rPr lang="en-GB" sz="3600" dirty="0"/>
              <a:t>).</a:t>
            </a:r>
            <a:r>
              <a:rPr lang="en-US" sz="3600" dirty="0"/>
              <a:t> </a:t>
            </a:r>
            <a:r>
              <a:rPr lang="en-US" sz="3600" b="1" dirty="0">
                <a:solidFill>
                  <a:srgbClr val="3333FF"/>
                </a:solidFill>
              </a:rPr>
              <a:t>The focus is on measurement, hypothesis-testing, explanation, and prediction. </a:t>
            </a:r>
            <a:r>
              <a:rPr lang="en-US" sz="3600" b="1" dirty="0"/>
              <a:t>The goal (or claim) is objectivity.</a:t>
            </a:r>
            <a:r>
              <a:rPr lang="en-US" sz="3600" dirty="0"/>
              <a:t> </a:t>
            </a:r>
          </a:p>
        </p:txBody>
      </p:sp>
    </p:spTree>
    <p:extLst>
      <p:ext uri="{BB962C8B-B14F-4D97-AF65-F5344CB8AC3E}">
        <p14:creationId xmlns:p14="http://schemas.microsoft.com/office/powerpoint/2010/main" val="2998777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theimprovegroup.com/weblog/dilbert0704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461113"/>
            <a:ext cx="8763000" cy="2949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dirty="0" smtClean="0"/>
              <a:t>In quantitative research, </a:t>
            </a:r>
            <a:br>
              <a:rPr lang="en-US" dirty="0" smtClean="0"/>
            </a:br>
            <a:r>
              <a:rPr lang="en-US" dirty="0" smtClean="0"/>
              <a:t>sample size matters!</a:t>
            </a:r>
            <a:endParaRPr lang="en-US" dirty="0"/>
          </a:p>
        </p:txBody>
      </p:sp>
    </p:spTree>
    <p:extLst>
      <p:ext uri="{BB962C8B-B14F-4D97-AF65-F5344CB8AC3E}">
        <p14:creationId xmlns:p14="http://schemas.microsoft.com/office/powerpoint/2010/main" val="1565261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42913"/>
            <a:ext cx="8229600" cy="838200"/>
          </a:xfrm>
        </p:spPr>
        <p:txBody>
          <a:bodyPr/>
          <a:lstStyle/>
          <a:p>
            <a:r>
              <a:rPr lang="en-US" b="1" smtClean="0"/>
              <a:t>Qualitative Approaches</a:t>
            </a:r>
          </a:p>
        </p:txBody>
      </p:sp>
      <p:sp>
        <p:nvSpPr>
          <p:cNvPr id="18435" name="Text Box 3"/>
          <p:cNvSpPr txBox="1">
            <a:spLocks noChangeArrowheads="1"/>
          </p:cNvSpPr>
          <p:nvPr/>
        </p:nvSpPr>
        <p:spPr bwMode="auto">
          <a:xfrm>
            <a:off x="503238" y="1317625"/>
            <a:ext cx="82677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GB" sz="3600" dirty="0"/>
              <a:t>Qualitative approaches deal with </a:t>
            </a:r>
            <a:r>
              <a:rPr lang="en-GB" sz="3600" i="1" dirty="0"/>
              <a:t>how people understand their experiences</a:t>
            </a:r>
            <a:r>
              <a:rPr lang="en-GB" sz="3600" dirty="0"/>
              <a:t> (i.e</a:t>
            </a:r>
            <a:r>
              <a:rPr lang="en-GB" sz="3600" dirty="0" smtClean="0"/>
              <a:t>., </a:t>
            </a:r>
            <a:r>
              <a:rPr lang="en-GB" sz="3600" dirty="0"/>
              <a:t>qualities). </a:t>
            </a:r>
            <a:r>
              <a:rPr lang="en-US" sz="3600" b="1" dirty="0">
                <a:solidFill>
                  <a:srgbClr val="3333FF"/>
                </a:solidFill>
              </a:rPr>
              <a:t>The focus is on exploration, pattern definition, obtaining meaning, achieving understanding, and being able to interpret. </a:t>
            </a:r>
            <a:r>
              <a:rPr lang="en-US" sz="3600" b="1" dirty="0"/>
              <a:t>Qualitative research admits and accepts subjectivity. </a:t>
            </a:r>
            <a:endParaRPr lang="en-US" sz="3600" dirty="0"/>
          </a:p>
        </p:txBody>
      </p:sp>
    </p:spTree>
    <p:extLst>
      <p:ext uri="{BB962C8B-B14F-4D97-AF65-F5344CB8AC3E}">
        <p14:creationId xmlns:p14="http://schemas.microsoft.com/office/powerpoint/2010/main" val="261134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 qualitative research, </a:t>
            </a:r>
            <a:br>
              <a:rPr lang="en-US" dirty="0" smtClean="0"/>
            </a:br>
            <a:r>
              <a:rPr lang="en-US" dirty="0" smtClean="0"/>
              <a:t>perspective matters!</a:t>
            </a:r>
            <a:endParaRPr lang="en-US" dirty="0"/>
          </a:p>
        </p:txBody>
      </p:sp>
      <p:pic>
        <p:nvPicPr>
          <p:cNvPr id="34818" name="Picture 2" descr="http://researchmethodsgdansk.files.wordpress.com/2013/04/tsm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02" y="1981200"/>
            <a:ext cx="8301234"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81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152400"/>
            <a:ext cx="4040188" cy="1219200"/>
          </a:xfrm>
        </p:spPr>
        <p:txBody>
          <a:bodyPr>
            <a:normAutofit fontScale="92500" lnSpcReduction="20000"/>
          </a:bodyPr>
          <a:lstStyle/>
          <a:p>
            <a:r>
              <a:rPr lang="en-US" sz="3900" dirty="0" smtClean="0"/>
              <a:t>Quantitative: </a:t>
            </a:r>
            <a:r>
              <a:rPr lang="en-US" sz="2800" dirty="0" smtClean="0"/>
              <a:t/>
            </a:r>
            <a:br>
              <a:rPr lang="en-US" sz="2800" dirty="0" smtClean="0"/>
            </a:br>
            <a:r>
              <a:rPr lang="en-US" sz="2800" dirty="0" smtClean="0"/>
              <a:t>Explaining or predicting </a:t>
            </a:r>
            <a:r>
              <a:rPr lang="en-US" sz="2800" dirty="0"/>
              <a:t>v</a:t>
            </a:r>
            <a:r>
              <a:rPr lang="en-US" sz="2800" dirty="0" smtClean="0"/>
              <a:t>ariables</a:t>
            </a:r>
            <a:endParaRPr lang="en-US" sz="2800" dirty="0"/>
          </a:p>
        </p:txBody>
      </p:sp>
      <p:sp>
        <p:nvSpPr>
          <p:cNvPr id="5" name="Content Placeholder 4"/>
          <p:cNvSpPr>
            <a:spLocks noGrp="1"/>
          </p:cNvSpPr>
          <p:nvPr>
            <p:ph sz="half" idx="2"/>
          </p:nvPr>
        </p:nvSpPr>
        <p:spPr>
          <a:xfrm>
            <a:off x="152400" y="5410200"/>
            <a:ext cx="4192588" cy="1447800"/>
          </a:xfrm>
        </p:spPr>
        <p:txBody>
          <a:bodyPr/>
          <a:lstStyle/>
          <a:p>
            <a:r>
              <a:rPr lang="en-US" dirty="0" smtClean="0"/>
              <a:t>The independent variable (X) influences a dependent variable (Y)</a:t>
            </a:r>
            <a:endParaRPr lang="en-US" dirty="0"/>
          </a:p>
        </p:txBody>
      </p:sp>
      <p:sp>
        <p:nvSpPr>
          <p:cNvPr id="6" name="Text Placeholder 5"/>
          <p:cNvSpPr>
            <a:spLocks noGrp="1"/>
          </p:cNvSpPr>
          <p:nvPr>
            <p:ph type="body" sz="quarter" idx="3"/>
          </p:nvPr>
        </p:nvSpPr>
        <p:spPr>
          <a:xfrm>
            <a:off x="4797425" y="152400"/>
            <a:ext cx="4041775" cy="1219200"/>
          </a:xfrm>
        </p:spPr>
        <p:txBody>
          <a:bodyPr>
            <a:normAutofit fontScale="92500" lnSpcReduction="20000"/>
          </a:bodyPr>
          <a:lstStyle/>
          <a:p>
            <a:r>
              <a:rPr lang="en-US" sz="3900" dirty="0" smtClean="0"/>
              <a:t>Qualitative: </a:t>
            </a:r>
            <a:r>
              <a:rPr lang="en-US" sz="2800" dirty="0" smtClean="0"/>
              <a:t/>
            </a:r>
            <a:br>
              <a:rPr lang="en-US" sz="2800" dirty="0" smtClean="0"/>
            </a:br>
            <a:r>
              <a:rPr lang="en-US" sz="2800" dirty="0" smtClean="0"/>
              <a:t>Understanding or exploring a central phenomenon</a:t>
            </a:r>
            <a:endParaRPr lang="en-US" sz="2800" dirty="0"/>
          </a:p>
        </p:txBody>
      </p:sp>
      <p:sp>
        <p:nvSpPr>
          <p:cNvPr id="7" name="Content Placeholder 6"/>
          <p:cNvSpPr>
            <a:spLocks noGrp="1"/>
          </p:cNvSpPr>
          <p:nvPr>
            <p:ph sz="quarter" idx="4"/>
          </p:nvPr>
        </p:nvSpPr>
        <p:spPr>
          <a:xfrm>
            <a:off x="4797425" y="5410200"/>
            <a:ext cx="4194175" cy="1447800"/>
          </a:xfrm>
        </p:spPr>
        <p:txBody>
          <a:bodyPr/>
          <a:lstStyle/>
          <a:p>
            <a:r>
              <a:rPr lang="en-US" dirty="0" smtClean="0"/>
              <a:t>In-depth understanding of Y; external forces shape and are shaped by Y</a:t>
            </a: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7264"/>
            <a:ext cx="2233237" cy="78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622" y="1828800"/>
            <a:ext cx="3061886"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4495800" y="990600"/>
            <a:ext cx="0" cy="4953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242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Logic of Quantitative Problems</a:t>
            </a:r>
            <a:endParaRPr lang="en-US" dirty="0"/>
          </a:p>
        </p:txBody>
      </p:sp>
      <p:sp>
        <p:nvSpPr>
          <p:cNvPr id="10" name="Content Placeholder 9"/>
          <p:cNvSpPr>
            <a:spLocks noGrp="1"/>
          </p:cNvSpPr>
          <p:nvPr>
            <p:ph idx="1"/>
          </p:nvPr>
        </p:nvSpPr>
        <p:spPr>
          <a:xfrm>
            <a:off x="457200" y="1143000"/>
            <a:ext cx="8229600" cy="5410200"/>
          </a:xfrm>
        </p:spPr>
        <p:txBody>
          <a:bodyPr>
            <a:normAutofit/>
          </a:bodyPr>
          <a:lstStyle/>
          <a:p>
            <a:r>
              <a:rPr lang="en-US" dirty="0"/>
              <a:t>Q</a:t>
            </a:r>
            <a:r>
              <a:rPr lang="en-US" dirty="0" smtClean="0"/>
              <a:t>uantitative research problems are formulated through a deductive logic, that is starting with a general construct or theory, then identifying some operational variables to quantify the general construct or theory, and finally deciding on which variables to be observed. </a:t>
            </a:r>
          </a:p>
          <a:p>
            <a:pPr lvl="1"/>
            <a:r>
              <a:rPr lang="en-US" dirty="0" smtClean="0"/>
              <a:t>Review of the construct; </a:t>
            </a:r>
          </a:p>
          <a:p>
            <a:pPr lvl="1"/>
            <a:r>
              <a:rPr lang="en-US" dirty="0" smtClean="0"/>
              <a:t>Identification of variables; </a:t>
            </a:r>
          </a:p>
          <a:p>
            <a:pPr lvl="1"/>
            <a:r>
              <a:rPr lang="en-US" dirty="0" smtClean="0"/>
              <a:t>Operational definitions of variables. </a:t>
            </a:r>
          </a:p>
          <a:p>
            <a:endParaRPr lang="en-US" dirty="0"/>
          </a:p>
        </p:txBody>
      </p:sp>
    </p:spTree>
    <p:extLst>
      <p:ext uri="{BB962C8B-B14F-4D97-AF65-F5344CB8AC3E}">
        <p14:creationId xmlns:p14="http://schemas.microsoft.com/office/powerpoint/2010/main" val="4106381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Logic of Qualitative Problems</a:t>
            </a:r>
          </a:p>
        </p:txBody>
      </p:sp>
      <p:sp>
        <p:nvSpPr>
          <p:cNvPr id="10" name="Content Placeholder 9"/>
          <p:cNvSpPr>
            <a:spLocks noGrp="1"/>
          </p:cNvSpPr>
          <p:nvPr>
            <p:ph idx="1"/>
          </p:nvPr>
        </p:nvSpPr>
        <p:spPr>
          <a:xfrm>
            <a:off x="457200" y="1143000"/>
            <a:ext cx="8229600" cy="5562600"/>
          </a:xfrm>
        </p:spPr>
        <p:txBody>
          <a:bodyPr>
            <a:normAutofit lnSpcReduction="10000"/>
          </a:bodyPr>
          <a:lstStyle/>
          <a:p>
            <a:r>
              <a:rPr lang="en-US" dirty="0" smtClean="0"/>
              <a:t>Qualitative research employs primarily inductive reasoning . </a:t>
            </a:r>
          </a:p>
          <a:p>
            <a:r>
              <a:rPr lang="en-US" dirty="0" smtClean="0"/>
              <a:t>The research problem is stated initially in planning for the study, reformulated just before data collection begins, and reformulated as necessary throughout data collection. </a:t>
            </a:r>
          </a:p>
          <a:p>
            <a:r>
              <a:rPr lang="en-US" dirty="0" smtClean="0"/>
              <a:t>The continuing reformulation of the research problem reflects an emergent design.</a:t>
            </a:r>
          </a:p>
          <a:p>
            <a:r>
              <a:rPr lang="en-US" dirty="0" smtClean="0"/>
              <a:t>The specific research problem emerges and is condensed toward the end of data collection. </a:t>
            </a:r>
            <a:endParaRPr lang="en-US" dirty="0"/>
          </a:p>
        </p:txBody>
      </p:sp>
    </p:spTree>
    <p:extLst>
      <p:ext uri="{BB962C8B-B14F-4D97-AF65-F5344CB8AC3E}">
        <p14:creationId xmlns:p14="http://schemas.microsoft.com/office/powerpoint/2010/main" val="481960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85800"/>
          </a:xfrm>
        </p:spPr>
        <p:txBody>
          <a:bodyPr>
            <a:normAutofit fontScale="90000"/>
          </a:bodyPr>
          <a:lstStyle/>
          <a:p>
            <a:pPr algn="l"/>
            <a:r>
              <a:rPr lang="en-US" dirty="0" smtClean="0"/>
              <a:t>Quantitative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6" y="1143000"/>
            <a:ext cx="9079034" cy="46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0" y="6324600"/>
            <a:ext cx="8229600" cy="608012"/>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l"/>
            <a:r>
              <a:rPr lang="en-US" dirty="0" smtClean="0"/>
              <a:t>Qualitative</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3276600"/>
            <a:ext cx="6000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76200" y="2834640"/>
            <a:ext cx="2438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l"/>
            <a:r>
              <a:rPr lang="en-US" dirty="0" smtClean="0"/>
              <a:t>vs. </a:t>
            </a:r>
            <a:endParaRPr lang="en-US" dirty="0"/>
          </a:p>
        </p:txBody>
      </p:sp>
      <p:sp>
        <p:nvSpPr>
          <p:cNvPr id="3" name="TextBox 2"/>
          <p:cNvSpPr txBox="1"/>
          <p:nvPr/>
        </p:nvSpPr>
        <p:spPr>
          <a:xfrm>
            <a:off x="2611940" y="0"/>
            <a:ext cx="6455860" cy="923330"/>
          </a:xfrm>
          <a:prstGeom prst="rect">
            <a:avLst/>
          </a:prstGeom>
          <a:noFill/>
        </p:spPr>
        <p:txBody>
          <a:bodyPr wrap="square" rtlCol="0">
            <a:spAutoFit/>
          </a:bodyPr>
          <a:lstStyle/>
          <a:p>
            <a:r>
              <a:rPr lang="en-US" dirty="0" smtClean="0"/>
              <a:t>Quantitative research involves deductive reasoning, a </a:t>
            </a:r>
            <a:r>
              <a:rPr lang="en-US" dirty="0"/>
              <a:t>top-down approach that works from the general to the specific. </a:t>
            </a:r>
            <a:r>
              <a:rPr lang="en-US" dirty="0" smtClean="0"/>
              <a:t>It considers </a:t>
            </a:r>
            <a:r>
              <a:rPr lang="en-US" dirty="0"/>
              <a:t>a potential cause of something and hopes to verify its effect.  </a:t>
            </a:r>
          </a:p>
        </p:txBody>
      </p:sp>
      <p:sp>
        <p:nvSpPr>
          <p:cNvPr id="6" name="TextBox 5"/>
          <p:cNvSpPr txBox="1"/>
          <p:nvPr/>
        </p:nvSpPr>
        <p:spPr>
          <a:xfrm>
            <a:off x="2286000" y="5943600"/>
            <a:ext cx="6836860" cy="923330"/>
          </a:xfrm>
          <a:prstGeom prst="rect">
            <a:avLst/>
          </a:prstGeom>
          <a:noFill/>
        </p:spPr>
        <p:txBody>
          <a:bodyPr wrap="square" rtlCol="0">
            <a:spAutoFit/>
          </a:bodyPr>
          <a:lstStyle/>
          <a:p>
            <a:r>
              <a:rPr lang="en-US" dirty="0"/>
              <a:t>Qualitative research </a:t>
            </a:r>
            <a:r>
              <a:rPr lang="en-US" dirty="0" smtClean="0"/>
              <a:t>involves Inductive </a:t>
            </a:r>
            <a:r>
              <a:rPr lang="en-US" dirty="0"/>
              <a:t>reasoning </a:t>
            </a:r>
            <a:r>
              <a:rPr lang="en-US" dirty="0" smtClean="0"/>
              <a:t>, a </a:t>
            </a:r>
            <a:r>
              <a:rPr lang="en-US" dirty="0"/>
              <a:t>bottom-up approach that moves from the specific to the general. The </a:t>
            </a:r>
            <a:r>
              <a:rPr lang="en-US" dirty="0" smtClean="0"/>
              <a:t>process is iterative, and as patterns emerge, new questions </a:t>
            </a:r>
            <a:r>
              <a:rPr lang="en-US" dirty="0"/>
              <a:t>or </a:t>
            </a:r>
            <a:r>
              <a:rPr lang="en-US" dirty="0" smtClean="0"/>
              <a:t>concepts may also.</a:t>
            </a:r>
            <a:endParaRPr lang="en-US" dirty="0"/>
          </a:p>
        </p:txBody>
      </p:sp>
      <p:sp>
        <p:nvSpPr>
          <p:cNvPr id="12" name="Freeform 11"/>
          <p:cNvSpPr/>
          <p:nvPr/>
        </p:nvSpPr>
        <p:spPr>
          <a:xfrm>
            <a:off x="2285999" y="4612943"/>
            <a:ext cx="3951027" cy="1275719"/>
          </a:xfrm>
          <a:custGeom>
            <a:avLst/>
            <a:gdLst>
              <a:gd name="connsiteX0" fmla="*/ 4150396 w 4150396"/>
              <a:gd name="connsiteY0" fmla="*/ 1037230 h 1275719"/>
              <a:gd name="connsiteX1" fmla="*/ 2007697 w 4150396"/>
              <a:gd name="connsiteY1" fmla="*/ 1228299 h 1275719"/>
              <a:gd name="connsiteX2" fmla="*/ 15124 w 4150396"/>
              <a:gd name="connsiteY2" fmla="*/ 259308 h 1275719"/>
              <a:gd name="connsiteX3" fmla="*/ 1038706 w 4150396"/>
              <a:gd name="connsiteY3" fmla="*/ 0 h 1275719"/>
            </a:gdLst>
            <a:ahLst/>
            <a:cxnLst>
              <a:cxn ang="0">
                <a:pos x="connsiteX0" y="connsiteY0"/>
              </a:cxn>
              <a:cxn ang="0">
                <a:pos x="connsiteX1" y="connsiteY1"/>
              </a:cxn>
              <a:cxn ang="0">
                <a:pos x="connsiteX2" y="connsiteY2"/>
              </a:cxn>
              <a:cxn ang="0">
                <a:pos x="connsiteX3" y="connsiteY3"/>
              </a:cxn>
            </a:cxnLst>
            <a:rect l="l" t="t" r="r" b="b"/>
            <a:pathLst>
              <a:path w="4150396" h="1275719">
                <a:moveTo>
                  <a:pt x="4150396" y="1037230"/>
                </a:moveTo>
                <a:cubicBezTo>
                  <a:pt x="3423652" y="1197591"/>
                  <a:pt x="2696909" y="1357953"/>
                  <a:pt x="2007697" y="1228299"/>
                </a:cubicBezTo>
                <a:cubicBezTo>
                  <a:pt x="1318485" y="1098645"/>
                  <a:pt x="176622" y="464024"/>
                  <a:pt x="15124" y="259308"/>
                </a:cubicBezTo>
                <a:cubicBezTo>
                  <a:pt x="-146374" y="54592"/>
                  <a:pt x="1038706" y="0"/>
                  <a:pt x="1038706" y="0"/>
                </a:cubicBezTo>
              </a:path>
            </a:pathLst>
          </a:custGeom>
          <a:noFill/>
          <a:ln w="76200">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9400" y="4765343"/>
            <a:ext cx="1905000" cy="637859"/>
          </a:xfrm>
          <a:custGeom>
            <a:avLst/>
            <a:gdLst>
              <a:gd name="connsiteX0" fmla="*/ 4150396 w 4150396"/>
              <a:gd name="connsiteY0" fmla="*/ 1037230 h 1275719"/>
              <a:gd name="connsiteX1" fmla="*/ 2007697 w 4150396"/>
              <a:gd name="connsiteY1" fmla="*/ 1228299 h 1275719"/>
              <a:gd name="connsiteX2" fmla="*/ 15124 w 4150396"/>
              <a:gd name="connsiteY2" fmla="*/ 259308 h 1275719"/>
              <a:gd name="connsiteX3" fmla="*/ 1038706 w 4150396"/>
              <a:gd name="connsiteY3" fmla="*/ 0 h 1275719"/>
            </a:gdLst>
            <a:ahLst/>
            <a:cxnLst>
              <a:cxn ang="0">
                <a:pos x="connsiteX0" y="connsiteY0"/>
              </a:cxn>
              <a:cxn ang="0">
                <a:pos x="connsiteX1" y="connsiteY1"/>
              </a:cxn>
              <a:cxn ang="0">
                <a:pos x="connsiteX2" y="connsiteY2"/>
              </a:cxn>
              <a:cxn ang="0">
                <a:pos x="connsiteX3" y="connsiteY3"/>
              </a:cxn>
            </a:cxnLst>
            <a:rect l="l" t="t" r="r" b="b"/>
            <a:pathLst>
              <a:path w="4150396" h="1275719">
                <a:moveTo>
                  <a:pt x="4150396" y="1037230"/>
                </a:moveTo>
                <a:cubicBezTo>
                  <a:pt x="3423652" y="1197591"/>
                  <a:pt x="2696909" y="1357953"/>
                  <a:pt x="2007697" y="1228299"/>
                </a:cubicBezTo>
                <a:cubicBezTo>
                  <a:pt x="1318485" y="1098645"/>
                  <a:pt x="176622" y="464024"/>
                  <a:pt x="15124" y="259308"/>
                </a:cubicBezTo>
                <a:cubicBezTo>
                  <a:pt x="-146374" y="54592"/>
                  <a:pt x="1038706" y="0"/>
                  <a:pt x="1038706" y="0"/>
                </a:cubicBezTo>
              </a:path>
            </a:pathLst>
          </a:custGeom>
          <a:noFill/>
          <a:ln w="76200">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1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2" descr="NOAA-SeaGrant_backgrou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5334000"/>
            <a:ext cx="6096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6" descr="NASAScienceMission_applica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5375" y="669925"/>
            <a:ext cx="71342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7"/>
          <p:cNvSpPr>
            <a:spLocks noGrp="1" noChangeArrowheads="1"/>
          </p:cNvSpPr>
          <p:nvPr>
            <p:ph type="ctrTitle"/>
          </p:nvPr>
        </p:nvSpPr>
        <p:spPr>
          <a:xfrm>
            <a:off x="0" y="38100"/>
            <a:ext cx="9067800" cy="533400"/>
          </a:xfrm>
        </p:spPr>
        <p:txBody>
          <a:bodyPr/>
          <a:lstStyle/>
          <a:p>
            <a:pPr eaLnBrk="1" hangingPunct="1"/>
            <a:r>
              <a:rPr lang="en-US" sz="2800" b="1" smtClean="0">
                <a:solidFill>
                  <a:schemeClr val="tx1"/>
                </a:solidFill>
              </a:rPr>
              <a:t>A Convergence of User Needs and Agency Missions</a:t>
            </a:r>
          </a:p>
        </p:txBody>
      </p:sp>
      <p:pic>
        <p:nvPicPr>
          <p:cNvPr id="58377"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91000" y="439420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0" descr="nasa-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30675" y="3100388"/>
            <a:ext cx="7461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2" descr="NGTEN_hir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26438" y="5943600"/>
            <a:ext cx="7413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7200" y="2679700"/>
            <a:ext cx="35814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4"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30675" y="3810793"/>
            <a:ext cx="740454" cy="53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5" name="Picture 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486400" y="4541838"/>
            <a:ext cx="3581400" cy="41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6" name="Picture 4"/>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191799" y="3048000"/>
            <a:ext cx="3378781"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523518" y="3546475"/>
            <a:ext cx="263281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6016292" y="4044552"/>
            <a:ext cx="258478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89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More detail on the differences…</a:t>
            </a:r>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0575"/>
            <a:ext cx="914400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5638800"/>
            <a:ext cx="9144000" cy="1169551"/>
          </a:xfrm>
          <a:prstGeom prst="rect">
            <a:avLst/>
          </a:prstGeom>
          <a:noFill/>
        </p:spPr>
        <p:txBody>
          <a:bodyPr wrap="square" rtlCol="0">
            <a:spAutoFit/>
          </a:bodyPr>
          <a:lstStyle/>
          <a:p>
            <a:r>
              <a:rPr lang="en-US" sz="1400" dirty="0" smtClean="0"/>
              <a:t>10-Creswell </a:t>
            </a:r>
            <a:r>
              <a:rPr lang="en-US" sz="1400" dirty="0"/>
              <a:t>JD. (2009) Research Design: </a:t>
            </a:r>
            <a:r>
              <a:rPr lang="en-US" sz="1400" i="1" dirty="0"/>
              <a:t>Qualitative, Quantitative, and Mixed Methods Approaches</a:t>
            </a:r>
            <a:r>
              <a:rPr lang="en-US" sz="1400" dirty="0"/>
              <a:t>. Sage, p.4</a:t>
            </a:r>
          </a:p>
          <a:p>
            <a:r>
              <a:rPr lang="en-US" sz="1400" dirty="0" smtClean="0"/>
              <a:t>11-Creswell </a:t>
            </a:r>
            <a:r>
              <a:rPr lang="en-US" sz="1400" dirty="0"/>
              <a:t>JD. (2009) </a:t>
            </a:r>
            <a:r>
              <a:rPr lang="en-US" sz="1400" i="1" dirty="0"/>
              <a:t>Research Design: Qualitative, Quantitative, and Mixed Methods Approaches</a:t>
            </a:r>
            <a:r>
              <a:rPr lang="en-US" sz="1400" dirty="0"/>
              <a:t>. Sage, p.4</a:t>
            </a:r>
          </a:p>
          <a:p>
            <a:r>
              <a:rPr lang="en-US" sz="1400" dirty="0" smtClean="0"/>
              <a:t>12-Abbas </a:t>
            </a:r>
            <a:r>
              <a:rPr lang="en-US" sz="1400" dirty="0"/>
              <a:t>T. and Creswell JW. (2007) Editorial: The New Era of Mixed Methods</a:t>
            </a:r>
            <a:r>
              <a:rPr lang="en-US" sz="1400" i="1" dirty="0"/>
              <a:t>. Journal of Mixed Methods Research, 1,1: 3-7</a:t>
            </a:r>
            <a:r>
              <a:rPr lang="en-US" sz="1400" i="1" dirty="0" smtClean="0"/>
              <a:t>.</a:t>
            </a:r>
          </a:p>
          <a:p>
            <a:r>
              <a:rPr lang="en-US" sz="1400" dirty="0" smtClean="0"/>
              <a:t>Table is taken from:  UK National Health Service (NHS) Information </a:t>
            </a:r>
            <a:r>
              <a:rPr lang="en-US" sz="1400" dirty="0"/>
              <a:t>Pack </a:t>
            </a:r>
            <a:r>
              <a:rPr lang="en-US" sz="1400" dirty="0" smtClean="0"/>
              <a:t>for </a:t>
            </a:r>
            <a:r>
              <a:rPr lang="en-US" sz="1400" dirty="0"/>
              <a:t>Health &amp; Social Care Researchers</a:t>
            </a:r>
          </a:p>
          <a:p>
            <a:r>
              <a:rPr lang="en-US" sz="1400" dirty="0" smtClean="0">
                <a:hlinkClick r:id="rId3"/>
              </a:rPr>
              <a:t>http</a:t>
            </a:r>
            <a:r>
              <a:rPr lang="en-US" sz="1400" dirty="0">
                <a:hlinkClick r:id="rId3"/>
              </a:rPr>
              <a:t>://www.rds-sc.nihr.ac.uk/public-patient-involvement/information-for-researchers</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149994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Quantitative Purpose Statement</a:t>
            </a:r>
            <a:endParaRPr lang="en-US" dirty="0"/>
          </a:p>
        </p:txBody>
      </p:sp>
      <p:sp>
        <p:nvSpPr>
          <p:cNvPr id="4" name="Content Placeholder 3"/>
          <p:cNvSpPr>
            <a:spLocks noGrp="1"/>
          </p:cNvSpPr>
          <p:nvPr>
            <p:ph idx="1"/>
          </p:nvPr>
        </p:nvSpPr>
        <p:spPr>
          <a:xfrm>
            <a:off x="228599" y="685799"/>
            <a:ext cx="8615363" cy="2447925"/>
          </a:xfrm>
        </p:spPr>
        <p:txBody>
          <a:bodyPr>
            <a:normAutofit fontScale="92500" lnSpcReduction="20000"/>
          </a:bodyPr>
          <a:lstStyle/>
          <a:p>
            <a:r>
              <a:rPr lang="en-US" dirty="0"/>
              <a:t>A </a:t>
            </a:r>
            <a:r>
              <a:rPr lang="en-US" b="1" dirty="0"/>
              <a:t>quantitative purpose </a:t>
            </a:r>
            <a:r>
              <a:rPr lang="en-US" b="1" dirty="0" smtClean="0"/>
              <a:t>statement </a:t>
            </a:r>
            <a:r>
              <a:rPr lang="en-US" b="1" dirty="0" smtClean="0">
                <a:solidFill>
                  <a:srgbClr val="0070C0"/>
                </a:solidFill>
              </a:rPr>
              <a:t>identifies </a:t>
            </a:r>
            <a:r>
              <a:rPr lang="en-US" b="1" dirty="0">
                <a:solidFill>
                  <a:srgbClr val="0070C0"/>
                </a:solidFill>
              </a:rPr>
              <a:t>the variables, </a:t>
            </a:r>
            <a:r>
              <a:rPr lang="en-US" b="1" dirty="0" smtClean="0">
                <a:solidFill>
                  <a:srgbClr val="0070C0"/>
                </a:solidFill>
              </a:rPr>
              <a:t>and their relationships</a:t>
            </a:r>
            <a:r>
              <a:rPr lang="en-US" dirty="0" smtClean="0"/>
              <a:t>…</a:t>
            </a:r>
          </a:p>
          <a:p>
            <a:r>
              <a:rPr lang="en-US" dirty="0" smtClean="0"/>
              <a:t>It begins something like “The purpose of this study…followed by an outcome-based verb like that can help describe the relationship between the variables: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9925"/>
            <a:ext cx="85439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166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Quantitative Purpose Statement (cont.):</a:t>
            </a:r>
            <a:endParaRPr lang="en-US" dirty="0"/>
          </a:p>
        </p:txBody>
      </p:sp>
      <p:sp>
        <p:nvSpPr>
          <p:cNvPr id="4" name="Content Placeholder 3"/>
          <p:cNvSpPr>
            <a:spLocks noGrp="1"/>
          </p:cNvSpPr>
          <p:nvPr>
            <p:ph idx="1"/>
          </p:nvPr>
        </p:nvSpPr>
        <p:spPr>
          <a:xfrm>
            <a:off x="228599" y="1219200"/>
            <a:ext cx="8615363" cy="5105400"/>
          </a:xfrm>
        </p:spPr>
        <p:txBody>
          <a:bodyPr>
            <a:normAutofit/>
          </a:bodyPr>
          <a:lstStyle/>
          <a:p>
            <a:r>
              <a:rPr lang="en-US" dirty="0" smtClean="0"/>
              <a:t>A </a:t>
            </a:r>
            <a:r>
              <a:rPr lang="en-US" b="1" dirty="0" smtClean="0"/>
              <a:t>quantitative purpose statement </a:t>
            </a:r>
            <a:r>
              <a:rPr lang="en-US" dirty="0" smtClean="0"/>
              <a:t>identifies the variables, and their relationships, </a:t>
            </a:r>
            <a:r>
              <a:rPr lang="en-US" b="1" dirty="0" smtClean="0">
                <a:solidFill>
                  <a:srgbClr val="0070C0"/>
                </a:solidFill>
              </a:rPr>
              <a:t>the site for research, and when appropriate, the theory to be tested</a:t>
            </a:r>
            <a:r>
              <a:rPr lang="en-US" dirty="0" smtClean="0"/>
              <a:t>. </a:t>
            </a:r>
          </a:p>
          <a:p>
            <a:pPr lvl="1"/>
            <a:r>
              <a:rPr lang="en-US" dirty="0" smtClean="0"/>
              <a:t>Independent </a:t>
            </a:r>
            <a:r>
              <a:rPr lang="en-US" dirty="0"/>
              <a:t>variable (1st position in sentence)</a:t>
            </a:r>
          </a:p>
          <a:p>
            <a:pPr lvl="1"/>
            <a:r>
              <a:rPr lang="en-US" dirty="0" smtClean="0"/>
              <a:t>Dependent </a:t>
            </a:r>
            <a:r>
              <a:rPr lang="en-US" dirty="0"/>
              <a:t>variable (2nd position in sentence)</a:t>
            </a:r>
          </a:p>
          <a:p>
            <a:pPr lvl="1"/>
            <a:r>
              <a:rPr lang="en-US" dirty="0" smtClean="0"/>
              <a:t>Control </a:t>
            </a:r>
            <a:r>
              <a:rPr lang="en-US" dirty="0"/>
              <a:t>and/or mediating variable (3rd position in sentence)</a:t>
            </a:r>
          </a:p>
          <a:p>
            <a:pPr lvl="1"/>
            <a:r>
              <a:rPr lang="en-US" dirty="0" smtClean="0"/>
              <a:t>Research </a:t>
            </a:r>
            <a:r>
              <a:rPr lang="en-US" dirty="0"/>
              <a:t>site</a:t>
            </a:r>
          </a:p>
          <a:p>
            <a:pPr lvl="1"/>
            <a:r>
              <a:rPr lang="en-US" dirty="0" smtClean="0"/>
              <a:t>Participants</a:t>
            </a:r>
          </a:p>
          <a:p>
            <a:pPr lvl="1"/>
            <a:endParaRPr lang="en-US" dirty="0"/>
          </a:p>
          <a:p>
            <a:endParaRPr lang="en-US" dirty="0" smtClean="0"/>
          </a:p>
        </p:txBody>
      </p:sp>
    </p:spTree>
    <p:extLst>
      <p:ext uri="{BB962C8B-B14F-4D97-AF65-F5344CB8AC3E}">
        <p14:creationId xmlns:p14="http://schemas.microsoft.com/office/powerpoint/2010/main" val="2296855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Qualitative Purpose </a:t>
            </a:r>
            <a:r>
              <a:rPr lang="en-US" dirty="0"/>
              <a:t>S</a:t>
            </a:r>
            <a:r>
              <a:rPr lang="en-US" dirty="0" smtClean="0"/>
              <a:t>tatement </a:t>
            </a:r>
            <a:endParaRPr lang="en-US" dirty="0"/>
          </a:p>
        </p:txBody>
      </p:sp>
      <p:sp>
        <p:nvSpPr>
          <p:cNvPr id="4" name="Content Placeholder 3"/>
          <p:cNvSpPr>
            <a:spLocks noGrp="1"/>
          </p:cNvSpPr>
          <p:nvPr>
            <p:ph sz="half" idx="1"/>
          </p:nvPr>
        </p:nvSpPr>
        <p:spPr>
          <a:xfrm>
            <a:off x="457200" y="1219200"/>
            <a:ext cx="4038600" cy="5334000"/>
          </a:xfrm>
        </p:spPr>
        <p:txBody>
          <a:bodyPr>
            <a:normAutofit/>
          </a:bodyPr>
          <a:lstStyle/>
          <a:p>
            <a:r>
              <a:rPr lang="en-US" sz="3200" dirty="0" smtClean="0"/>
              <a:t>A </a:t>
            </a:r>
            <a:r>
              <a:rPr lang="en-US" sz="3200" dirty="0"/>
              <a:t>single sentence</a:t>
            </a:r>
          </a:p>
          <a:p>
            <a:r>
              <a:rPr lang="en-US" sz="3200" dirty="0" smtClean="0"/>
              <a:t>A </a:t>
            </a:r>
            <a:r>
              <a:rPr lang="en-US" sz="3200" dirty="0"/>
              <a:t>statement such as, </a:t>
            </a:r>
          </a:p>
          <a:p>
            <a:r>
              <a:rPr lang="en-US" sz="3200" dirty="0"/>
              <a:t>“The purpose of this study . . . ” </a:t>
            </a:r>
          </a:p>
          <a:p>
            <a:r>
              <a:rPr lang="en-US" sz="3200" dirty="0" smtClean="0"/>
              <a:t>The </a:t>
            </a:r>
            <a:r>
              <a:rPr lang="en-US" sz="3200" dirty="0"/>
              <a:t>central phenomenon</a:t>
            </a:r>
          </a:p>
          <a:p>
            <a:r>
              <a:rPr lang="en-US" sz="3200" dirty="0" smtClean="0"/>
              <a:t>A </a:t>
            </a:r>
            <a:r>
              <a:rPr lang="en-US" sz="3200" dirty="0"/>
              <a:t>statement identifying the type of qualitative </a:t>
            </a:r>
            <a:r>
              <a:rPr lang="en-US" sz="3200" dirty="0" smtClean="0"/>
              <a:t>design</a:t>
            </a:r>
            <a:endParaRPr lang="en-US" sz="3200" dirty="0"/>
          </a:p>
          <a:p>
            <a:endParaRPr lang="en-US" sz="3200" dirty="0"/>
          </a:p>
        </p:txBody>
      </p:sp>
      <p:sp>
        <p:nvSpPr>
          <p:cNvPr id="5" name="Content Placeholder 4"/>
          <p:cNvSpPr>
            <a:spLocks noGrp="1"/>
          </p:cNvSpPr>
          <p:nvPr>
            <p:ph sz="half" idx="2"/>
          </p:nvPr>
        </p:nvSpPr>
        <p:spPr>
          <a:xfrm>
            <a:off x="4648200" y="1219200"/>
            <a:ext cx="4038600" cy="5334000"/>
          </a:xfrm>
        </p:spPr>
        <p:txBody>
          <a:bodyPr>
            <a:normAutofit/>
          </a:bodyPr>
          <a:lstStyle/>
          <a:p>
            <a:r>
              <a:rPr lang="en-US" sz="3200" dirty="0" smtClean="0"/>
              <a:t>Qualitative </a:t>
            </a:r>
            <a:r>
              <a:rPr lang="en-US" sz="3200" dirty="0"/>
              <a:t>words (e.g., “explore,” “understand,” “discover”) </a:t>
            </a:r>
          </a:p>
          <a:p>
            <a:r>
              <a:rPr lang="en-US" sz="3200" dirty="0" smtClean="0"/>
              <a:t>The </a:t>
            </a:r>
            <a:r>
              <a:rPr lang="en-US" sz="3200" dirty="0"/>
              <a:t>participants</a:t>
            </a:r>
          </a:p>
          <a:p>
            <a:r>
              <a:rPr lang="en-US" sz="3200" dirty="0" smtClean="0"/>
              <a:t>The </a:t>
            </a:r>
            <a:r>
              <a:rPr lang="en-US" sz="3200" dirty="0"/>
              <a:t>research site</a:t>
            </a:r>
          </a:p>
          <a:p>
            <a:endParaRPr lang="en-US" sz="3200" dirty="0"/>
          </a:p>
        </p:txBody>
      </p:sp>
    </p:spTree>
    <p:extLst>
      <p:ext uri="{BB962C8B-B14F-4D97-AF65-F5344CB8AC3E}">
        <p14:creationId xmlns:p14="http://schemas.microsoft.com/office/powerpoint/2010/main" val="1220249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Research Questions</a:t>
            </a:r>
            <a:endParaRPr lang="en-US" dirty="0"/>
          </a:p>
        </p:txBody>
      </p:sp>
      <p:sp>
        <p:nvSpPr>
          <p:cNvPr id="3" name="Content Placeholder 2"/>
          <p:cNvSpPr>
            <a:spLocks noGrp="1"/>
          </p:cNvSpPr>
          <p:nvPr>
            <p:ph idx="1"/>
          </p:nvPr>
        </p:nvSpPr>
        <p:spPr>
          <a:xfrm>
            <a:off x="152400" y="914400"/>
            <a:ext cx="8534400" cy="4191000"/>
          </a:xfrm>
        </p:spPr>
        <p:txBody>
          <a:bodyPr>
            <a:normAutofit/>
          </a:bodyPr>
          <a:lstStyle/>
          <a:p>
            <a:r>
              <a:rPr lang="en-US" dirty="0" smtClean="0"/>
              <a:t>A research question is a </a:t>
            </a:r>
            <a:r>
              <a:rPr lang="en-US" b="1" dirty="0" smtClean="0"/>
              <a:t>clear, focused, concise, complex and arguable</a:t>
            </a:r>
            <a:r>
              <a:rPr lang="en-US" dirty="0" smtClean="0"/>
              <a:t> question around which you center your research. </a:t>
            </a:r>
          </a:p>
          <a:p>
            <a:r>
              <a:rPr lang="en-US" dirty="0" smtClean="0"/>
              <a:t>It focuses the study by providing a path through the research and writing process.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657600"/>
            <a:ext cx="57150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731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457200" y="1371600"/>
            <a:ext cx="8229600" cy="5257800"/>
          </a:xfrm>
        </p:spPr>
        <p:txBody>
          <a:bodyPr>
            <a:normAutofit fontScale="92500"/>
          </a:bodyPr>
          <a:lstStyle/>
          <a:p>
            <a:r>
              <a:rPr lang="en-US" dirty="0" smtClean="0"/>
              <a:t>Research questions are those that the researcher would like answered or addressed in the study.</a:t>
            </a:r>
          </a:p>
          <a:p>
            <a:r>
              <a:rPr lang="en-US" dirty="0" smtClean="0"/>
              <a:t>Research questions must identify</a:t>
            </a:r>
          </a:p>
          <a:p>
            <a:pPr lvl="1"/>
            <a:r>
              <a:rPr lang="en-US" dirty="0" smtClean="0"/>
              <a:t>The </a:t>
            </a:r>
            <a:r>
              <a:rPr lang="en-US" b="1" dirty="0" smtClean="0">
                <a:solidFill>
                  <a:srgbClr val="0070C0"/>
                </a:solidFill>
              </a:rPr>
              <a:t>variables</a:t>
            </a:r>
            <a:r>
              <a:rPr lang="en-US" dirty="0" smtClean="0"/>
              <a:t> under study</a:t>
            </a:r>
          </a:p>
          <a:p>
            <a:pPr lvl="1"/>
            <a:r>
              <a:rPr lang="en-US" dirty="0" smtClean="0"/>
              <a:t>The </a:t>
            </a:r>
            <a:r>
              <a:rPr lang="en-US" b="1" dirty="0" smtClean="0">
                <a:solidFill>
                  <a:srgbClr val="0070C0"/>
                </a:solidFill>
              </a:rPr>
              <a:t>population</a:t>
            </a:r>
            <a:r>
              <a:rPr lang="en-US" dirty="0" smtClean="0"/>
              <a:t> being studied</a:t>
            </a:r>
          </a:p>
          <a:p>
            <a:pPr lvl="1"/>
            <a:r>
              <a:rPr lang="en-US" dirty="0" smtClean="0"/>
              <a:t>The </a:t>
            </a:r>
            <a:r>
              <a:rPr lang="en-US" b="1" dirty="0" smtClean="0">
                <a:solidFill>
                  <a:srgbClr val="0070C0"/>
                </a:solidFill>
              </a:rPr>
              <a:t>testability</a:t>
            </a:r>
            <a:r>
              <a:rPr lang="en-US" dirty="0" smtClean="0"/>
              <a:t> of the question</a:t>
            </a:r>
          </a:p>
          <a:p>
            <a:r>
              <a:rPr lang="en-US" dirty="0" smtClean="0"/>
              <a:t>Research questions must be</a:t>
            </a:r>
          </a:p>
          <a:p>
            <a:pPr lvl="1"/>
            <a:r>
              <a:rPr lang="en-US" b="1" dirty="0" smtClean="0">
                <a:solidFill>
                  <a:srgbClr val="0070C0"/>
                </a:solidFill>
              </a:rPr>
              <a:t>Specific</a:t>
            </a:r>
          </a:p>
          <a:p>
            <a:pPr lvl="1"/>
            <a:r>
              <a:rPr lang="en-US" b="1" dirty="0" smtClean="0">
                <a:solidFill>
                  <a:srgbClr val="0070C0"/>
                </a:solidFill>
              </a:rPr>
              <a:t>Limited by time</a:t>
            </a:r>
          </a:p>
          <a:p>
            <a:pPr lvl="1"/>
            <a:r>
              <a:rPr lang="en-US" b="1" dirty="0" smtClean="0">
                <a:solidFill>
                  <a:srgbClr val="0070C0"/>
                </a:solidFill>
              </a:rPr>
              <a:t>Limited by space</a:t>
            </a:r>
          </a:p>
          <a:p>
            <a:endParaRPr lang="en-US" dirty="0" smtClean="0"/>
          </a:p>
          <a:p>
            <a:endParaRPr lang="en-US" dirty="0"/>
          </a:p>
        </p:txBody>
      </p:sp>
    </p:spTree>
    <p:extLst>
      <p:ext uri="{BB962C8B-B14F-4D97-AF65-F5344CB8AC3E}">
        <p14:creationId xmlns:p14="http://schemas.microsoft.com/office/powerpoint/2010/main" val="1239493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Quantitative Research Questions</a:t>
            </a:r>
            <a:endParaRPr lang="en-US" dirty="0"/>
          </a:p>
        </p:txBody>
      </p:sp>
      <p:sp>
        <p:nvSpPr>
          <p:cNvPr id="3" name="Content Placeholder 2"/>
          <p:cNvSpPr>
            <a:spLocks noGrp="1"/>
          </p:cNvSpPr>
          <p:nvPr>
            <p:ph idx="1"/>
          </p:nvPr>
        </p:nvSpPr>
        <p:spPr>
          <a:xfrm>
            <a:off x="228600" y="990600"/>
            <a:ext cx="8686800" cy="5791200"/>
          </a:xfrm>
        </p:spPr>
        <p:txBody>
          <a:bodyPr>
            <a:normAutofit fontScale="92500" lnSpcReduction="20000"/>
          </a:bodyPr>
          <a:lstStyle/>
          <a:p>
            <a:r>
              <a:rPr lang="en-US" dirty="0"/>
              <a:t>Types of quantitative research questions</a:t>
            </a:r>
          </a:p>
          <a:p>
            <a:pPr lvl="1"/>
            <a:r>
              <a:rPr lang="en-US" dirty="0" smtClean="0"/>
              <a:t>Describe results </a:t>
            </a:r>
            <a:r>
              <a:rPr lang="en-US" dirty="0"/>
              <a:t>of your variables.</a:t>
            </a:r>
          </a:p>
          <a:p>
            <a:pPr lvl="1"/>
            <a:r>
              <a:rPr lang="en-US" dirty="0" smtClean="0"/>
              <a:t>Compare two </a:t>
            </a:r>
            <a:r>
              <a:rPr lang="en-US" dirty="0"/>
              <a:t>or more groups on the independent variable in terms of the dependent variable.</a:t>
            </a:r>
          </a:p>
          <a:p>
            <a:pPr lvl="1"/>
            <a:r>
              <a:rPr lang="en-US" dirty="0" smtClean="0"/>
              <a:t>Relate two </a:t>
            </a:r>
            <a:r>
              <a:rPr lang="en-US" dirty="0"/>
              <a:t>or more variables.</a:t>
            </a:r>
          </a:p>
          <a:p>
            <a:r>
              <a:rPr lang="en-US" dirty="0" smtClean="0"/>
              <a:t>Quantitative research questions are more closed:</a:t>
            </a:r>
          </a:p>
          <a:p>
            <a:pPr lvl="1"/>
            <a:r>
              <a:rPr lang="en-US" dirty="0" smtClean="0"/>
              <a:t>Probable cause/effect </a:t>
            </a:r>
          </a:p>
          <a:p>
            <a:pPr lvl="2"/>
            <a:r>
              <a:rPr lang="en-US" dirty="0" smtClean="0"/>
              <a:t>Why did it happen?</a:t>
            </a:r>
          </a:p>
          <a:p>
            <a:pPr lvl="1"/>
            <a:r>
              <a:rPr lang="en-US" dirty="0" smtClean="0"/>
              <a:t>Use of theories </a:t>
            </a:r>
          </a:p>
          <a:p>
            <a:pPr lvl="2"/>
            <a:r>
              <a:rPr lang="en-US" dirty="0" smtClean="0"/>
              <a:t>Why did it happen in view of an explanation or theory?</a:t>
            </a:r>
          </a:p>
          <a:p>
            <a:pPr lvl="1"/>
            <a:r>
              <a:rPr lang="en-US" dirty="0" smtClean="0"/>
              <a:t>Assess differences and magnitude </a:t>
            </a:r>
          </a:p>
          <a:p>
            <a:pPr lvl="2"/>
            <a:r>
              <a:rPr lang="en-US" dirty="0" smtClean="0"/>
              <a:t>How much happened?</a:t>
            </a:r>
          </a:p>
          <a:p>
            <a:pPr lvl="2"/>
            <a:r>
              <a:rPr lang="en-US" dirty="0" smtClean="0"/>
              <a:t>How many times did it happen?</a:t>
            </a:r>
          </a:p>
          <a:p>
            <a:pPr lvl="2"/>
            <a:r>
              <a:rPr lang="en-US" dirty="0" smtClean="0"/>
              <a:t>What were the differences among groups in what happened?</a:t>
            </a:r>
            <a:endParaRPr lang="en-US" dirty="0"/>
          </a:p>
        </p:txBody>
      </p:sp>
    </p:spTree>
    <p:extLst>
      <p:ext uri="{BB962C8B-B14F-4D97-AF65-F5344CB8AC3E}">
        <p14:creationId xmlns:p14="http://schemas.microsoft.com/office/powerpoint/2010/main" val="1639118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r>
              <a:rPr lang="en-US" dirty="0" smtClean="0"/>
              <a:t>Guidelines for Writing </a:t>
            </a:r>
            <a:br>
              <a:rPr lang="en-US" dirty="0" smtClean="0"/>
            </a:br>
            <a:r>
              <a:rPr lang="en-US" dirty="0" smtClean="0"/>
              <a:t>Quantitative Research Questions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Pose a question.</a:t>
            </a:r>
          </a:p>
          <a:p>
            <a:r>
              <a:rPr lang="en-US" dirty="0" smtClean="0"/>
              <a:t>Begin with “how,” “what,” or “why.”</a:t>
            </a:r>
          </a:p>
          <a:p>
            <a:r>
              <a:rPr lang="en-US" dirty="0" smtClean="0"/>
              <a:t>Specify the independent, dependent, and mediating or control variables.</a:t>
            </a:r>
          </a:p>
          <a:p>
            <a:r>
              <a:rPr lang="en-US" dirty="0" smtClean="0"/>
              <a:t>Use the words </a:t>
            </a:r>
            <a:r>
              <a:rPr lang="en-US" i="1" dirty="0" smtClean="0"/>
              <a:t>describe, </a:t>
            </a:r>
            <a:r>
              <a:rPr lang="en-US" i="1" dirty="0" err="1" smtClean="0"/>
              <a:t>compare,</a:t>
            </a:r>
            <a:r>
              <a:rPr lang="en-US" dirty="0" err="1" smtClean="0"/>
              <a:t>or</a:t>
            </a:r>
            <a:r>
              <a:rPr lang="en-US" dirty="0" smtClean="0"/>
              <a:t> </a:t>
            </a:r>
            <a:r>
              <a:rPr lang="en-US" i="1" dirty="0" smtClean="0"/>
              <a:t>relate </a:t>
            </a:r>
            <a:r>
              <a:rPr lang="en-US" dirty="0" smtClean="0"/>
              <a:t>to indicate the action or connection among the variables.</a:t>
            </a:r>
          </a:p>
          <a:p>
            <a:r>
              <a:rPr lang="en-US" dirty="0" smtClean="0"/>
              <a:t>Indicate the participants and the research site for the study.</a:t>
            </a:r>
            <a:endParaRPr lang="en-US" dirty="0"/>
          </a:p>
        </p:txBody>
      </p:sp>
    </p:spTree>
    <p:extLst>
      <p:ext uri="{BB962C8B-B14F-4D97-AF65-F5344CB8AC3E}">
        <p14:creationId xmlns:p14="http://schemas.microsoft.com/office/powerpoint/2010/main" val="4013487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Research Questions</a:t>
            </a:r>
            <a:endParaRPr lang="en-US" dirty="0"/>
          </a:p>
        </p:txBody>
      </p:sp>
      <p:sp>
        <p:nvSpPr>
          <p:cNvPr id="3" name="Content Placeholder 2"/>
          <p:cNvSpPr>
            <a:spLocks noGrp="1"/>
          </p:cNvSpPr>
          <p:nvPr>
            <p:ph idx="1"/>
          </p:nvPr>
        </p:nvSpPr>
        <p:spPr>
          <a:xfrm>
            <a:off x="457200" y="1447800"/>
            <a:ext cx="8229600" cy="5257800"/>
          </a:xfrm>
        </p:spPr>
        <p:txBody>
          <a:bodyPr/>
          <a:lstStyle/>
          <a:p>
            <a:r>
              <a:rPr lang="en-US" dirty="0" smtClean="0"/>
              <a:t>Qualitative research questions are more open</a:t>
            </a:r>
          </a:p>
          <a:p>
            <a:r>
              <a:rPr lang="en-US" dirty="0" smtClean="0"/>
              <a:t>Descriptive</a:t>
            </a:r>
          </a:p>
          <a:p>
            <a:pPr lvl="1"/>
            <a:r>
              <a:rPr lang="en-US" dirty="0" smtClean="0"/>
              <a:t>What </a:t>
            </a:r>
            <a:r>
              <a:rPr lang="en-US" dirty="0"/>
              <a:t>happened</a:t>
            </a:r>
            <a:r>
              <a:rPr lang="en-US" dirty="0" smtClean="0"/>
              <a:t>?</a:t>
            </a:r>
            <a:endParaRPr lang="en-US" dirty="0"/>
          </a:p>
          <a:p>
            <a:r>
              <a:rPr lang="en-US" dirty="0" smtClean="0"/>
              <a:t>Interpretive </a:t>
            </a:r>
          </a:p>
          <a:p>
            <a:pPr lvl="1"/>
            <a:r>
              <a:rPr lang="en-US" dirty="0" smtClean="0"/>
              <a:t>What </a:t>
            </a:r>
            <a:r>
              <a:rPr lang="en-US" dirty="0"/>
              <a:t>was the meaning to people of what happened</a:t>
            </a:r>
            <a:r>
              <a:rPr lang="en-US" dirty="0" smtClean="0"/>
              <a:t>?</a:t>
            </a:r>
            <a:endParaRPr lang="en-US" dirty="0"/>
          </a:p>
          <a:p>
            <a:r>
              <a:rPr lang="en-US" dirty="0" smtClean="0"/>
              <a:t>Process oriented</a:t>
            </a:r>
          </a:p>
          <a:p>
            <a:pPr lvl="1"/>
            <a:r>
              <a:rPr lang="en-US" dirty="0" smtClean="0"/>
              <a:t>What </a:t>
            </a:r>
            <a:r>
              <a:rPr lang="en-US" dirty="0"/>
              <a:t>happened over time</a:t>
            </a:r>
            <a:r>
              <a:rPr lang="en-US" dirty="0" smtClean="0"/>
              <a:t>?</a:t>
            </a:r>
            <a:endParaRPr lang="en-US" dirty="0"/>
          </a:p>
          <a:p>
            <a:endParaRPr lang="en-US" dirty="0"/>
          </a:p>
        </p:txBody>
      </p:sp>
    </p:spTree>
    <p:extLst>
      <p:ext uri="{BB962C8B-B14F-4D97-AF65-F5344CB8AC3E}">
        <p14:creationId xmlns:p14="http://schemas.microsoft.com/office/powerpoint/2010/main" val="3640880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dirty="0" smtClean="0"/>
              <a:t>Types of Qualitative Research Questions</a:t>
            </a:r>
            <a:endParaRPr lang="en-US" dirty="0"/>
          </a:p>
        </p:txBody>
      </p:sp>
      <p:sp>
        <p:nvSpPr>
          <p:cNvPr id="3" name="Content Placeholder 2"/>
          <p:cNvSpPr>
            <a:spLocks noGrp="1"/>
          </p:cNvSpPr>
          <p:nvPr>
            <p:ph idx="1"/>
          </p:nvPr>
        </p:nvSpPr>
        <p:spPr>
          <a:xfrm>
            <a:off x="457200" y="1447800"/>
            <a:ext cx="8229600" cy="5257800"/>
          </a:xfrm>
        </p:spPr>
        <p:txBody>
          <a:bodyPr>
            <a:normAutofit lnSpcReduction="10000"/>
          </a:bodyPr>
          <a:lstStyle/>
          <a:p>
            <a:r>
              <a:rPr lang="en-US" dirty="0" smtClean="0"/>
              <a:t>The </a:t>
            </a:r>
            <a:r>
              <a:rPr lang="en-US" b="1" dirty="0" smtClean="0">
                <a:solidFill>
                  <a:srgbClr val="0070C0"/>
                </a:solidFill>
              </a:rPr>
              <a:t>central question </a:t>
            </a:r>
            <a:r>
              <a:rPr lang="en-US" dirty="0" smtClean="0"/>
              <a:t>is the overarching question to be explored in the research study.</a:t>
            </a:r>
          </a:p>
          <a:p>
            <a:r>
              <a:rPr lang="en-US" b="1" dirty="0" err="1" smtClean="0">
                <a:solidFill>
                  <a:srgbClr val="0070C0"/>
                </a:solidFill>
              </a:rPr>
              <a:t>Subquestions</a:t>
            </a:r>
            <a:r>
              <a:rPr lang="en-US" dirty="0"/>
              <a:t> </a:t>
            </a:r>
            <a:r>
              <a:rPr lang="en-US" dirty="0" smtClean="0"/>
              <a:t>divide the central question into smaller, specific questions.</a:t>
            </a:r>
          </a:p>
          <a:p>
            <a:pPr lvl="1"/>
            <a:r>
              <a:rPr lang="en-US" dirty="0" smtClean="0"/>
              <a:t>Issue sub-questions: Narrow the focus of the central question into specific issues.</a:t>
            </a:r>
          </a:p>
          <a:p>
            <a:pPr lvl="1"/>
            <a:r>
              <a:rPr lang="en-US" dirty="0" smtClean="0"/>
              <a:t>Procedural sub-questions: Indicate the steps to be used in analyzing the data in a qualitative study.</a:t>
            </a:r>
          </a:p>
          <a:p>
            <a:r>
              <a:rPr lang="en-US" b="1" dirty="0" smtClean="0">
                <a:solidFill>
                  <a:srgbClr val="0070C0"/>
                </a:solidFill>
              </a:rPr>
              <a:t>Interview questions </a:t>
            </a:r>
            <a:r>
              <a:rPr lang="en-US" dirty="0" smtClean="0"/>
              <a:t>are asked during a physical interview and are based on the sub-questions and central question.</a:t>
            </a:r>
          </a:p>
          <a:p>
            <a:endParaRPr lang="en-US" dirty="0"/>
          </a:p>
        </p:txBody>
      </p:sp>
    </p:spTree>
    <p:extLst>
      <p:ext uri="{BB962C8B-B14F-4D97-AF65-F5344CB8AC3E}">
        <p14:creationId xmlns:p14="http://schemas.microsoft.com/office/powerpoint/2010/main" val="331216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229600" cy="1143000"/>
          </a:xfrm>
        </p:spPr>
        <p:txBody>
          <a:bodyPr/>
          <a:lstStyle/>
          <a:p>
            <a:r>
              <a:rPr lang="en-US" sz="4000" b="1"/>
              <a:t>Land Grant Universities</a:t>
            </a:r>
          </a:p>
        </p:txBody>
      </p:sp>
      <p:sp>
        <p:nvSpPr>
          <p:cNvPr id="10243" name="Text Box 3"/>
          <p:cNvSpPr txBox="1">
            <a:spLocks noChangeArrowheads="1"/>
          </p:cNvSpPr>
          <p:nvPr/>
        </p:nvSpPr>
        <p:spPr bwMode="auto">
          <a:xfrm>
            <a:off x="457200" y="1174750"/>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a:solidFill>
                  <a:srgbClr val="000000"/>
                </a:solidFill>
              </a:rPr>
              <a:t>Land-grant universities (also called land-grant colleges or land grant institutions) are institutions of higher education in the United States which have been designated by Congress to receive the benefits of the Morrill Acts of 1862 and 1890.</a:t>
            </a:r>
          </a:p>
        </p:txBody>
      </p:sp>
      <p:sp>
        <p:nvSpPr>
          <p:cNvPr id="10244" name="Text Box 4"/>
          <p:cNvSpPr txBox="1">
            <a:spLocks noChangeArrowheads="1"/>
          </p:cNvSpPr>
          <p:nvPr/>
        </p:nvSpPr>
        <p:spPr bwMode="auto">
          <a:xfrm>
            <a:off x="228600" y="4953000"/>
            <a:ext cx="8382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solidFill>
                  <a:srgbClr val="000000"/>
                </a:solidFill>
              </a:rPr>
              <a:t>The strength of Land Grant institutions is that they have three (instead of the traditional two) missions: instruction, research and extension. They are loosely tied through the Association of Public and Land-Grant University (now APLU, previously NASULGC), a voluntary, non-profit association of public universities, the nation's land-grant institutions and many state university systems.</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3505200"/>
            <a:ext cx="26670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 Box 6"/>
          <p:cNvSpPr txBox="1">
            <a:spLocks noChangeArrowheads="1"/>
          </p:cNvSpPr>
          <p:nvPr/>
        </p:nvSpPr>
        <p:spPr bwMode="auto">
          <a:xfrm>
            <a:off x="4114800" y="3810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000000"/>
                </a:solidFill>
              </a:rPr>
              <a:t>http://www.aplu.org/</a:t>
            </a:r>
          </a:p>
        </p:txBody>
      </p:sp>
    </p:spTree>
    <p:extLst>
      <p:ext uri="{BB962C8B-B14F-4D97-AF65-F5344CB8AC3E}">
        <p14:creationId xmlns:p14="http://schemas.microsoft.com/office/powerpoint/2010/main" val="36902494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Examples</a:t>
            </a:r>
            <a:endParaRPr lang="en-US" dirty="0"/>
          </a:p>
        </p:txBody>
      </p:sp>
      <p:sp>
        <p:nvSpPr>
          <p:cNvPr id="3" name="Content Placeholder 2"/>
          <p:cNvSpPr>
            <a:spLocks noGrp="1"/>
          </p:cNvSpPr>
          <p:nvPr>
            <p:ph idx="1"/>
          </p:nvPr>
        </p:nvSpPr>
        <p:spPr>
          <a:xfrm>
            <a:off x="228600" y="685800"/>
            <a:ext cx="8763000" cy="6096000"/>
          </a:xfrm>
        </p:spPr>
        <p:txBody>
          <a:bodyPr>
            <a:noAutofit/>
          </a:bodyPr>
          <a:lstStyle/>
          <a:p>
            <a:r>
              <a:rPr lang="en-US" sz="2600" dirty="0" smtClean="0"/>
              <a:t>Does client-centered therapy produce more satisfaction in clients than traditional therapy? (experimental design)</a:t>
            </a:r>
          </a:p>
          <a:p>
            <a:r>
              <a:rPr lang="en-US" sz="2600" dirty="0" smtClean="0"/>
              <a:t>Does behavior modification reduce aggression in autistic children? (single-subject experimental design)</a:t>
            </a:r>
          </a:p>
          <a:p>
            <a:r>
              <a:rPr lang="en-US" sz="2600" dirty="0" smtClean="0"/>
              <a:t>Are the descriptions of people in social studies discussions biased? (grounded theory design)</a:t>
            </a:r>
          </a:p>
          <a:p>
            <a:r>
              <a:rPr lang="en-US" sz="2600" dirty="0" smtClean="0"/>
              <a:t>What goes on in an elementary school classroom during an average week? (ethnographic design)</a:t>
            </a:r>
          </a:p>
          <a:p>
            <a:r>
              <a:rPr lang="en-US" sz="2600" dirty="0" smtClean="0"/>
              <a:t>Do teachers behave differently toward students of different genders? (causal-comparative design)</a:t>
            </a:r>
          </a:p>
          <a:p>
            <a:r>
              <a:rPr lang="en-US" sz="2600" dirty="0" smtClean="0"/>
              <a:t>How do parents feel about the school counseling program? (survey design)</a:t>
            </a:r>
          </a:p>
          <a:p>
            <a:r>
              <a:rPr lang="en-US" sz="2600" dirty="0" smtClean="0"/>
              <a:t>How can a principal improve faculty morale? (interview design)</a:t>
            </a:r>
          </a:p>
        </p:txBody>
      </p:sp>
    </p:spTree>
    <p:extLst>
      <p:ext uri="{BB962C8B-B14F-4D97-AF65-F5344CB8AC3E}">
        <p14:creationId xmlns:p14="http://schemas.microsoft.com/office/powerpoint/2010/main" val="2899592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Differences among the research topic, problem, purpose and question</a:t>
            </a:r>
            <a:endParaRPr lang="en-US" dirty="0"/>
          </a:p>
        </p:txBody>
      </p:sp>
      <p:sp>
        <p:nvSpPr>
          <p:cNvPr id="3" name="Oval 2"/>
          <p:cNvSpPr/>
          <p:nvPr/>
        </p:nvSpPr>
        <p:spPr>
          <a:xfrm>
            <a:off x="381000" y="1371600"/>
            <a:ext cx="1981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General</a:t>
            </a:r>
            <a:endParaRPr lang="en-US" sz="2800" dirty="0"/>
          </a:p>
        </p:txBody>
      </p:sp>
      <p:sp>
        <p:nvSpPr>
          <p:cNvPr id="4" name="Oval 3"/>
          <p:cNvSpPr/>
          <p:nvPr/>
        </p:nvSpPr>
        <p:spPr>
          <a:xfrm>
            <a:off x="381000" y="5486400"/>
            <a:ext cx="1981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Specific</a:t>
            </a:r>
            <a:endParaRPr lang="en-US" sz="2800" dirty="0"/>
          </a:p>
        </p:txBody>
      </p:sp>
      <p:sp>
        <p:nvSpPr>
          <p:cNvPr id="5" name="Down Arrow 4"/>
          <p:cNvSpPr/>
          <p:nvPr/>
        </p:nvSpPr>
        <p:spPr>
          <a:xfrm>
            <a:off x="784860" y="2895600"/>
            <a:ext cx="1173480" cy="23622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971800" y="1371600"/>
            <a:ext cx="1828800" cy="106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Topic</a:t>
            </a:r>
            <a:endParaRPr lang="en-US" sz="2800" dirty="0"/>
          </a:p>
        </p:txBody>
      </p:sp>
      <p:sp>
        <p:nvSpPr>
          <p:cNvPr id="7" name="Rounded Rectangle 6"/>
          <p:cNvSpPr/>
          <p:nvPr/>
        </p:nvSpPr>
        <p:spPr>
          <a:xfrm>
            <a:off x="2971800" y="2743200"/>
            <a:ext cx="1828800" cy="106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Research Problem</a:t>
            </a:r>
            <a:endParaRPr lang="en-US" sz="2800" dirty="0"/>
          </a:p>
        </p:txBody>
      </p:sp>
      <p:sp>
        <p:nvSpPr>
          <p:cNvPr id="8" name="Rounded Rectangle 7"/>
          <p:cNvSpPr/>
          <p:nvPr/>
        </p:nvSpPr>
        <p:spPr>
          <a:xfrm>
            <a:off x="2971800" y="4191000"/>
            <a:ext cx="1828800" cy="106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Purpose Statement</a:t>
            </a:r>
            <a:endParaRPr lang="en-US" sz="2800" dirty="0"/>
          </a:p>
        </p:txBody>
      </p:sp>
      <p:sp>
        <p:nvSpPr>
          <p:cNvPr id="9" name="Rounded Rectangle 8"/>
          <p:cNvSpPr/>
          <p:nvPr/>
        </p:nvSpPr>
        <p:spPr>
          <a:xfrm>
            <a:off x="2971800" y="5562600"/>
            <a:ext cx="1828800" cy="106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Research Question</a:t>
            </a:r>
            <a:endParaRPr lang="en-US" sz="2800" dirty="0"/>
          </a:p>
        </p:txBody>
      </p:sp>
      <p:graphicFrame>
        <p:nvGraphicFramePr>
          <p:cNvPr id="10" name="Table 9"/>
          <p:cNvGraphicFramePr>
            <a:graphicFrameLocks noGrp="1"/>
          </p:cNvGraphicFramePr>
          <p:nvPr>
            <p:extLst>
              <p:ext uri="{D42A27DB-BD31-4B8C-83A1-F6EECF244321}">
                <p14:modId xmlns:p14="http://schemas.microsoft.com/office/powerpoint/2010/main" val="1336934557"/>
              </p:ext>
            </p:extLst>
          </p:nvPr>
        </p:nvGraphicFramePr>
        <p:xfrm>
          <a:off x="5486400" y="1412240"/>
          <a:ext cx="3352800" cy="5217160"/>
        </p:xfrm>
        <a:graphic>
          <a:graphicData uri="http://schemas.openxmlformats.org/drawingml/2006/table">
            <a:tbl>
              <a:tblPr firstRow="1" bandRow="1">
                <a:tableStyleId>{21E4AEA4-8DFA-4A89-87EB-49C32662AFE0}</a:tableStyleId>
              </a:tblPr>
              <a:tblGrid>
                <a:gridCol w="3352800"/>
              </a:tblGrid>
              <a:tr h="1304290">
                <a:tc>
                  <a:txBody>
                    <a:bodyPr/>
                    <a:lstStyle/>
                    <a:p>
                      <a:r>
                        <a:rPr lang="en-US" sz="1800" b="1" i="0" u="none" strike="noStrike" kern="1200" baseline="0" dirty="0" smtClean="0">
                          <a:solidFill>
                            <a:schemeClr val="lt1"/>
                          </a:solidFill>
                          <a:latin typeface="+mn-lt"/>
                          <a:ea typeface="+mn-ea"/>
                          <a:cs typeface="+mn-cs"/>
                        </a:rPr>
                        <a:t>Distance learning</a:t>
                      </a:r>
                      <a:endParaRPr lang="en-US" dirty="0"/>
                    </a:p>
                  </a:txBody>
                  <a:tcPr/>
                </a:tc>
              </a:tr>
              <a:tr h="1304290">
                <a:tc>
                  <a:txBody>
                    <a:bodyPr/>
                    <a:lstStyle/>
                    <a:p>
                      <a:r>
                        <a:rPr lang="en-US" sz="1800" b="1" i="0" u="none" strike="noStrike" kern="1200" baseline="0" dirty="0" smtClean="0">
                          <a:solidFill>
                            <a:schemeClr val="dk1"/>
                          </a:solidFill>
                          <a:latin typeface="+mn-lt"/>
                          <a:ea typeface="+mn-ea"/>
                          <a:cs typeface="+mn-cs"/>
                        </a:rPr>
                        <a:t>Lack of students in distance classes</a:t>
                      </a:r>
                      <a:endParaRPr lang="en-US" dirty="0"/>
                    </a:p>
                  </a:txBody>
                  <a:tcPr/>
                </a:tc>
              </a:tr>
              <a:tr h="1304290">
                <a:tc>
                  <a:txBody>
                    <a:bodyPr/>
                    <a:lstStyle/>
                    <a:p>
                      <a:r>
                        <a:rPr lang="en-US" sz="1800" b="1" i="0" u="none" strike="noStrike" kern="1200" baseline="0" dirty="0" smtClean="0">
                          <a:solidFill>
                            <a:schemeClr val="dk1"/>
                          </a:solidFill>
                          <a:latin typeface="+mn-lt"/>
                          <a:ea typeface="+mn-ea"/>
                          <a:cs typeface="+mn-cs"/>
                        </a:rPr>
                        <a:t>To study why students do not attend distance education classes at a community college</a:t>
                      </a:r>
                      <a:endParaRPr lang="en-US" dirty="0"/>
                    </a:p>
                  </a:txBody>
                  <a:tcPr/>
                </a:tc>
              </a:tr>
              <a:tr h="1304290">
                <a:tc>
                  <a:txBody>
                    <a:bodyPr/>
                    <a:lstStyle/>
                    <a:p>
                      <a:r>
                        <a:rPr lang="en-US" sz="1800" b="1" i="0" u="none" strike="noStrike" kern="1200" baseline="0" dirty="0" smtClean="0">
                          <a:solidFill>
                            <a:schemeClr val="dk1"/>
                          </a:solidFill>
                          <a:latin typeface="+mn-lt"/>
                          <a:ea typeface="+mn-ea"/>
                          <a:cs typeface="+mn-cs"/>
                        </a:rPr>
                        <a:t>Does the use of Website technology in the classroom deter students from enrolling in a distance education class?</a:t>
                      </a:r>
                      <a:endParaRPr lang="en-US" dirty="0"/>
                    </a:p>
                  </a:txBody>
                  <a:tcPr/>
                </a:tc>
              </a:tr>
            </a:tbl>
          </a:graphicData>
        </a:graphic>
      </p:graphicFrame>
    </p:spTree>
    <p:extLst>
      <p:ext uri="{BB962C8B-B14F-4D97-AF65-F5344CB8AC3E}">
        <p14:creationId xmlns:p14="http://schemas.microsoft.com/office/powerpoint/2010/main" val="264437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162"/>
            <a:ext cx="4114800" cy="1706562"/>
          </a:xfrm>
        </p:spPr>
        <p:txBody>
          <a:bodyPr>
            <a:noAutofit/>
          </a:bodyPr>
          <a:lstStyle/>
          <a:p>
            <a:r>
              <a:rPr lang="en-US" dirty="0" smtClean="0"/>
              <a:t>Will logic make </a:t>
            </a:r>
            <a:br>
              <a:rPr lang="en-US" dirty="0" smtClean="0"/>
            </a:br>
            <a:r>
              <a:rPr lang="en-US" dirty="0" smtClean="0"/>
              <a:t>a difference?</a:t>
            </a:r>
            <a:endParaRPr lang="en-US" dirty="0"/>
          </a:p>
        </p:txBody>
      </p:sp>
      <p:sp>
        <p:nvSpPr>
          <p:cNvPr id="4" name="Content Placeholder 3"/>
          <p:cNvSpPr>
            <a:spLocks noGrp="1"/>
          </p:cNvSpPr>
          <p:nvPr>
            <p:ph idx="1"/>
          </p:nvPr>
        </p:nvSpPr>
        <p:spPr>
          <a:xfrm>
            <a:off x="457200" y="4365009"/>
            <a:ext cx="3657600" cy="2057400"/>
          </a:xfrm>
        </p:spPr>
        <p:txBody>
          <a:bodyPr>
            <a:normAutofit/>
          </a:bodyPr>
          <a:lstStyle/>
          <a:p>
            <a:r>
              <a:rPr lang="en-US" dirty="0" smtClean="0"/>
              <a:t>Concept Mapping</a:t>
            </a:r>
          </a:p>
          <a:p>
            <a:r>
              <a:rPr lang="en-US" dirty="0" smtClean="0"/>
              <a:t>Logic Model</a:t>
            </a:r>
          </a:p>
          <a:p>
            <a:r>
              <a:rPr lang="en-US" dirty="0" smtClean="0"/>
              <a:t>Information Plan</a:t>
            </a:r>
          </a:p>
        </p:txBody>
      </p:sp>
      <p:pic>
        <p:nvPicPr>
          <p:cNvPr id="35842" name="Picture 2" descr="http://chic-type.com/blog/wp-content/uploads/2012/03/yes_languages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9904"/>
            <a:ext cx="4257675" cy="6019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3697069"/>
            <a:ext cx="3810000" cy="646331"/>
          </a:xfrm>
          <a:prstGeom prst="rect">
            <a:avLst/>
          </a:prstGeom>
          <a:noFill/>
        </p:spPr>
        <p:txBody>
          <a:bodyPr wrap="square" rtlCol="0">
            <a:spAutoFit/>
          </a:bodyPr>
          <a:lstStyle/>
          <a:p>
            <a:pPr algn="ctr"/>
            <a:r>
              <a:rPr lang="en-US" sz="3600" b="1" u="sng" dirty="0" smtClean="0"/>
              <a:t>Some Useful Tools</a:t>
            </a:r>
            <a:endParaRPr lang="en-US" sz="3600" b="1" u="sng" dirty="0"/>
          </a:p>
        </p:txBody>
      </p:sp>
      <p:sp>
        <p:nvSpPr>
          <p:cNvPr id="6" name="AutoShape 4" descr="data:image/jpeg;base64,/9j/4AAQSkZJRgABAQAAAQABAAD/2wCEAAkGBw8QDw4QEBAQEBAVFA8VEBYQFRcPDhAQFBUXGRQSFhQZHCggGBooHBUVIjEhKSotLy4vGCszODMsNygtLiwBCgoKDg0OFxAQFzclHyU0LDItLDcuMS03NCssLCwsLC8sLyw3LSwsNC8sLCwsNCssNy0sLCwsLCwtLCwsKywrNP/AABEIAMIBAwMBIgACEQEDEQH/xAAcAAEAAQUBAQAAAAAAAAAAAAAAAQIDBQYHBAj/xAA/EAABAwIDBQUFBQcDBQAAAAABAAIDBBEFITEGEkFRYQcTInGBMkJSkaEUcpLB0SQzU2KCsfAjorJDVGOT8f/EABoBAQEAAwEBAAAAAAAAAAAAAAABAgMEBQb/xAApEQEAAgEDAwIGAwEAAAAAAAAAAQIRAwQhEjFRE9EiQWGRsfAUoeEF/9oADAMBAAIRAxEAPwDuKIiAiIgIiICIiAiIgIiICIiAiIgIiICIiAiIgIiICIiAiIgIiICIiAiIgIiICIiAiIgIiICIiAiIgIiICIiAiIgIiICIiAiIgIiICIiAiIgIiICIiAiIgIiICIiAiIgIiICIiAiIgIiICIiAsRtRjraCmdUPillaC1towMi7IFxJ8Lb2F+oWXVuogZIx8cjQ9jgWva4Xa5pFiCOSDhuP9pGIVV2xuFJEeEJPekdZdfw7q2Tsn2uJP2CoeSTvOpnvNyeLoiTqdSPUcAtP262Vfh1RZt3U0lzA852HGNx+IfUZ87a3HI5rmuaS1zSHNLcnNcDcOB4EFUfUyLWdgdqW4jShziBUR2bUNGXi4SAfC6x8iCOC2ZQEREBERAREQEREBERAREQEREBERAREQEREBERAREQEREBeXEcRgpozJPKyJg4vIaCeQ5noFitstpo8Op+9cN+VxLYWXtvvtqeTRqT6akLg2M4vUVkpmqJDI/O18mMHwsbo0f4blB1LFu1qmYSKaCSo/mee4jPUXBd8wFhabtbqe+jMsEAp94d4GB5mDDqWuLrEjW1s7WyvdYjZjs8rK1jZXFtNA7NrpAXSPbwc2MWy6kjpcLcIuyGkt46qpJ/k7tjfkWn+6DcsWw6mxKkMbiHwyta6N7My0kXZKw88/wAtCvnvH8HmoqiSnmFntzBHsyMPsyN6G3oQRqF9A7L4CKCD7OyaWaMOLmd9ukxg6tbugZXufVeDbzZRmI09m2bUx3MDzlnxjcfhNvQ2PCxDiWzGPS0FVHUR3IGUrNBLEfaZ55Ag8CAvovDa+KphinhdvRyNDmnoeBHAg3BHAhfMNRC+N745Glj2kte12TmuBsQV0nsZxGrEj4BDLJRu3nd4B/pQSgZ+I5EOtYtFzextqVR15EUXUEqFF1F0FSXVipqWRtLnmw+pPIDiVreIY299w092zobOPmfyC59fc00o57+Em0Q2Gqr4ovbcL8hm75LDVe0LjlG3dHN2bvloPqtclrGjqV5JKtx6DovJ1v8Ao3txXj98tc3lmH10hJJlff7xH5osCXIuL1r+WOXWERF9W3iIiAiIgIiIComlaxpc9zWNAu5ziGtA5knRaBtp2iOpJ5aWnhDpWbodJKbxgua13hYM3ZO1JGY0K5hjOO1VWd6omfLbMNJtG37rB4R52RcPoukqY5WNkjcHxuF2ubm1w5g8Qry8OBUnc0lLD8EMLD5tYAV4Nq9qqfDow6Ul8jr91E394+3H+VvMn6nJEZ1Yuu2joYDuzVUDHcWmRu+P6b3XE9odtq6tLg6UwwnSKEljLcnO1f65dAtdDDu7wad3nbw389EH0ZQ7TUE7gyKrge86NDwHnyacyssvloredhdv5aR7IKp7paUkDecS6Sn5OB1LObeA00sQu9tErzXwNN9xtO0s5bzpH75/2t+S5+V3vb7ZVuJ07HROaKiO7oHE+B7XAXYSOBsCDwI5XXDsTw2opnFlRDJC4fGLA+TtHDqCQqOis7X3CNo+xAyAAG0u7FfmBuE26fVYLEu0/FJb92+KnHDuow51urpN76ALT6eF8p3YmPkdyjaZHfJoK2PDuz/FZ7EUxibzncIv9p8X0QWWbdYsDvCtlv1bG4fhLbLoWwfaP9qkbS1gYyZ2UUjPDHK7gxzfdceHA6ZGwPMNo9nqnD5Gx1LWguG8xzDvxvAyNjzGVwRx6rEhxBBBIIsQRkQRoQeaI+jMT2Nw+pqhVTwCSTdAIJPdPto57NHEDLPh5C2Ox/b7DqAd1GRNI0WEVPbcZbg5/ss8sz0Wcog2soIu+bcT08ZlHs/vYwXDLTUrgO1WzkuH1bqZwc8HOncBnNGT4bAe9wIHHoQit/2W7UXz1vd1bIooJbNhLL/6Ml8g9x9oOva9hY2ytddQJXDtnOzGsqbPqf2SE8HjeqHDpH7v9WY5FdmoKYQwxQh8kgY1rA6U70rg0WBc4AXPVB6iVYqalrBnrwC8NXizGv7ppDn2JdyYBz656LGzVFySTcrl1dxEcV7t+jpdfM9ljaCt8N3ZvzDBfIczZa0+RztSvZjRJe0+7u2HK9zf8lj18/ubTbUnLn3E/HMYSiglW3TtHVaoiZ7NC6i832nooWfpW8DsiIi+rdAiLVtrduKfD3d26OWSYi7WhpZGRz7xwsR93esg2lWo6qNz3sbIxz2W32tcC9l9N5ozGi4Zj3aBiFVdok+zxH3ILtJH80ntH0sOi1yhrZYJGywyOikF7OYbOz1B5g8Qcig+m0XO9ku0yKXdhrt2GXICUZQP+9/DP06jRdAklDWF9/CGl1xpYC90HzvtZU97iFc/nPMB91ri0fRoXkwim76pporXEk0LD5OeAfoV5Xyl5Lzq4lx83G5/utk7NqbvMVpMsmGR7um7G6x/EWorueKVzKeCaeT2I2Oe62pDRew6nRfOeM4pLVzyVExu95091jfdY3k0DL66ldn7V5C3Cp7e8+AHy7xp/ILhV0R0vss2RgnjdWVLBKA8thY7OPw23pHD3s8gDlkTyt0+uqIIYnOmdFFCBY94Q2O3w55ei4hgG3lTRURpYY4y7fe5sj7u3Gut4Qzib7xuTx0Wv4lidTVyB88sk8hNm7xvYn3WMGTfIBUe7bB1Aat7sP3u4OZBaWRtk492DnuaZEC3DK1sGSt12d7Na6p3XzfskR/iC85HSLh/UR5FdQ2d2KoaGzo4t+Uf9Waz5b825WZ/SAgxvZVLW/Yu6qoZI2RkCnfIN1z4jfwbp8Q3eBIAIItottq6qKMAyyRxtJsO8cGAu5C+pyK1LbzbluHPp4o2tllc5rpmnVlPfO2eT3Z2vllc8FmMcw2DFaAsDg5krGvgeM919rxyD55jkSFBkjX07RfvYWt577QP7rAYx2gYZTNP7Q2d+dmUxEzieW8Dut9SFwOtonwSyRSs3JGOc145OBz8xyPEKiCF8jgyNjpHnRsbS958mjMq4Gb2x2olxKcSvaI42AthjBvuNJzJdxcbC56BWtktnpMQqmQMBEYs6d40jivmb/EcwBz6ArY9m+y6sqC19UfskXI2dUOHRujPN2Y5LrmDYRS0EHdQMbFGM3OJ8T3cXvedT/8ANEmcIyMUbWta1os1oAaBoABYBUSQsLmvLWl7d7ccQC5u9besdRew+SxVZtHE3KMGV3Twtv58fQLy2r6jU9ww+bDb/l/Zcdt5TPTT4p+nv2Trj5MxWV0UX7x7W9CfF8hmtTxzaoG7ISR8Tjk7+nl5rMwbPQtzfvSu472Tb+Q/MlWsQwyN1rMaLaWAFlJrr6sYtisfefv7HxS0ekxDckDr5Zh3kVl3VgOdwVlo6cNysPUL1Rxs+Bv4QsNPZ9EYy26WpNIw1t9QDlr/AGWKr5AHWaLZZ8vRb+2CM/8ATZ+EfoqvsUB1hiPmxv6K32kXhdW8XjGHMiSeKrhgc82Y1zzyYC4/ILpYwum/7eH/ANbf0Xtha1os0Bo5NAaPkFhXY+Zc/pucN2crSARTu9S0H5E3RdKRbf4VPMr6cPYiIuxmLx4rhUFVEYqiNsrDwdq0/E1wzaeozXsRBxjazs2np96Wk3qiHMlmtRGPIfvB5Z9DqtDX1GtU2s2Epa7ekH+hU/xGDJ5/8jPe88j14IODrPYNtdV0sE1O1+/A+ORgY+57rfaRvRnVtr3tp0zuvNtFs5V0D92ojs0mzJG+KGT7rufQ2PRYhVUroPYvS71bUy/w4N31keLH5RuXPV1HsRni/bo72mPcut8UTd4ZeRdn94Ijets8LNXh9VA0XeWb0Y5yMIewepaB6r5zuvqZcS7UNk3Us76uJpNNK67raQTOOYPJrjmDzNssrho7SLi9yLi9snEcbE6Fd82GwvC2wMnoGNdvCzpH+OpB4seTmw82iwXAFfo62aF29DLJC7iYnujcRyJaRdB9QE2zOQWjbXdpFNStdHSubU1OYG6d6CM83vHtEfCPUhcersYqpxuzVNRK34ZJHvZ+Emy8TGFxDWgucTZoaN5zjwAAzJTAu1tXJNJJNK8ySvJc9ztSfyHADgBZdh7GX1X2OQSt/Zg+9M5x8RvfvGtHwb2d+ZKwOxfZjJIWz4gDHHq2DSWTl3hHsN/l1PG3HrjQyNgADY42gAAWaxjRkAOACkyMZXbMUE8pmmpYZZSAC57Q4kAWFwcjlkvXFDTUrLMZDTxjgxrYm+VgFisR2kaLthG8fid7PoNT/mq8lNhNRUuEkznNbzd7RH8reA/zNcN97Ez0aMdU/wBfdhN/lD1Vm0lzuQMLicgXA5+TRmVbiwaoqCH1EhaOWrvQaNWbocOihHgbY8XHN59V61I2t9TnXtn6RxH+nTM93josNhh9hgv8RzefVekqpUldtaVrGKxiGeMLbgvPKxelytOCyGOliVrcXvkarDmIi01XmlUbqqATBldBVYKtBVgoq7dFTdEGQREQEREBERBZq6WOZjo5WNkjcLOa8BzXDqCuOdpGxEdC1tTTF3cOfuvY7xdySCWkO1LTa2eYNszfLtKx+0GFtq6WopnZCRhAJz3X6sd6OAPog+aLrLbKYyaGsgqM91rrSge9C7J4txsMwObQsXNE5jnseN17XOa8HVrmmzh8wVQqPqZjw4AggggEEZgg6EKJoWva5j2texwIc1wDmuadQQdQtK7Jcc+0UPcON5aazOphP7o+gBb/AELeFBzjHeyenkcX0kzqcnPceO9h8mm4c35la47skxG+U1Hu8y+QH5d3+a7UiDleG9j4uDU1ZI4tgZun8b7/APFb3gOy9FQj9nga1+he7xzO/rOdugyWWmmaxpc8hrRqTotXxXaBz7tiuxnF2j3eXwj6rn3G6poRm08+GNrRDMYnjUcN2jxyfCNB948FrxdU1j7agcPZiZ5/4SvRhWAuks+W7GagaPd+gW0QQtY0NY0NaNAFw109bd86nw08ef39hhibd+zH4ZgkcNnHxycyMm/dHDzWURF6WnpU069NIxDZERHYREWxUKkqoqCgpKtuCuFUkILLmqy5q9JCoc1EeYtUWV4tVBaqimykKQFNkC6KbIisiiIooiIgIiICIiDh/a7g32euE7RaOobvdBMywkHqCx3mStHjY5zg1oLnE2a1oLnOPIAZkr6M2u2aixKBsMjnR7sjHte0Avba4cBfm0uHrfOyr2f2XoqFtqeEB9rOkd45nebzw6Cw6K5Gi9l+yOIU1QKqXdgicxzXRvzmkac23aMmWIBzz1Fs11NEUBeLEsSjgbd2bj7LR7R/QdV5MZxpsV2Ms6Tj8LPPmei1uCCWokIF3vObidAOZPALzd1vuifT0ubNdr44hVV1c1S8A3cb+BjdB5D81sGEYE2Oz5bOk4DVrP1PVezC8MZA3LxPPtOOp6DkF7k22xxPqa3NvwVp85ERF6TYIiICIiAqSqlCClQVKgqooIVJCuEKkhBaIVJarpCpsgt2UWVyyghEU2RVWRB7URFGQiIgIiICIiAiIgLXsbxy144Tno544dG9ev8AgtY7jd7xRHLR7hx6N6dVjcJwx07svCwe07l0HVeRut5a9vR0O/n292q188VU4bh7532bkPfcdB+p6LcqGjZCwMYLDifeceZKrpqdkbQxgs0fXqeZV1dW02ddCMzzbz7Mq0wIiLtZiIiAiIgIiIChSoQRZQqlSqiCoVSgoKSFSQq1SQgoIUWVdlFkFNlCqREepERRkIiICIiAiIgLXtp8Rc20LDa4u8jWx0b9M1sK8FdhMMzg54NwLeE2uORXNuqal9Oa6c8z+GNomY4athOGOndyYPad+Q6rdKeBsbQxgs0aBIIWsaGsAa0aAK4sNptK6FfM/OUpTpERF2MxERAREQEREBERAREQQoUoiKUUlQqIIUKpQgpsoIVShBRZFVZERfREUZCIiAiIgIiICIiAiIgIiICIiAiIgIiICIiAiIgKFKhAUKUVRSilQghFKIIsoVShBcREUUREQEREBERAREQEREBERAREQEREBERAREQEREBERBBVKIiJCFEVEKSo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5846" name="Picture 6" descr="http://gracesinthecity.files.wordpress.com/2013/10/y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205" b="6505"/>
          <a:stretch/>
        </p:blipFill>
        <p:spPr bwMode="auto">
          <a:xfrm>
            <a:off x="693761" y="1447800"/>
            <a:ext cx="2901949" cy="174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97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Concept Mapping</a:t>
            </a:r>
            <a:endParaRPr lang="en-US" dirty="0"/>
          </a:p>
        </p:txBody>
      </p:sp>
      <p:sp>
        <p:nvSpPr>
          <p:cNvPr id="4" name="Content Placeholder 3"/>
          <p:cNvSpPr>
            <a:spLocks noGrp="1"/>
          </p:cNvSpPr>
          <p:nvPr>
            <p:ph idx="1"/>
          </p:nvPr>
        </p:nvSpPr>
        <p:spPr>
          <a:xfrm>
            <a:off x="457200" y="1143000"/>
            <a:ext cx="8229600" cy="5486400"/>
          </a:xfrm>
        </p:spPr>
        <p:txBody>
          <a:bodyPr>
            <a:normAutofit/>
          </a:bodyPr>
          <a:lstStyle/>
          <a:p>
            <a:r>
              <a:rPr lang="en-US" b="1" i="1" dirty="0" smtClean="0"/>
              <a:t>Concept </a:t>
            </a:r>
            <a:r>
              <a:rPr lang="en-US" b="1" i="1" dirty="0"/>
              <a:t>mapping </a:t>
            </a:r>
            <a:r>
              <a:rPr lang="en-US" dirty="0"/>
              <a:t>is a general method that can be used to help any individual or group to describe their ideas about some topic in a pictorial form</a:t>
            </a:r>
            <a:r>
              <a:rPr lang="en-US" dirty="0" smtClean="0"/>
              <a:t>.</a:t>
            </a:r>
          </a:p>
          <a:p>
            <a:r>
              <a:rPr lang="en-US" b="1" i="1" dirty="0" smtClean="0"/>
              <a:t>Concept </a:t>
            </a:r>
            <a:r>
              <a:rPr lang="en-US" b="1" i="1" dirty="0"/>
              <a:t>mapping </a:t>
            </a:r>
            <a:r>
              <a:rPr lang="en-US" dirty="0"/>
              <a:t>is a type of structured conceptualization which can be used by groups to develop a conceptual framework which can guide evaluation or planning</a:t>
            </a:r>
            <a:r>
              <a:rPr lang="en-US" dirty="0" smtClean="0"/>
              <a:t>.</a:t>
            </a:r>
          </a:p>
          <a:p>
            <a:r>
              <a:rPr lang="en-US" b="1" i="1" dirty="0" smtClean="0"/>
              <a:t>Concept </a:t>
            </a:r>
            <a:r>
              <a:rPr lang="en-US" b="1" i="1" dirty="0"/>
              <a:t>maps </a:t>
            </a:r>
            <a:r>
              <a:rPr lang="en-US" dirty="0"/>
              <a:t>are graphical tools for organizing and representing knowledge.</a:t>
            </a:r>
            <a:endParaRPr lang="en-US" dirty="0" smtClean="0"/>
          </a:p>
          <a:p>
            <a:endParaRPr lang="en-US" dirty="0"/>
          </a:p>
        </p:txBody>
      </p:sp>
      <p:sp>
        <p:nvSpPr>
          <p:cNvPr id="2" name="TextBox 1"/>
          <p:cNvSpPr txBox="1"/>
          <p:nvPr/>
        </p:nvSpPr>
        <p:spPr>
          <a:xfrm>
            <a:off x="152400" y="6400800"/>
            <a:ext cx="8763000" cy="369332"/>
          </a:xfrm>
          <a:prstGeom prst="rect">
            <a:avLst/>
          </a:prstGeom>
          <a:noFill/>
        </p:spPr>
        <p:txBody>
          <a:bodyPr wrap="square" rtlCol="0">
            <a:spAutoFit/>
          </a:bodyPr>
          <a:lstStyle/>
          <a:p>
            <a:r>
              <a:rPr lang="en-US" dirty="0"/>
              <a:t>Useful source: </a:t>
            </a:r>
            <a:r>
              <a:rPr lang="en-US" dirty="0">
                <a:hlinkClick r:id="rId2"/>
              </a:rPr>
              <a:t>http://</a:t>
            </a:r>
            <a:r>
              <a:rPr lang="en-US" dirty="0" smtClean="0">
                <a:hlinkClick r:id="rId2"/>
              </a:rPr>
              <a:t>www.socialresearchmethods.net/mapping/mapping.htm</a:t>
            </a:r>
            <a:r>
              <a:rPr lang="en-US" dirty="0" smtClean="0"/>
              <a:t> </a:t>
            </a:r>
            <a:endParaRPr lang="en-US" dirty="0"/>
          </a:p>
        </p:txBody>
      </p:sp>
    </p:spTree>
    <p:extLst>
      <p:ext uri="{BB962C8B-B14F-4D97-AF65-F5344CB8AC3E}">
        <p14:creationId xmlns:p14="http://schemas.microsoft.com/office/powerpoint/2010/main" val="32359236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ocialresearchmethods.net/kb/Assets/images/cmstep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169" y="76200"/>
            <a:ext cx="7465231" cy="62125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6400800"/>
            <a:ext cx="8534400" cy="523220"/>
          </a:xfrm>
          <a:prstGeom prst="rect">
            <a:avLst/>
          </a:prstGeom>
          <a:noFill/>
        </p:spPr>
        <p:txBody>
          <a:bodyPr wrap="square" rtlCol="0">
            <a:spAutoFit/>
          </a:bodyPr>
          <a:lstStyle/>
          <a:p>
            <a:r>
              <a:rPr lang="en-US" sz="1400" dirty="0" smtClean="0"/>
              <a:t>Concept </a:t>
            </a:r>
            <a:r>
              <a:rPr lang="en-US" sz="1400" dirty="0"/>
              <a:t>Mapping from the </a:t>
            </a:r>
            <a:r>
              <a:rPr lang="en-US" sz="1400" dirty="0" err="1"/>
              <a:t>Trochim</a:t>
            </a:r>
            <a:r>
              <a:rPr lang="en-US" sz="1400" dirty="0"/>
              <a:t>, W. (1999). The Research Methods Knowledge Base</a:t>
            </a:r>
            <a:r>
              <a:rPr lang="en-US" sz="1400" dirty="0" smtClean="0"/>
              <a:t>.</a:t>
            </a:r>
          </a:p>
          <a:p>
            <a:r>
              <a:rPr lang="en-US" sz="1400" dirty="0">
                <a:hlinkClick r:id="rId3"/>
              </a:rPr>
              <a:t>http://</a:t>
            </a:r>
            <a:r>
              <a:rPr lang="en-US" sz="1400" dirty="0" smtClean="0">
                <a:hlinkClick r:id="rId3"/>
              </a:rPr>
              <a:t>www.socialresearchmethods.net/kb/conmap.htm</a:t>
            </a:r>
            <a:r>
              <a:rPr lang="en-US" sz="1400" dirty="0" smtClean="0"/>
              <a:t> </a:t>
            </a:r>
            <a:endParaRPr lang="en-US" sz="1400" dirty="0"/>
          </a:p>
        </p:txBody>
      </p:sp>
      <p:sp>
        <p:nvSpPr>
          <p:cNvPr id="4" name="Title 3"/>
          <p:cNvSpPr>
            <a:spLocks noGrp="1"/>
          </p:cNvSpPr>
          <p:nvPr>
            <p:ph type="title"/>
          </p:nvPr>
        </p:nvSpPr>
        <p:spPr>
          <a:xfrm rot="16200000">
            <a:off x="-2758510" y="2853760"/>
            <a:ext cx="6376641" cy="821519"/>
          </a:xfrm>
        </p:spPr>
        <p:txBody>
          <a:bodyPr/>
          <a:lstStyle/>
          <a:p>
            <a:r>
              <a:rPr lang="en-US" dirty="0" smtClean="0"/>
              <a:t>Concept Mapping</a:t>
            </a:r>
            <a:endParaRPr lang="en-US" dirty="0"/>
          </a:p>
        </p:txBody>
      </p:sp>
    </p:spTree>
    <p:extLst>
      <p:ext uri="{BB962C8B-B14F-4D97-AF65-F5344CB8AC3E}">
        <p14:creationId xmlns:p14="http://schemas.microsoft.com/office/powerpoint/2010/main" val="4137935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map.ihmc.us/Publications/ResearchPapers/TheoryCmaps/Fig1CmapAboutCmaps-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3" y="838200"/>
            <a:ext cx="8834523" cy="53217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fontScale="90000"/>
          </a:bodyPr>
          <a:lstStyle/>
          <a:p>
            <a:pPr algn="l"/>
            <a:r>
              <a:rPr lang="en-US" dirty="0"/>
              <a:t>A concept map showing the key features of concept maps</a:t>
            </a:r>
          </a:p>
        </p:txBody>
      </p:sp>
      <p:sp>
        <p:nvSpPr>
          <p:cNvPr id="3" name="TextBox 2"/>
          <p:cNvSpPr txBox="1"/>
          <p:nvPr/>
        </p:nvSpPr>
        <p:spPr>
          <a:xfrm>
            <a:off x="155575" y="6172200"/>
            <a:ext cx="8902363" cy="738664"/>
          </a:xfrm>
          <a:prstGeom prst="rect">
            <a:avLst/>
          </a:prstGeom>
          <a:noFill/>
        </p:spPr>
        <p:txBody>
          <a:bodyPr wrap="square" rtlCol="0">
            <a:spAutoFit/>
          </a:bodyPr>
          <a:lstStyle/>
          <a:p>
            <a:r>
              <a:rPr lang="en-US" sz="1400" dirty="0"/>
              <a:t>Novak, J. D. &amp; A. J. </a:t>
            </a:r>
            <a:r>
              <a:rPr lang="en-US" sz="1400" dirty="0" err="1"/>
              <a:t>Cañas</a:t>
            </a:r>
            <a:r>
              <a:rPr lang="en-US" sz="1400" dirty="0"/>
              <a:t>, The Theory Underlying Concept Maps and How to Construct Them, Technical Report IHMC </a:t>
            </a:r>
            <a:r>
              <a:rPr lang="en-US" sz="1400" dirty="0" err="1"/>
              <a:t>CmapTools</a:t>
            </a:r>
            <a:r>
              <a:rPr lang="en-US" sz="1400" dirty="0"/>
              <a:t> 2006-01 Rev 01-2008, Florida Institute for Human and Machine Cognition, 2008", available at: http://cmap.ihmc.us/Publications/ResearchPapers/TheoryUnderlyingConceptMaps.pdf.</a:t>
            </a:r>
          </a:p>
        </p:txBody>
      </p:sp>
    </p:spTree>
    <p:extLst>
      <p:ext uri="{BB962C8B-B14F-4D97-AF65-F5344CB8AC3E}">
        <p14:creationId xmlns:p14="http://schemas.microsoft.com/office/powerpoint/2010/main" val="22233754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a:t>A </a:t>
            </a:r>
            <a:r>
              <a:rPr lang="en-US" dirty="0" smtClean="0"/>
              <a:t>concept </a:t>
            </a:r>
            <a:r>
              <a:rPr lang="en-US" dirty="0"/>
              <a:t>map for the knowledge portfolio created by NASA for Mars Exploration</a:t>
            </a:r>
          </a:p>
        </p:txBody>
      </p:sp>
      <p:pic>
        <p:nvPicPr>
          <p:cNvPr id="2050" name="Picture 2" descr="http://cmap.ihmc.us/Publications/ResearchPapers/TheoryCmaps/Fig16ExploringMars-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65" y="1524000"/>
            <a:ext cx="8782050" cy="42481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5575" y="6172200"/>
            <a:ext cx="8902363" cy="738664"/>
          </a:xfrm>
          <a:prstGeom prst="rect">
            <a:avLst/>
          </a:prstGeom>
          <a:noFill/>
        </p:spPr>
        <p:txBody>
          <a:bodyPr wrap="square" rtlCol="0">
            <a:spAutoFit/>
          </a:bodyPr>
          <a:lstStyle/>
          <a:p>
            <a:r>
              <a:rPr lang="en-US" sz="1400" dirty="0"/>
              <a:t>Novak, J. D. &amp; A. J. </a:t>
            </a:r>
            <a:r>
              <a:rPr lang="en-US" sz="1400" dirty="0" err="1"/>
              <a:t>Cañas</a:t>
            </a:r>
            <a:r>
              <a:rPr lang="en-US" sz="1400" dirty="0"/>
              <a:t>, The Theory Underlying Concept Maps and How to Construct Them, Technical Report IHMC </a:t>
            </a:r>
            <a:r>
              <a:rPr lang="en-US" sz="1400" dirty="0" err="1"/>
              <a:t>CmapTools</a:t>
            </a:r>
            <a:r>
              <a:rPr lang="en-US" sz="1400" dirty="0"/>
              <a:t> 2006-01 Rev 01-2008, Florida Institute for Human and Machine Cognition, 2008", available at: http://cmap.ihmc.us/Publications/ResearchPapers/TheoryUnderlyingConceptMaps.pdf.</a:t>
            </a:r>
          </a:p>
        </p:txBody>
      </p:sp>
    </p:spTree>
    <p:extLst>
      <p:ext uri="{BB962C8B-B14F-4D97-AF65-F5344CB8AC3E}">
        <p14:creationId xmlns:p14="http://schemas.microsoft.com/office/powerpoint/2010/main" val="28321631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A concept map for a food security study</a:t>
            </a:r>
            <a:endParaRPr lang="en-US" dirty="0"/>
          </a:p>
        </p:txBody>
      </p:sp>
      <p:pic>
        <p:nvPicPr>
          <p:cNvPr id="38914" name="Picture 2" descr="http://www.sfhc.dreamhosters.com/web/wp-content/uploads/2008/04/conceptual-diagram.gif"/>
          <p:cNvPicPr>
            <a:picLocks noChangeAspect="1" noChangeArrowheads="1"/>
          </p:cNvPicPr>
          <p:nvPr/>
        </p:nvPicPr>
        <p:blipFill rotWithShape="1">
          <a:blip r:embed="rId3">
            <a:extLst>
              <a:ext uri="{28A0092B-C50C-407E-A947-70E740481C1C}">
                <a14:useLocalDpi xmlns:a14="http://schemas.microsoft.com/office/drawing/2010/main" val="0"/>
              </a:ext>
            </a:extLst>
          </a:blip>
          <a:srcRect t="10933"/>
          <a:stretch/>
        </p:blipFill>
        <p:spPr bwMode="auto">
          <a:xfrm>
            <a:off x="1447800" y="1143000"/>
            <a:ext cx="6353175" cy="43812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5715000"/>
            <a:ext cx="8686800" cy="1200329"/>
          </a:xfrm>
          <a:prstGeom prst="rect">
            <a:avLst/>
          </a:prstGeom>
          <a:noFill/>
        </p:spPr>
        <p:txBody>
          <a:bodyPr wrap="square" rtlCol="0">
            <a:spAutoFit/>
          </a:bodyPr>
          <a:lstStyle/>
          <a:p>
            <a:r>
              <a:rPr lang="en-US" dirty="0" smtClean="0"/>
              <a:t>This research </a:t>
            </a:r>
            <a:r>
              <a:rPr lang="en-US" dirty="0"/>
              <a:t>project attempts to improve child nutritional status, household food security and soil fertility through use of different legume options which can improve the quality and quantity of food available within the household as well as provide organic inputs to improve soil </a:t>
            </a:r>
            <a:r>
              <a:rPr lang="en-US" dirty="0" smtClean="0"/>
              <a:t>fertility.</a:t>
            </a:r>
            <a:endParaRPr lang="en-US" dirty="0"/>
          </a:p>
        </p:txBody>
      </p:sp>
    </p:spTree>
    <p:extLst>
      <p:ext uri="{BB962C8B-B14F-4D97-AF65-F5344CB8AC3E}">
        <p14:creationId xmlns:p14="http://schemas.microsoft.com/office/powerpoint/2010/main" val="36841894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concept map for establishing the significance of a research topic</a:t>
            </a:r>
            <a:endParaRPr lang="en-US" dirty="0"/>
          </a:p>
        </p:txBody>
      </p:sp>
      <p:pic>
        <p:nvPicPr>
          <p:cNvPr id="3074" name="Picture 2" descr="http://www-personal.umich.edu/~jmargeru/conceptmap/images/researchto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07" y="1676400"/>
            <a:ext cx="7254793"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6019800"/>
            <a:ext cx="6934200" cy="646331"/>
          </a:xfrm>
          <a:prstGeom prst="rect">
            <a:avLst/>
          </a:prstGeom>
          <a:noFill/>
        </p:spPr>
        <p:txBody>
          <a:bodyPr wrap="square" rtlCol="0">
            <a:spAutoFit/>
          </a:bodyPr>
          <a:lstStyle/>
          <a:p>
            <a:r>
              <a:rPr lang="en-US" dirty="0"/>
              <a:t>1999, Jon </a:t>
            </a:r>
            <a:r>
              <a:rPr lang="en-US" dirty="0" err="1"/>
              <a:t>Margerum</a:t>
            </a:r>
            <a:r>
              <a:rPr lang="en-US" dirty="0"/>
              <a:t>-Leys and The University of </a:t>
            </a:r>
            <a:r>
              <a:rPr lang="en-US" dirty="0" smtClean="0"/>
              <a:t>Michigan</a:t>
            </a:r>
          </a:p>
          <a:p>
            <a:r>
              <a:rPr lang="en-US" dirty="0"/>
              <a:t>http://www-personal.umich.edu/~jmargeru/conceptmap/types.htm</a:t>
            </a:r>
          </a:p>
        </p:txBody>
      </p:sp>
    </p:spTree>
    <p:extLst>
      <p:ext uri="{BB962C8B-B14F-4D97-AF65-F5344CB8AC3E}">
        <p14:creationId xmlns:p14="http://schemas.microsoft.com/office/powerpoint/2010/main" val="11830848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Logic Model</a:t>
            </a:r>
            <a:endParaRPr lang="en-US" dirty="0"/>
          </a:p>
        </p:txBody>
      </p:sp>
      <p:sp>
        <p:nvSpPr>
          <p:cNvPr id="3" name="Content Placeholder 2"/>
          <p:cNvSpPr>
            <a:spLocks noGrp="1"/>
          </p:cNvSpPr>
          <p:nvPr>
            <p:ph idx="1"/>
          </p:nvPr>
        </p:nvSpPr>
        <p:spPr>
          <a:xfrm>
            <a:off x="0" y="1066800"/>
            <a:ext cx="9144000" cy="5791200"/>
          </a:xfrm>
        </p:spPr>
        <p:txBody>
          <a:bodyPr>
            <a:normAutofit/>
          </a:bodyPr>
          <a:lstStyle/>
          <a:p>
            <a:r>
              <a:rPr lang="en-US" dirty="0" smtClean="0"/>
              <a:t>A Logic Model is:</a:t>
            </a:r>
          </a:p>
          <a:p>
            <a:pPr lvl="1"/>
            <a:r>
              <a:rPr lang="en-US" dirty="0" smtClean="0"/>
              <a:t>A depiction of a program showing what the program will do and what it is to accomplish.</a:t>
            </a:r>
          </a:p>
          <a:p>
            <a:pPr lvl="1"/>
            <a:r>
              <a:rPr lang="en-US" dirty="0" smtClean="0"/>
              <a:t>A series of “if-then” relationships that, if implemented as intended, lead to the desired outcomes .</a:t>
            </a:r>
          </a:p>
          <a:p>
            <a:pPr lvl="1"/>
            <a:r>
              <a:rPr lang="en-US" dirty="0" smtClean="0"/>
              <a:t>The core of program planning </a:t>
            </a:r>
            <a:r>
              <a:rPr lang="en-US" dirty="0"/>
              <a:t>and </a:t>
            </a:r>
            <a:r>
              <a:rPr lang="en-US" dirty="0" smtClean="0"/>
              <a:t>evaluation</a:t>
            </a:r>
          </a:p>
          <a:p>
            <a:r>
              <a:rPr lang="en-US" dirty="0" smtClean="0"/>
              <a:t>Many </a:t>
            </a:r>
            <a:r>
              <a:rPr lang="en-US" dirty="0"/>
              <a:t>people say a logic model is </a:t>
            </a:r>
            <a:r>
              <a:rPr lang="en-US" dirty="0" smtClean="0"/>
              <a:t>a </a:t>
            </a:r>
            <a:r>
              <a:rPr lang="en-US" dirty="0"/>
              <a:t>road </a:t>
            </a:r>
            <a:r>
              <a:rPr lang="en-US" dirty="0" smtClean="0"/>
              <a:t>map</a:t>
            </a:r>
          </a:p>
          <a:p>
            <a:r>
              <a:rPr lang="en-US" dirty="0" smtClean="0"/>
              <a:t>It is a </a:t>
            </a:r>
            <a:r>
              <a:rPr lang="en-US" dirty="0"/>
              <a:t>tool used to design and monitor programs. </a:t>
            </a:r>
            <a:endParaRPr lang="en-US" dirty="0" smtClean="0"/>
          </a:p>
          <a:p>
            <a:pPr lvl="1"/>
            <a:r>
              <a:rPr lang="en-US" dirty="0" smtClean="0"/>
              <a:t>However</a:t>
            </a:r>
            <a:r>
              <a:rPr lang="en-US" dirty="0"/>
              <a:t>, it has elements that can be useful in designing and conducting research projects. </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110718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1143000"/>
          </a:xfrm>
        </p:spPr>
        <p:txBody>
          <a:bodyPr/>
          <a:lstStyle/>
          <a:p>
            <a:r>
              <a:rPr lang="en-US" sz="4000" b="1"/>
              <a:t>Historic Context: </a:t>
            </a:r>
            <a:br>
              <a:rPr lang="en-US" sz="4000" b="1"/>
            </a:br>
            <a:r>
              <a:rPr lang="en-US" sz="4000" b="1"/>
              <a:t>The “Land Grant” Mission</a:t>
            </a:r>
          </a:p>
        </p:txBody>
      </p:sp>
      <p:sp>
        <p:nvSpPr>
          <p:cNvPr id="11267" name="Rectangle 3"/>
          <p:cNvSpPr>
            <a:spLocks noGrp="1" noChangeArrowheads="1"/>
          </p:cNvSpPr>
          <p:nvPr>
            <p:ph type="body" idx="1"/>
          </p:nvPr>
        </p:nvSpPr>
        <p:spPr>
          <a:xfrm>
            <a:off x="457200" y="1600200"/>
            <a:ext cx="8229600" cy="4876800"/>
          </a:xfrm>
        </p:spPr>
        <p:txBody>
          <a:bodyPr/>
          <a:lstStyle/>
          <a:p>
            <a:pPr>
              <a:lnSpc>
                <a:spcPct val="80000"/>
              </a:lnSpc>
            </a:pPr>
            <a:r>
              <a:rPr lang="en-US" sz="2800"/>
              <a:t>1862 – The Morrill Act</a:t>
            </a:r>
          </a:p>
          <a:p>
            <a:pPr lvl="1">
              <a:lnSpc>
                <a:spcPct val="80000"/>
              </a:lnSpc>
            </a:pPr>
            <a:r>
              <a:rPr lang="en-US" sz="2400"/>
              <a:t>The U.S. Congress established a system of universities (at least on in each state for </a:t>
            </a:r>
            <a:r>
              <a:rPr lang="en-US" sz="2400" b="1" i="1"/>
              <a:t>educating</a:t>
            </a:r>
            <a:r>
              <a:rPr lang="en-US" sz="2400"/>
              <a:t> the public in “agriculture and the mechanic arts” </a:t>
            </a:r>
            <a:br>
              <a:rPr lang="en-US" sz="2400"/>
            </a:br>
            <a:r>
              <a:rPr lang="en-US" sz="2400"/>
              <a:t>(</a:t>
            </a:r>
            <a:r>
              <a:rPr lang="en-US" sz="2400" b="1">
                <a:solidFill>
                  <a:schemeClr val="accent2"/>
                </a:solidFill>
              </a:rPr>
              <a:t>Land Grant Universities</a:t>
            </a:r>
            <a:r>
              <a:rPr lang="en-US" sz="2400"/>
              <a:t>). </a:t>
            </a:r>
          </a:p>
          <a:p>
            <a:pPr lvl="1">
              <a:lnSpc>
                <a:spcPct val="80000"/>
              </a:lnSpc>
              <a:buFontTx/>
              <a:buNone/>
            </a:pPr>
            <a:endParaRPr lang="en-US" sz="900"/>
          </a:p>
          <a:p>
            <a:pPr>
              <a:lnSpc>
                <a:spcPct val="80000"/>
              </a:lnSpc>
            </a:pPr>
            <a:r>
              <a:rPr lang="en-US" sz="2800"/>
              <a:t>1897 – The Hatch Act</a:t>
            </a:r>
          </a:p>
          <a:p>
            <a:pPr lvl="1">
              <a:lnSpc>
                <a:spcPct val="80000"/>
              </a:lnSpc>
            </a:pPr>
            <a:r>
              <a:rPr lang="en-US" sz="2400"/>
              <a:t>The U.S. Congress added an explicit </a:t>
            </a:r>
            <a:r>
              <a:rPr lang="en-US" sz="2400" b="1" i="1"/>
              <a:t>research</a:t>
            </a:r>
            <a:r>
              <a:rPr lang="en-US" sz="2400"/>
              <a:t> function  (</a:t>
            </a:r>
            <a:r>
              <a:rPr lang="en-US" sz="2400" b="1">
                <a:solidFill>
                  <a:schemeClr val="accent2"/>
                </a:solidFill>
              </a:rPr>
              <a:t>Agricultural Experiment Station</a:t>
            </a:r>
            <a:r>
              <a:rPr lang="en-US" sz="2400"/>
              <a:t>).</a:t>
            </a:r>
          </a:p>
          <a:p>
            <a:pPr lvl="1">
              <a:lnSpc>
                <a:spcPct val="80000"/>
              </a:lnSpc>
            </a:pPr>
            <a:endParaRPr lang="en-US" sz="900"/>
          </a:p>
          <a:p>
            <a:pPr>
              <a:lnSpc>
                <a:spcPct val="80000"/>
              </a:lnSpc>
            </a:pPr>
            <a:r>
              <a:rPr lang="en-US" sz="2800"/>
              <a:t>1914 – The Smith-Lever Act</a:t>
            </a:r>
          </a:p>
          <a:p>
            <a:pPr lvl="1">
              <a:lnSpc>
                <a:spcPct val="80000"/>
              </a:lnSpc>
            </a:pPr>
            <a:r>
              <a:rPr lang="en-US" sz="2400"/>
              <a:t>The U.S. Congress created a mechanism by which “practical </a:t>
            </a:r>
            <a:r>
              <a:rPr lang="en-US" sz="2400" b="1" i="1"/>
              <a:t>applications</a:t>
            </a:r>
            <a:r>
              <a:rPr lang="en-US" sz="2400"/>
              <a:t> of research knowledge” might be made by “persons not attending or resident in said colleges” (</a:t>
            </a:r>
            <a:r>
              <a:rPr lang="en-US" sz="2400" b="1">
                <a:solidFill>
                  <a:schemeClr val="accent2"/>
                </a:solidFill>
              </a:rPr>
              <a:t>Cooperative Extension</a:t>
            </a:r>
            <a:r>
              <a:rPr lang="en-US" sz="2400"/>
              <a:t>). </a:t>
            </a:r>
          </a:p>
        </p:txBody>
      </p:sp>
    </p:spTree>
    <p:extLst>
      <p:ext uri="{BB962C8B-B14F-4D97-AF65-F5344CB8AC3E}">
        <p14:creationId xmlns:p14="http://schemas.microsoft.com/office/powerpoint/2010/main" val="23251045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Logic Model in its simplest form</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43063"/>
            <a:ext cx="7618593" cy="239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4495800"/>
            <a:ext cx="8229600" cy="2031325"/>
          </a:xfrm>
          <a:prstGeom prst="rect">
            <a:avLst/>
          </a:prstGeom>
          <a:noFill/>
        </p:spPr>
        <p:txBody>
          <a:bodyPr wrap="square" rtlCol="0">
            <a:spAutoFit/>
          </a:bodyPr>
          <a:lstStyle/>
          <a:p>
            <a:r>
              <a:rPr lang="en-US" dirty="0" smtClean="0"/>
              <a:t>University of Wisconsin Extension</a:t>
            </a:r>
          </a:p>
          <a:p>
            <a:r>
              <a:rPr lang="en-US" dirty="0">
                <a:hlinkClick r:id="rId3"/>
              </a:rPr>
              <a:t>http://</a:t>
            </a:r>
            <a:r>
              <a:rPr lang="en-US" dirty="0" smtClean="0">
                <a:hlinkClick r:id="rId3"/>
              </a:rPr>
              <a:t>www.uwex.edu/ces/pdande/evaluation/evallogicmodel.html</a:t>
            </a:r>
            <a:endParaRPr lang="en-US" dirty="0" smtClean="0"/>
          </a:p>
          <a:p>
            <a:endParaRPr lang="en-US" dirty="0"/>
          </a:p>
          <a:p>
            <a:r>
              <a:rPr lang="en-US" dirty="0"/>
              <a:t>Logic Model Development Guide: Using Logic Models to Bring Together Planning, Evaluation, and </a:t>
            </a:r>
            <a:r>
              <a:rPr lang="en-US" dirty="0" smtClean="0"/>
              <a:t>Action, W</a:t>
            </a:r>
            <a:r>
              <a:rPr lang="en-US" dirty="0"/>
              <a:t>. K. Kellogg </a:t>
            </a:r>
            <a:r>
              <a:rPr lang="en-US" dirty="0" smtClean="0"/>
              <a:t>Foundation</a:t>
            </a:r>
          </a:p>
          <a:p>
            <a:r>
              <a:rPr lang="en-US" dirty="0">
                <a:hlinkClick r:id="rId4"/>
              </a:rPr>
              <a:t>http://</a:t>
            </a:r>
            <a:r>
              <a:rPr lang="en-US" dirty="0" smtClean="0">
                <a:hlinkClick r:id="rId4"/>
              </a:rPr>
              <a:t>www.wkkf.org/resource-directory/resource/2006/02/wk-kellogg-foundation-logic-model-development-guide</a:t>
            </a:r>
            <a:r>
              <a:rPr lang="en-US" dirty="0" smtClean="0"/>
              <a:t> </a:t>
            </a:r>
            <a:endParaRPr lang="en-US" dirty="0"/>
          </a:p>
        </p:txBody>
      </p:sp>
    </p:spTree>
    <p:extLst>
      <p:ext uri="{BB962C8B-B14F-4D97-AF65-F5344CB8AC3E}">
        <p14:creationId xmlns:p14="http://schemas.microsoft.com/office/powerpoint/2010/main" val="35274649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Logical chain of connections showing what the program is to accomplish</a:t>
            </a:r>
          </a:p>
        </p:txBody>
      </p:sp>
      <p:grpSp>
        <p:nvGrpSpPr>
          <p:cNvPr id="3" name="Group 3"/>
          <p:cNvGrpSpPr>
            <a:grpSpLocks/>
          </p:cNvGrpSpPr>
          <p:nvPr/>
        </p:nvGrpSpPr>
        <p:grpSpPr bwMode="auto">
          <a:xfrm>
            <a:off x="152400" y="1981201"/>
            <a:ext cx="8794750" cy="2616200"/>
            <a:chOff x="330" y="1071"/>
            <a:chExt cx="5267" cy="1383"/>
          </a:xfrm>
        </p:grpSpPr>
        <p:sp>
          <p:nvSpPr>
            <p:cNvPr id="4" name="Text Box 4"/>
            <p:cNvSpPr txBox="1">
              <a:spLocks noChangeArrowheads="1"/>
            </p:cNvSpPr>
            <p:nvPr/>
          </p:nvSpPr>
          <p:spPr bwMode="auto">
            <a:xfrm>
              <a:off x="1438" y="2015"/>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800" b="1" dirty="0">
                  <a:solidFill>
                    <a:schemeClr val="accent2"/>
                  </a:solidFill>
                </a:rPr>
                <a:t>What we do</a:t>
              </a:r>
            </a:p>
          </p:txBody>
        </p:sp>
        <p:sp>
          <p:nvSpPr>
            <p:cNvPr id="5" name="Text Box 5"/>
            <p:cNvSpPr txBox="1">
              <a:spLocks noChangeArrowheads="1"/>
            </p:cNvSpPr>
            <p:nvPr/>
          </p:nvSpPr>
          <p:spPr bwMode="auto">
            <a:xfrm>
              <a:off x="2247" y="2015"/>
              <a:ext cx="73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800" b="1">
                  <a:solidFill>
                    <a:schemeClr val="accent2"/>
                  </a:solidFill>
                </a:rPr>
                <a:t>Who we reach</a:t>
              </a:r>
            </a:p>
          </p:txBody>
        </p:sp>
        <p:sp>
          <p:nvSpPr>
            <p:cNvPr id="6" name="Text Box 6"/>
            <p:cNvSpPr txBox="1">
              <a:spLocks noChangeArrowheads="1"/>
            </p:cNvSpPr>
            <p:nvPr/>
          </p:nvSpPr>
          <p:spPr bwMode="auto">
            <a:xfrm>
              <a:off x="3284" y="2066"/>
              <a:ext cx="22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800" b="1">
                  <a:solidFill>
                    <a:schemeClr val="accent2"/>
                  </a:solidFill>
                </a:rPr>
                <a:t>What results</a:t>
              </a:r>
            </a:p>
          </p:txBody>
        </p:sp>
        <p:sp>
          <p:nvSpPr>
            <p:cNvPr id="7" name="Text Box 7"/>
            <p:cNvSpPr txBox="1">
              <a:spLocks noChangeArrowheads="1"/>
            </p:cNvSpPr>
            <p:nvPr/>
          </p:nvSpPr>
          <p:spPr bwMode="auto">
            <a:xfrm>
              <a:off x="330" y="1071"/>
              <a:ext cx="864" cy="277"/>
            </a:xfrm>
            <a:prstGeom prst="rect">
              <a:avLst/>
            </a:prstGeom>
            <a:solidFill>
              <a:srgbClr val="FFCC66"/>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2200">
                  <a:solidFill>
                    <a:srgbClr val="0000FF"/>
                  </a:solidFill>
                </a:rPr>
                <a:t>INPUTS</a:t>
              </a:r>
              <a:endParaRPr lang="en-US" altLang="en-US" sz="2200">
                <a:latin typeface="Times New Roman" pitchFamily="18" charset="0"/>
              </a:endParaRPr>
            </a:p>
          </p:txBody>
        </p:sp>
        <p:sp>
          <p:nvSpPr>
            <p:cNvPr id="8" name="Text Box 8"/>
            <p:cNvSpPr txBox="1">
              <a:spLocks noChangeArrowheads="1"/>
            </p:cNvSpPr>
            <p:nvPr/>
          </p:nvSpPr>
          <p:spPr bwMode="auto">
            <a:xfrm>
              <a:off x="1388" y="1071"/>
              <a:ext cx="1728" cy="296"/>
            </a:xfrm>
            <a:prstGeom prst="rect">
              <a:avLst/>
            </a:prstGeom>
            <a:solidFill>
              <a:srgbClr val="99FF99"/>
            </a:solidFill>
            <a:ln w="12700" cap="sq">
              <a:solidFill>
                <a:srgbClr val="99FF99"/>
              </a:solidFill>
              <a:miter lim="800000"/>
              <a:headEnd type="none" w="sm" len="sm"/>
              <a:tailEnd type="none" w="sm" len="sm"/>
            </a:ln>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2200">
                  <a:solidFill>
                    <a:srgbClr val="0000FF"/>
                  </a:solidFill>
                </a:rPr>
                <a:t>OUTPUTS</a:t>
              </a:r>
              <a:endParaRPr lang="en-US" altLang="en-US" sz="2200">
                <a:solidFill>
                  <a:srgbClr val="0000FF"/>
                </a:solidFill>
                <a:latin typeface="Times New Roman" pitchFamily="18" charset="0"/>
              </a:endParaRPr>
            </a:p>
          </p:txBody>
        </p:sp>
        <p:sp>
          <p:nvSpPr>
            <p:cNvPr id="9" name="Text Box 9"/>
            <p:cNvSpPr txBox="1">
              <a:spLocks noChangeArrowheads="1"/>
            </p:cNvSpPr>
            <p:nvPr/>
          </p:nvSpPr>
          <p:spPr bwMode="auto">
            <a:xfrm>
              <a:off x="3341" y="1071"/>
              <a:ext cx="2256" cy="288"/>
            </a:xfrm>
            <a:prstGeom prst="rect">
              <a:avLst/>
            </a:prstGeom>
            <a:solidFill>
              <a:srgbClr val="FF7C8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2200">
                  <a:solidFill>
                    <a:srgbClr val="0000FF"/>
                  </a:solidFill>
                </a:rPr>
                <a:t>OUTCOMES</a:t>
              </a:r>
              <a:endParaRPr lang="en-US" altLang="en-US" sz="2200">
                <a:solidFill>
                  <a:srgbClr val="0000FF"/>
                </a:solidFill>
                <a:latin typeface="Times New Roman" pitchFamily="18" charset="0"/>
              </a:endParaRPr>
            </a:p>
          </p:txBody>
        </p:sp>
        <p:sp>
          <p:nvSpPr>
            <p:cNvPr id="10" name="Text Box 10"/>
            <p:cNvSpPr txBox="1">
              <a:spLocks noChangeArrowheads="1"/>
            </p:cNvSpPr>
            <p:nvPr/>
          </p:nvSpPr>
          <p:spPr bwMode="auto">
            <a:xfrm>
              <a:off x="330" y="1450"/>
              <a:ext cx="816" cy="37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600"/>
                <a:t>Program investments</a:t>
              </a:r>
            </a:p>
          </p:txBody>
        </p:sp>
        <p:sp>
          <p:nvSpPr>
            <p:cNvPr id="11" name="Text Box 11"/>
            <p:cNvSpPr txBox="1">
              <a:spLocks noChangeArrowheads="1"/>
            </p:cNvSpPr>
            <p:nvPr/>
          </p:nvSpPr>
          <p:spPr bwMode="auto">
            <a:xfrm>
              <a:off x="1413" y="1510"/>
              <a:ext cx="672" cy="2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600"/>
                <a:t>Activities</a:t>
              </a:r>
              <a:endParaRPr lang="en-US" altLang="en-US" sz="1400"/>
            </a:p>
          </p:txBody>
        </p:sp>
        <p:sp>
          <p:nvSpPr>
            <p:cNvPr id="12" name="Text Box 12"/>
            <p:cNvSpPr txBox="1">
              <a:spLocks noChangeArrowheads="1"/>
            </p:cNvSpPr>
            <p:nvPr/>
          </p:nvSpPr>
          <p:spPr bwMode="auto">
            <a:xfrm>
              <a:off x="2224" y="1510"/>
              <a:ext cx="864" cy="2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600"/>
                <a:t>Participation</a:t>
              </a:r>
              <a:endParaRPr lang="en-US" altLang="en-US" sz="1400"/>
            </a:p>
          </p:txBody>
        </p:sp>
        <p:sp>
          <p:nvSpPr>
            <p:cNvPr id="13" name="Text Box 13"/>
            <p:cNvSpPr txBox="1">
              <a:spLocks noChangeArrowheads="1"/>
            </p:cNvSpPr>
            <p:nvPr/>
          </p:nvSpPr>
          <p:spPr bwMode="auto">
            <a:xfrm>
              <a:off x="3362" y="1510"/>
              <a:ext cx="624" cy="2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600"/>
                <a:t>Short</a:t>
              </a:r>
              <a:endParaRPr lang="en-US" altLang="en-US" sz="1400"/>
            </a:p>
          </p:txBody>
        </p:sp>
        <p:sp>
          <p:nvSpPr>
            <p:cNvPr id="14" name="Text Box 14"/>
            <p:cNvSpPr txBox="1">
              <a:spLocks noChangeArrowheads="1"/>
            </p:cNvSpPr>
            <p:nvPr/>
          </p:nvSpPr>
          <p:spPr bwMode="auto">
            <a:xfrm>
              <a:off x="4178" y="1510"/>
              <a:ext cx="624" cy="2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600"/>
                <a:t>Medium</a:t>
              </a:r>
              <a:endParaRPr lang="en-US" altLang="en-US" sz="1400"/>
            </a:p>
          </p:txBody>
        </p:sp>
        <p:sp>
          <p:nvSpPr>
            <p:cNvPr id="15" name="AutoShape 15"/>
            <p:cNvSpPr>
              <a:spLocks noChangeArrowheads="1"/>
            </p:cNvSpPr>
            <p:nvPr/>
          </p:nvSpPr>
          <p:spPr bwMode="auto">
            <a:xfrm>
              <a:off x="1169" y="1561"/>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a:latin typeface="HandelGotDBol" pitchFamily="34" charset="0"/>
              </a:endParaRPr>
            </a:p>
          </p:txBody>
        </p:sp>
        <p:sp>
          <p:nvSpPr>
            <p:cNvPr id="16" name="AutoShape 16"/>
            <p:cNvSpPr>
              <a:spLocks noChangeArrowheads="1"/>
            </p:cNvSpPr>
            <p:nvPr/>
          </p:nvSpPr>
          <p:spPr bwMode="auto">
            <a:xfrm>
              <a:off x="2106" y="1561"/>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a:latin typeface="HandelGotDBol" pitchFamily="34" charset="0"/>
              </a:endParaRPr>
            </a:p>
          </p:txBody>
        </p:sp>
        <p:sp>
          <p:nvSpPr>
            <p:cNvPr id="17" name="AutoShape 17"/>
            <p:cNvSpPr>
              <a:spLocks noChangeArrowheads="1"/>
            </p:cNvSpPr>
            <p:nvPr/>
          </p:nvSpPr>
          <p:spPr bwMode="auto">
            <a:xfrm>
              <a:off x="3149" y="1561"/>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0"/>
                </a:spcBef>
              </a:pPr>
              <a:endParaRPr lang="en-US" altLang="en-US" sz="2400">
                <a:solidFill>
                  <a:srgbClr val="0000FF"/>
                </a:solidFill>
                <a:latin typeface="Times New Roman" pitchFamily="18" charset="0"/>
              </a:endParaRPr>
            </a:p>
          </p:txBody>
        </p:sp>
        <p:sp>
          <p:nvSpPr>
            <p:cNvPr id="18" name="AutoShape 18"/>
            <p:cNvSpPr>
              <a:spLocks noChangeArrowheads="1"/>
            </p:cNvSpPr>
            <p:nvPr/>
          </p:nvSpPr>
          <p:spPr bwMode="auto">
            <a:xfrm>
              <a:off x="4028" y="1561"/>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a:latin typeface="HandelGotDBol" pitchFamily="34" charset="0"/>
              </a:endParaRPr>
            </a:p>
          </p:txBody>
        </p:sp>
        <p:sp>
          <p:nvSpPr>
            <p:cNvPr id="19" name="AutoShape 19"/>
            <p:cNvSpPr>
              <a:spLocks noChangeArrowheads="1"/>
            </p:cNvSpPr>
            <p:nvPr/>
          </p:nvSpPr>
          <p:spPr bwMode="auto">
            <a:xfrm>
              <a:off x="4829" y="1561"/>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a:latin typeface="HandelGotDBol" pitchFamily="34" charset="0"/>
              </a:endParaRPr>
            </a:p>
          </p:txBody>
        </p:sp>
        <p:sp>
          <p:nvSpPr>
            <p:cNvPr id="20" name="Text Box 20"/>
            <p:cNvSpPr txBox="1">
              <a:spLocks noChangeArrowheads="1"/>
            </p:cNvSpPr>
            <p:nvPr/>
          </p:nvSpPr>
          <p:spPr bwMode="auto">
            <a:xfrm>
              <a:off x="4973" y="1419"/>
              <a:ext cx="624" cy="37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600"/>
                <a:t>Long-term</a:t>
              </a:r>
              <a:endParaRPr lang="en-US" altLang="en-US" sz="1400"/>
            </a:p>
          </p:txBody>
        </p:sp>
        <p:sp>
          <p:nvSpPr>
            <p:cNvPr id="21" name="Text Box 21"/>
            <p:cNvSpPr txBox="1">
              <a:spLocks noChangeArrowheads="1"/>
            </p:cNvSpPr>
            <p:nvPr/>
          </p:nvSpPr>
          <p:spPr bwMode="auto">
            <a:xfrm>
              <a:off x="350" y="2050"/>
              <a:ext cx="79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1800" b="1" dirty="0">
                  <a:solidFill>
                    <a:schemeClr val="accent2"/>
                  </a:solidFill>
                </a:rPr>
                <a:t>What we invest</a:t>
              </a:r>
              <a:endParaRPr lang="en-US" altLang="en-US" sz="1800" b="1" dirty="0">
                <a:solidFill>
                  <a:schemeClr val="accent2"/>
                </a:solidFill>
                <a:latin typeface="Times New Roman" pitchFamily="18" charset="0"/>
              </a:endParaRPr>
            </a:p>
          </p:txBody>
        </p:sp>
      </p:grpSp>
    </p:spTree>
    <p:extLst>
      <p:ext uri="{BB962C8B-B14F-4D97-AF65-F5344CB8AC3E}">
        <p14:creationId xmlns:p14="http://schemas.microsoft.com/office/powerpoint/2010/main" val="37996269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838"/>
            <a:ext cx="8991600" cy="1554162"/>
          </a:xfrm>
        </p:spPr>
        <p:txBody>
          <a:bodyPr>
            <a:normAutofit fontScale="90000"/>
          </a:bodyPr>
          <a:lstStyle/>
          <a:p>
            <a:pPr algn="l"/>
            <a:r>
              <a:rPr lang="en-US" dirty="0"/>
              <a:t>How will activities lead to desired outcomes? </a:t>
            </a:r>
            <a:r>
              <a:rPr lang="en-US" dirty="0" smtClean="0"/>
              <a:t/>
            </a:r>
            <a:br>
              <a:rPr lang="en-US" dirty="0" smtClean="0"/>
            </a:br>
            <a:r>
              <a:rPr lang="en-US" sz="4400" dirty="0" smtClean="0"/>
              <a:t>A </a:t>
            </a:r>
            <a:r>
              <a:rPr lang="en-US" sz="4400" dirty="0"/>
              <a:t>series of if-then relationships </a:t>
            </a:r>
          </a:p>
        </p:txBody>
      </p:sp>
      <p:sp>
        <p:nvSpPr>
          <p:cNvPr id="3" name="Text Box 3"/>
          <p:cNvSpPr txBox="1">
            <a:spLocks noChangeArrowheads="1"/>
          </p:cNvSpPr>
          <p:nvPr/>
        </p:nvSpPr>
        <p:spPr bwMode="auto">
          <a:xfrm>
            <a:off x="447675" y="3356352"/>
            <a:ext cx="828675" cy="1389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200" b="1"/>
              <a:t>We invest time and money</a:t>
            </a:r>
          </a:p>
          <a:p>
            <a:pPr eaLnBrk="1" hangingPunct="1">
              <a:spcBef>
                <a:spcPct val="50000"/>
              </a:spcBef>
            </a:pPr>
            <a:endParaRPr lang="en-US" altLang="en-US" sz="1200" b="1"/>
          </a:p>
          <a:p>
            <a:pPr eaLnBrk="1" hangingPunct="1">
              <a:spcBef>
                <a:spcPct val="50000"/>
              </a:spcBef>
            </a:pPr>
            <a:endParaRPr lang="en-US" altLang="en-US" sz="1200" b="1"/>
          </a:p>
        </p:txBody>
      </p:sp>
      <p:sp>
        <p:nvSpPr>
          <p:cNvPr id="4" name="Text Box 4"/>
          <p:cNvSpPr txBox="1">
            <a:spLocks noChangeArrowheads="1"/>
          </p:cNvSpPr>
          <p:nvPr/>
        </p:nvSpPr>
        <p:spPr bwMode="auto">
          <a:xfrm>
            <a:off x="3378200" y="3403977"/>
            <a:ext cx="1138237" cy="1357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200" b="1"/>
              <a:t>Students struggling academically can be tutored</a:t>
            </a:r>
          </a:p>
          <a:p>
            <a:pPr eaLnBrk="1" hangingPunct="1">
              <a:lnSpc>
                <a:spcPct val="135000"/>
              </a:lnSpc>
              <a:spcBef>
                <a:spcPct val="50000"/>
              </a:spcBef>
            </a:pPr>
            <a:endParaRPr lang="en-US" altLang="en-US" sz="1200" b="1"/>
          </a:p>
        </p:txBody>
      </p:sp>
      <p:sp>
        <p:nvSpPr>
          <p:cNvPr id="5" name="Text Box 5"/>
          <p:cNvSpPr txBox="1">
            <a:spLocks noChangeArrowheads="1"/>
          </p:cNvSpPr>
          <p:nvPr/>
        </p:nvSpPr>
        <p:spPr bwMode="auto">
          <a:xfrm>
            <a:off x="5078412" y="3383340"/>
            <a:ext cx="901700"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200" b="1"/>
              <a:t>They will learn and improve their skills</a:t>
            </a:r>
          </a:p>
          <a:p>
            <a:pPr eaLnBrk="1" hangingPunct="1">
              <a:spcBef>
                <a:spcPct val="50000"/>
              </a:spcBef>
            </a:pPr>
            <a:endParaRPr lang="en-US" altLang="en-US" sz="1200" b="1"/>
          </a:p>
          <a:p>
            <a:pPr eaLnBrk="1" hangingPunct="1">
              <a:spcBef>
                <a:spcPct val="50000"/>
              </a:spcBef>
            </a:pPr>
            <a:r>
              <a:rPr lang="en-US" altLang="en-US" sz="1200" b="1"/>
              <a:t> </a:t>
            </a:r>
          </a:p>
        </p:txBody>
      </p:sp>
      <p:sp>
        <p:nvSpPr>
          <p:cNvPr id="6" name="Text Box 6"/>
          <p:cNvSpPr txBox="1">
            <a:spLocks noChangeArrowheads="1"/>
          </p:cNvSpPr>
          <p:nvPr/>
        </p:nvSpPr>
        <p:spPr bwMode="auto">
          <a:xfrm>
            <a:off x="6278562" y="3378577"/>
            <a:ext cx="901700" cy="1366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200" b="1"/>
              <a:t>They will get better grades</a:t>
            </a:r>
          </a:p>
          <a:p>
            <a:pPr eaLnBrk="1" hangingPunct="1">
              <a:lnSpc>
                <a:spcPct val="80000"/>
              </a:lnSpc>
              <a:spcBef>
                <a:spcPct val="50000"/>
              </a:spcBef>
            </a:pPr>
            <a:endParaRPr lang="en-US" altLang="en-US" sz="1200" b="1"/>
          </a:p>
          <a:p>
            <a:pPr eaLnBrk="1" hangingPunct="1">
              <a:lnSpc>
                <a:spcPct val="80000"/>
              </a:lnSpc>
              <a:spcBef>
                <a:spcPct val="50000"/>
              </a:spcBef>
            </a:pPr>
            <a:endParaRPr lang="en-US" altLang="en-US" sz="1200" b="1"/>
          </a:p>
          <a:p>
            <a:pPr eaLnBrk="1" hangingPunct="1">
              <a:lnSpc>
                <a:spcPct val="80000"/>
              </a:lnSpc>
              <a:spcBef>
                <a:spcPct val="50000"/>
              </a:spcBef>
            </a:pPr>
            <a:endParaRPr lang="en-US" altLang="en-US" sz="1200" b="1"/>
          </a:p>
        </p:txBody>
      </p:sp>
      <p:sp>
        <p:nvSpPr>
          <p:cNvPr id="7" name="Text Box 7"/>
          <p:cNvSpPr txBox="1">
            <a:spLocks noChangeArrowheads="1"/>
          </p:cNvSpPr>
          <p:nvPr/>
        </p:nvSpPr>
        <p:spPr bwMode="auto">
          <a:xfrm>
            <a:off x="7478712" y="3354765"/>
            <a:ext cx="827088" cy="1595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200" b="1"/>
              <a:t>They will move to next grade level on time</a:t>
            </a:r>
          </a:p>
          <a:p>
            <a:pPr eaLnBrk="1" hangingPunct="1">
              <a:lnSpc>
                <a:spcPct val="60000"/>
              </a:lnSpc>
              <a:spcBef>
                <a:spcPct val="50000"/>
              </a:spcBef>
            </a:pPr>
            <a:endParaRPr lang="en-US" altLang="en-US" sz="1200" b="1"/>
          </a:p>
        </p:txBody>
      </p:sp>
      <p:sp>
        <p:nvSpPr>
          <p:cNvPr id="8" name="Text Box 8"/>
          <p:cNvSpPr txBox="1">
            <a:spLocks noChangeArrowheads="1"/>
          </p:cNvSpPr>
          <p:nvPr/>
        </p:nvSpPr>
        <p:spPr bwMode="auto">
          <a:xfrm>
            <a:off x="801687" y="2991227"/>
            <a:ext cx="1554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800" b="1">
                <a:latin typeface="HandelGotDBol" pitchFamily="34" charset="0"/>
              </a:rPr>
              <a:t>  </a:t>
            </a:r>
            <a:r>
              <a:rPr lang="en-US" altLang="en-US" sz="1800" b="1">
                <a:solidFill>
                  <a:srgbClr val="FF3300"/>
                </a:solidFill>
                <a:latin typeface="HandelGotDBol" pitchFamily="34" charset="0"/>
              </a:rPr>
              <a:t>IF       then</a:t>
            </a:r>
          </a:p>
        </p:txBody>
      </p:sp>
      <p:sp>
        <p:nvSpPr>
          <p:cNvPr id="9" name="Text Box 9"/>
          <p:cNvSpPr txBox="1">
            <a:spLocks noChangeArrowheads="1"/>
          </p:cNvSpPr>
          <p:nvPr/>
        </p:nvSpPr>
        <p:spPr bwMode="auto">
          <a:xfrm>
            <a:off x="2335212" y="3003927"/>
            <a:ext cx="1554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800" b="1">
                <a:latin typeface="HandelGotDBol" pitchFamily="34" charset="0"/>
              </a:rPr>
              <a:t>  </a:t>
            </a:r>
            <a:r>
              <a:rPr lang="en-US" altLang="en-US" sz="1800" b="1">
                <a:solidFill>
                  <a:srgbClr val="FF3300"/>
                </a:solidFill>
                <a:latin typeface="HandelGotDBol" pitchFamily="34" charset="0"/>
              </a:rPr>
              <a:t>IF        then</a:t>
            </a:r>
          </a:p>
        </p:txBody>
      </p:sp>
      <p:sp>
        <p:nvSpPr>
          <p:cNvPr id="10" name="Text Box 10"/>
          <p:cNvSpPr txBox="1">
            <a:spLocks noChangeArrowheads="1"/>
          </p:cNvSpPr>
          <p:nvPr/>
        </p:nvSpPr>
        <p:spPr bwMode="auto">
          <a:xfrm>
            <a:off x="4140200" y="2991227"/>
            <a:ext cx="1554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800" b="1">
                <a:latin typeface="HandelGotDBol" pitchFamily="34" charset="0"/>
              </a:rPr>
              <a:t>  </a:t>
            </a:r>
            <a:r>
              <a:rPr lang="en-US" altLang="en-US" sz="1800" b="1">
                <a:solidFill>
                  <a:srgbClr val="FF3300"/>
                </a:solidFill>
                <a:latin typeface="HandelGotDBol" pitchFamily="34" charset="0"/>
              </a:rPr>
              <a:t>IF      then</a:t>
            </a:r>
          </a:p>
        </p:txBody>
      </p:sp>
      <p:sp>
        <p:nvSpPr>
          <p:cNvPr id="11" name="Text Box 11"/>
          <p:cNvSpPr txBox="1">
            <a:spLocks noChangeArrowheads="1"/>
          </p:cNvSpPr>
          <p:nvPr/>
        </p:nvSpPr>
        <p:spPr bwMode="auto">
          <a:xfrm>
            <a:off x="5551487" y="2991227"/>
            <a:ext cx="1311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800" b="1">
                <a:solidFill>
                  <a:srgbClr val="FF3300"/>
                </a:solidFill>
                <a:latin typeface="HandelGotDBol" pitchFamily="34" charset="0"/>
              </a:rPr>
              <a:t>IF      then</a:t>
            </a:r>
          </a:p>
        </p:txBody>
      </p:sp>
      <p:sp>
        <p:nvSpPr>
          <p:cNvPr id="12" name="Text Box 12"/>
          <p:cNvSpPr txBox="1">
            <a:spLocks noChangeArrowheads="1"/>
          </p:cNvSpPr>
          <p:nvPr/>
        </p:nvSpPr>
        <p:spPr bwMode="auto">
          <a:xfrm>
            <a:off x="1838325" y="3356352"/>
            <a:ext cx="977900"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200" b="1"/>
              <a:t>We can provide tutoring 3 hrs/week for 1 school year to 50 children</a:t>
            </a:r>
          </a:p>
        </p:txBody>
      </p:sp>
      <p:sp>
        <p:nvSpPr>
          <p:cNvPr id="13" name="AutoShape 13"/>
          <p:cNvSpPr>
            <a:spLocks noChangeArrowheads="1"/>
          </p:cNvSpPr>
          <p:nvPr/>
        </p:nvSpPr>
        <p:spPr bwMode="auto">
          <a:xfrm>
            <a:off x="1495425" y="3759577"/>
            <a:ext cx="152400" cy="152400"/>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b="1">
              <a:latin typeface="HandelGotDBol" pitchFamily="34" charset="0"/>
            </a:endParaRPr>
          </a:p>
        </p:txBody>
      </p:sp>
      <p:sp>
        <p:nvSpPr>
          <p:cNvPr id="14" name="AutoShape 14"/>
          <p:cNvSpPr>
            <a:spLocks noChangeArrowheads="1"/>
          </p:cNvSpPr>
          <p:nvPr/>
        </p:nvSpPr>
        <p:spPr bwMode="auto">
          <a:xfrm>
            <a:off x="2992437" y="3796090"/>
            <a:ext cx="152400" cy="152400"/>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b="1">
              <a:latin typeface="HandelGotDBol" pitchFamily="34" charset="0"/>
            </a:endParaRPr>
          </a:p>
        </p:txBody>
      </p:sp>
      <p:sp>
        <p:nvSpPr>
          <p:cNvPr id="15" name="AutoShape 15"/>
          <p:cNvSpPr>
            <a:spLocks noChangeArrowheads="1"/>
          </p:cNvSpPr>
          <p:nvPr/>
        </p:nvSpPr>
        <p:spPr bwMode="auto">
          <a:xfrm>
            <a:off x="4708525" y="3796090"/>
            <a:ext cx="152400" cy="152400"/>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b="1">
              <a:latin typeface="HandelGotDBol" pitchFamily="34" charset="0"/>
            </a:endParaRPr>
          </a:p>
        </p:txBody>
      </p:sp>
      <p:sp>
        <p:nvSpPr>
          <p:cNvPr id="16" name="AutoShape 16"/>
          <p:cNvSpPr>
            <a:spLocks noChangeArrowheads="1"/>
          </p:cNvSpPr>
          <p:nvPr/>
        </p:nvSpPr>
        <p:spPr bwMode="auto">
          <a:xfrm>
            <a:off x="6022975" y="3832602"/>
            <a:ext cx="152400" cy="152400"/>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b="1">
              <a:latin typeface="HandelGotDBol" pitchFamily="34" charset="0"/>
            </a:endParaRPr>
          </a:p>
        </p:txBody>
      </p:sp>
      <p:sp>
        <p:nvSpPr>
          <p:cNvPr id="17" name="AutoShape 17"/>
          <p:cNvSpPr>
            <a:spLocks noChangeArrowheads="1"/>
          </p:cNvSpPr>
          <p:nvPr/>
        </p:nvSpPr>
        <p:spPr bwMode="auto">
          <a:xfrm>
            <a:off x="7264400" y="3832602"/>
            <a:ext cx="152400" cy="152400"/>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p:spPr>
        <p:txBody>
          <a:bodyPr wrap="none" anchor="ct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b="1">
              <a:latin typeface="HandelGotDBol" pitchFamily="34" charset="0"/>
            </a:endParaRPr>
          </a:p>
        </p:txBody>
      </p:sp>
      <p:sp>
        <p:nvSpPr>
          <p:cNvPr id="18" name="Text Box 18"/>
          <p:cNvSpPr txBox="1">
            <a:spLocks noChangeArrowheads="1"/>
          </p:cNvSpPr>
          <p:nvPr/>
        </p:nvSpPr>
        <p:spPr bwMode="auto">
          <a:xfrm>
            <a:off x="6753224" y="2991227"/>
            <a:ext cx="1552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800" b="1" dirty="0">
                <a:latin typeface="HandelGotDBol" pitchFamily="34" charset="0"/>
              </a:rPr>
              <a:t>  </a:t>
            </a:r>
            <a:r>
              <a:rPr lang="en-US" altLang="en-US" sz="1800" b="1" dirty="0">
                <a:solidFill>
                  <a:srgbClr val="FF3300"/>
                </a:solidFill>
                <a:latin typeface="HandelGotDBol" pitchFamily="34" charset="0"/>
              </a:rPr>
              <a:t>IF      then</a:t>
            </a:r>
          </a:p>
        </p:txBody>
      </p:sp>
      <p:sp>
        <p:nvSpPr>
          <p:cNvPr id="21" name="TextBox 20"/>
          <p:cNvSpPr txBox="1"/>
          <p:nvPr/>
        </p:nvSpPr>
        <p:spPr>
          <a:xfrm>
            <a:off x="609600" y="2057400"/>
            <a:ext cx="6119812" cy="584775"/>
          </a:xfrm>
          <a:prstGeom prst="rect">
            <a:avLst/>
          </a:prstGeom>
          <a:noFill/>
        </p:spPr>
        <p:txBody>
          <a:bodyPr wrap="square" rtlCol="0">
            <a:spAutoFit/>
          </a:bodyPr>
          <a:lstStyle/>
          <a:p>
            <a:r>
              <a:rPr lang="en-US" sz="3200" dirty="0" smtClean="0"/>
              <a:t>Tutoring program example</a:t>
            </a:r>
            <a:endParaRPr lang="en-US" sz="3200" dirty="0"/>
          </a:p>
        </p:txBody>
      </p:sp>
    </p:spTree>
    <p:extLst>
      <p:ext uri="{BB962C8B-B14F-4D97-AF65-F5344CB8AC3E}">
        <p14:creationId xmlns:p14="http://schemas.microsoft.com/office/powerpoint/2010/main" val="21822330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flowchart approach</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6" y="1386134"/>
            <a:ext cx="9168355" cy="547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7698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detailed depiction</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3" y="1343024"/>
            <a:ext cx="9005282" cy="536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6402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detailed logic model</a:t>
            </a:r>
            <a:endParaRPr lang="en-US" dirty="0"/>
          </a:p>
        </p:txBody>
      </p:sp>
      <p:pic>
        <p:nvPicPr>
          <p:cNvPr id="3" name="Picture 4" descr="LM_pdande-c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238" y="1316037"/>
            <a:ext cx="76930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4110038" y="1233487"/>
            <a:ext cx="32051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0"/>
              </a:spcBef>
            </a:pPr>
            <a:endParaRPr lang="en-US" altLang="en-US" sz="1600">
              <a:latin typeface="HandelGotDBol" pitchFamily="34" charset="0"/>
            </a:endParaRPr>
          </a:p>
        </p:txBody>
      </p:sp>
      <p:sp>
        <p:nvSpPr>
          <p:cNvPr id="5" name="Rectangle 4"/>
          <p:cNvSpPr/>
          <p:nvPr/>
        </p:nvSpPr>
        <p:spPr>
          <a:xfrm>
            <a:off x="2746375" y="5003800"/>
            <a:ext cx="2592388" cy="584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5411788" y="5003800"/>
            <a:ext cx="2555875" cy="584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884238" y="5624512"/>
            <a:ext cx="7594600" cy="547688"/>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159864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LM_pdande-core"/>
          <p:cNvPicPr>
            <a:picLocks noChangeAspect="1" noChangeArrowheads="1"/>
          </p:cNvPicPr>
          <p:nvPr/>
        </p:nvPicPr>
        <p:blipFill>
          <a:blip r:embed="rId3">
            <a:extLst>
              <a:ext uri="{28A0092B-C50C-407E-A947-70E740481C1C}">
                <a14:useLocalDpi xmlns:a14="http://schemas.microsoft.com/office/drawing/2010/main" val="0"/>
              </a:ext>
            </a:extLst>
          </a:blip>
          <a:srcRect l="20529" t="7854" r="66260" b="81342"/>
          <a:stretch>
            <a:fillRect/>
          </a:stretch>
        </p:blipFill>
        <p:spPr bwMode="auto">
          <a:xfrm>
            <a:off x="2757488" y="838200"/>
            <a:ext cx="2882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LM_pdande-core"/>
          <p:cNvPicPr>
            <a:picLocks noChangeAspect="1" noChangeArrowheads="1"/>
          </p:cNvPicPr>
          <p:nvPr/>
        </p:nvPicPr>
        <p:blipFill>
          <a:blip r:embed="rId3">
            <a:extLst>
              <a:ext uri="{28A0092B-C50C-407E-A947-70E740481C1C}">
                <a14:useLocalDpi xmlns:a14="http://schemas.microsoft.com/office/drawing/2010/main" val="0"/>
              </a:ext>
            </a:extLst>
          </a:blip>
          <a:srcRect l="21347" t="24434" r="66260" b="25397"/>
          <a:stretch>
            <a:fillRect/>
          </a:stretch>
        </p:blipFill>
        <p:spPr bwMode="auto">
          <a:xfrm>
            <a:off x="2925763" y="1692275"/>
            <a:ext cx="27432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8580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978" name="Group 26"/>
          <p:cNvGraphicFramePr>
            <a:graphicFrameLocks noGrp="1"/>
          </p:cNvGraphicFramePr>
          <p:nvPr/>
        </p:nvGraphicFramePr>
        <p:xfrm>
          <a:off x="1096963" y="411163"/>
          <a:ext cx="7132637" cy="5516856"/>
        </p:xfrm>
        <a:graphic>
          <a:graphicData uri="http://schemas.openxmlformats.org/drawingml/2006/table">
            <a:tbl>
              <a:tblPr/>
              <a:tblGrid>
                <a:gridCol w="3657600"/>
                <a:gridCol w="3475037"/>
              </a:tblGrid>
              <a:tr h="1036257">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HandelGotDLig" pitchFamily="34" charset="0"/>
                        <a:ea typeface="ＭＳ Ｐゴシック" pitchFamily="57"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HandelGotDLig" pitchFamily="34" charset="0"/>
                          <a:ea typeface="ＭＳ Ｐゴシック" pitchFamily="57" charset="-128"/>
                        </a:rPr>
                        <a:t>OUTPUTS</a:t>
                      </a:r>
                      <a:endParaRPr kumimoji="0" lang="en-US" sz="1000" b="1" i="0" u="none" strike="noStrike" cap="none" normalizeH="0" baseline="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HandelGotDLig" pitchFamily="34" charset="0"/>
                          <a:ea typeface="ＭＳ Ｐゴシック" pitchFamily="57" charset="-128"/>
                        </a:rPr>
                        <a:t>                  </a:t>
                      </a: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What we do</a:t>
                      </a:r>
                      <a:r>
                        <a:rPr kumimoji="0" lang="en-US" sz="2400" b="1" i="0" u="none" strike="noStrike" cap="none" normalizeH="0" baseline="0" smtClean="0">
                          <a:ln>
                            <a:noFill/>
                          </a:ln>
                          <a:solidFill>
                            <a:schemeClr val="bg1"/>
                          </a:solidFill>
                          <a:effectLst/>
                          <a:latin typeface="HandelGotDLig" pitchFamily="34" charset="0"/>
                          <a:ea typeface="ＭＳ Ｐゴシック" pitchFamily="57" charset="-128"/>
                        </a:rPr>
                        <a:t>                           </a:t>
                      </a: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Who we reach</a:t>
                      </a:r>
                      <a:endParaRPr kumimoji="0" lang="en-US" sz="2000" b="1" i="0" u="none" strike="noStrike" cap="none" normalizeH="0" baseline="0" smtClean="0">
                        <a:ln>
                          <a:noFill/>
                        </a:ln>
                        <a:solidFill>
                          <a:schemeClr val="bg1"/>
                        </a:solidFill>
                        <a:effectLst/>
                        <a:latin typeface="HandelGotDLig" pitchFamily="34" charset="0"/>
                        <a:ea typeface="ＭＳ Ｐゴシック" pitchFamily="57" charset="-128"/>
                      </a:endParaRPr>
                    </a:p>
                  </a:txBody>
                  <a:tcPr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66FF99"/>
                    </a:solidFill>
                  </a:tcPr>
                </a:tc>
                <a:tc hMerge="1">
                  <a:txBody>
                    <a:bodyPr/>
                    <a:lstStyle/>
                    <a:p>
                      <a:endParaRPr lang="en-US"/>
                    </a:p>
                  </a:txBody>
                  <a:tcPr/>
                </a:tc>
              </a:tr>
              <a:tr h="44803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00"/>
                          </a:solidFill>
                          <a:effectLst/>
                          <a:latin typeface="HandelGotDLig" pitchFamily="34" charset="0"/>
                          <a:ea typeface="ＭＳ Ｐゴシック" pitchFamily="57" charset="-128"/>
                        </a:rPr>
                        <a:t> </a:t>
                      </a:r>
                      <a:r>
                        <a:rPr kumimoji="0" lang="en-US" sz="2400" b="1" i="0" u="none" strike="noStrike" cap="none" normalizeH="0" baseline="0" smtClean="0">
                          <a:ln>
                            <a:noFill/>
                          </a:ln>
                          <a:solidFill>
                            <a:schemeClr val="accent2"/>
                          </a:solidFill>
                          <a:effectLst/>
                          <a:latin typeface="HandelGotDLig" pitchFamily="34" charset="0"/>
                          <a:ea typeface="ＭＳ Ｐゴシック" pitchFamily="57" charset="-128"/>
                        </a:rPr>
                        <a:t>ACTIVITIES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accent2"/>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Train, teach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Deliver services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Develop products and        resources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Network with others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Build partnerships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Assess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Facilitate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Work with the media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a:t>
                      </a:r>
                    </a:p>
                  </a:txBody>
                  <a:tcPr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2"/>
                          </a:solidFill>
                          <a:effectLst/>
                          <a:latin typeface="HandelGotDLig" pitchFamily="34" charset="0"/>
                          <a:ea typeface="ＭＳ Ｐゴシック" pitchFamily="57" charset="-128"/>
                        </a:rPr>
                        <a:t>PARTICIPATION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accent2"/>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Participants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Clients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Customers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Agencies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Decision makers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smtClean="0">
                          <a:ln>
                            <a:noFill/>
                          </a:ln>
                          <a:solidFill>
                            <a:schemeClr val="tx1"/>
                          </a:solidFill>
                          <a:effectLst/>
                          <a:latin typeface="HandelGotDLig" pitchFamily="34" charset="0"/>
                          <a:ea typeface="ＭＳ Ｐゴシック" pitchFamily="57" charset="-128"/>
                        </a:rPr>
                        <a:t>Policy makers</a:t>
                      </a:r>
                      <a:endParaRPr kumimoji="0" lang="en-US" sz="2000" b="1" i="0" u="none" strike="noStrike" cap="none" normalizeH="0" baseline="0" smtClean="0">
                        <a:ln>
                          <a:noFill/>
                        </a:ln>
                        <a:solidFill>
                          <a:schemeClr val="tx1"/>
                        </a:solidFill>
                        <a:effectLst/>
                        <a:latin typeface="HandelGotDLig" pitchFamily="34" charset="0"/>
                        <a:ea typeface="ＭＳ Ｐゴシック" pitchFamily="57" charset="-128"/>
                      </a:endParaRPr>
                    </a:p>
                  </a:txBody>
                  <a:tcPr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0972" name="Oval 12"/>
          <p:cNvSpPr>
            <a:spLocks noChangeArrowheads="1"/>
          </p:cNvSpPr>
          <p:nvPr/>
        </p:nvSpPr>
        <p:spPr bwMode="auto">
          <a:xfrm>
            <a:off x="5121275" y="4721225"/>
            <a:ext cx="3016250" cy="581025"/>
          </a:xfrm>
          <a:prstGeom prst="ellipse">
            <a:avLst/>
          </a:prstGeom>
          <a:noFill/>
          <a:ln w="57150" cmpd="thinThick">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eaLnBrk="1" hangingPunct="1">
              <a:spcBef>
                <a:spcPct val="0"/>
              </a:spcBef>
            </a:pPr>
            <a:r>
              <a:rPr lang="en-US" altLang="en-US" sz="2000">
                <a:solidFill>
                  <a:srgbClr val="FF3300"/>
                </a:solidFill>
                <a:latin typeface="HandelGotDBol" pitchFamily="34" charset="0"/>
              </a:rPr>
              <a:t>Satisfaction</a:t>
            </a:r>
          </a:p>
        </p:txBody>
      </p:sp>
    </p:spTree>
    <p:extLst>
      <p:ext uri="{BB962C8B-B14F-4D97-AF65-F5344CB8AC3E}">
        <p14:creationId xmlns:p14="http://schemas.microsoft.com/office/powerpoint/2010/main" val="553944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4045" name="Group 45"/>
          <p:cNvGraphicFramePr>
            <a:graphicFrameLocks noGrp="1"/>
          </p:cNvGraphicFramePr>
          <p:nvPr/>
        </p:nvGraphicFramePr>
        <p:xfrm>
          <a:off x="914400" y="320675"/>
          <a:ext cx="7407275" cy="4999038"/>
        </p:xfrm>
        <a:graphic>
          <a:graphicData uri="http://schemas.openxmlformats.org/drawingml/2006/table">
            <a:tbl>
              <a:tblPr/>
              <a:tblGrid>
                <a:gridCol w="2424113"/>
                <a:gridCol w="2514600"/>
                <a:gridCol w="2468562"/>
              </a:tblGrid>
              <a:tr h="914458">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HandelGotDLig" pitchFamily="34" charset="0"/>
                        <a:ea typeface="ＭＳ Ｐゴシック" pitchFamily="57"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HandelGotDLig" pitchFamily="34" charset="0"/>
                          <a:ea typeface="ＭＳ Ｐゴシック" pitchFamily="57" charset="-128"/>
                        </a:rPr>
                        <a:t>OUTCOMES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HandelGotDLig" pitchFamily="34" charset="0"/>
                          <a:ea typeface="ＭＳ Ｐゴシック" pitchFamily="57" charset="-128"/>
                        </a:rPr>
                        <a:t>What results for individuals, families, communities</a:t>
                      </a:r>
                      <a:r>
                        <a:rPr kumimoji="0" lang="en-US" sz="1600" b="1" i="1" u="none" strike="noStrike" cap="none" normalizeH="0" baseline="0" smtClean="0">
                          <a:ln>
                            <a:noFill/>
                          </a:ln>
                          <a:solidFill>
                            <a:schemeClr val="bg1"/>
                          </a:solidFill>
                          <a:effectLst/>
                          <a:latin typeface="HandelGotDLig" pitchFamily="34" charset="0"/>
                          <a:ea typeface="ＭＳ Ｐゴシック" pitchFamily="57" charset="-128"/>
                        </a:rPr>
                        <a:t>..</a:t>
                      </a:r>
                      <a:r>
                        <a:rPr kumimoji="0" lang="en-US" sz="1600" b="0" i="1" u="none" strike="noStrike" cap="none" normalizeH="0" baseline="0" smtClean="0">
                          <a:ln>
                            <a:noFill/>
                          </a:ln>
                          <a:solidFill>
                            <a:schemeClr val="bg1"/>
                          </a:solidFill>
                          <a:effectLst/>
                          <a:latin typeface="HandelGotDLig" pitchFamily="34" charset="0"/>
                          <a:ea typeface="ＭＳ Ｐゴシック" pitchFamily="57" charset="-128"/>
                        </a:rPr>
                        <a:t>…</a:t>
                      </a:r>
                      <a:endParaRPr kumimoji="0" lang="en-US" sz="2400" b="0" i="0" u="none" strike="noStrike" cap="none" normalizeH="0" baseline="0" smtClean="0">
                        <a:ln>
                          <a:noFill/>
                        </a:ln>
                        <a:solidFill>
                          <a:schemeClr val="bg1"/>
                        </a:solidFill>
                        <a:effectLst/>
                        <a:latin typeface="HandelGotDLig" pitchFamily="34" charset="0"/>
                        <a:ea typeface="ＭＳ Ｐゴシック" pitchFamily="57" charset="-128"/>
                      </a:endParaRPr>
                    </a:p>
                  </a:txBody>
                  <a:tcPr marT="45723" marB="45723"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7C80"/>
                    </a:solidFill>
                  </a:tcPr>
                </a:tc>
                <a:tc hMerge="1">
                  <a:txBody>
                    <a:bodyPr/>
                    <a:lstStyle/>
                    <a:p>
                      <a:endParaRPr lang="en-US"/>
                    </a:p>
                  </a:txBody>
                  <a:tcPr/>
                </a:tc>
                <a:tc hMerge="1">
                  <a:txBody>
                    <a:bodyPr/>
                    <a:lstStyle/>
                    <a:p>
                      <a:endParaRPr lang="en-US"/>
                    </a:p>
                  </a:txBody>
                  <a:tcPr/>
                </a:tc>
              </a:tr>
              <a:tr h="40845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2"/>
                          </a:solidFill>
                          <a:effectLst/>
                          <a:latin typeface="HandelGotDLig" pitchFamily="34" charset="0"/>
                          <a:ea typeface="ＭＳ Ｐゴシック" pitchFamily="57" charset="-128"/>
                        </a:rPr>
                        <a:t>SHORT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HandelGotDLig" pitchFamily="34" charset="0"/>
                          <a:ea typeface="ＭＳ Ｐゴシック" pitchFamily="57" charset="-128"/>
                        </a:rPr>
                        <a:t>Learning</a:t>
                      </a:r>
                      <a:endParaRPr kumimoji="0" lang="en-US" sz="2400" b="1" i="0" u="none" strike="noStrike" cap="none" normalizeH="0" baseline="0" smtClean="0">
                        <a:ln>
                          <a:noFill/>
                        </a:ln>
                        <a:solidFill>
                          <a:srgbClr val="FFFF00"/>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Changes 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 Awareness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 Knowledge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 Attitudes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 Skills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 Opinion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 Aspirations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 Motivation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 Behavioral intent</a:t>
                      </a:r>
                      <a:endParaRPr kumimoji="0" lang="en-US" sz="2000" b="1" i="0" u="none" strike="noStrike" cap="none" normalizeH="0" baseline="0" smtClean="0">
                        <a:ln>
                          <a:noFill/>
                        </a:ln>
                        <a:solidFill>
                          <a:schemeClr val="bg1"/>
                        </a:solidFill>
                        <a:effectLst/>
                        <a:latin typeface="HandelGotDLig" pitchFamily="34" charset="0"/>
                        <a:ea typeface="ＭＳ Ｐゴシック" pitchFamily="57" charset="-128"/>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2"/>
                          </a:solidFill>
                          <a:effectLst/>
                          <a:latin typeface="HandelGotDLig" pitchFamily="34" charset="0"/>
                          <a:ea typeface="ＭＳ Ｐゴシック" pitchFamily="57" charset="-128"/>
                        </a:rPr>
                        <a:t>MEDIUM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HandelGotDLig" pitchFamily="34" charset="0"/>
                          <a:ea typeface="ＭＳ Ｐゴシック" pitchFamily="57" charset="-128"/>
                        </a:rPr>
                        <a:t>Action</a:t>
                      </a:r>
                      <a:endParaRPr kumimoji="0" lang="en-US" sz="2400" b="1" i="0" u="none" strike="noStrike" cap="none" normalizeH="0" baseline="0" smtClean="0">
                        <a:ln>
                          <a:noFill/>
                        </a:ln>
                        <a:solidFill>
                          <a:srgbClr val="FFFF00"/>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Changes 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Behavior  </a:t>
                      </a:r>
                    </a:p>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Decision-making</a:t>
                      </a:r>
                    </a:p>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Policies</a:t>
                      </a:r>
                    </a:p>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Social action</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2"/>
                          </a:solidFill>
                          <a:effectLst/>
                          <a:latin typeface="HandelGotDLig" pitchFamily="34" charset="0"/>
                          <a:ea typeface="ＭＳ Ｐゴシック" pitchFamily="57" charset="-128"/>
                        </a:rPr>
                        <a:t>LONG-TERM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HandelGotDLig" pitchFamily="34" charset="0"/>
                          <a:ea typeface="ＭＳ Ｐゴシック" pitchFamily="57" charset="-128"/>
                        </a:rPr>
                        <a:t>Conditions</a:t>
                      </a:r>
                      <a:endParaRPr kumimoji="0" lang="en-US" sz="2000" b="1" i="0" u="none" strike="noStrike" cap="none" normalizeH="0" baseline="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Changes 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Conditions</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Social (well-being)</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Health</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Economic</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Civic</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smtClean="0">
                          <a:ln>
                            <a:noFill/>
                          </a:ln>
                          <a:solidFill>
                            <a:schemeClr val="tx1"/>
                          </a:solidFill>
                          <a:effectLst/>
                          <a:latin typeface="HandelGotDLig" pitchFamily="34" charset="0"/>
                          <a:ea typeface="ＭＳ Ｐゴシック" pitchFamily="57" charset="-128"/>
                        </a:rPr>
                        <a:t>Environmental </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1998" name="Text Box 15"/>
          <p:cNvSpPr txBox="1">
            <a:spLocks noChangeArrowheads="1"/>
          </p:cNvSpPr>
          <p:nvPr/>
        </p:nvSpPr>
        <p:spPr bwMode="auto">
          <a:xfrm>
            <a:off x="1279525" y="5349875"/>
            <a:ext cx="704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eaLnBrk="1" hangingPunct="1">
              <a:spcBef>
                <a:spcPct val="50000"/>
              </a:spcBef>
            </a:pPr>
            <a:r>
              <a:rPr lang="en-US" altLang="en-US" sz="2400">
                <a:solidFill>
                  <a:schemeClr val="accent2"/>
                </a:solidFill>
                <a:latin typeface="HandelGotDBol" pitchFamily="34" charset="0"/>
              </a:rPr>
              <a:t>C H A I N      OF     O U T C O M E S </a:t>
            </a:r>
          </a:p>
        </p:txBody>
      </p:sp>
      <p:sp>
        <p:nvSpPr>
          <p:cNvPr id="41999" name="Line 16"/>
          <p:cNvSpPr>
            <a:spLocks noChangeShapeType="1"/>
          </p:cNvSpPr>
          <p:nvPr/>
        </p:nvSpPr>
        <p:spPr bwMode="auto">
          <a:xfrm>
            <a:off x="914400" y="5807075"/>
            <a:ext cx="7223125" cy="0"/>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36263604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920750" y="304800"/>
            <a:ext cx="7537450" cy="1143000"/>
          </a:xfrm>
        </p:spPr>
        <p:txBody>
          <a:bodyPr>
            <a:normAutofit fontScale="90000"/>
          </a:bodyPr>
          <a:lstStyle/>
          <a:p>
            <a:pPr eaLnBrk="1" hangingPunct="1">
              <a:defRPr/>
            </a:pPr>
            <a:r>
              <a:rPr lang="en-US" dirty="0" smtClean="0"/>
              <a:t>Tend not be included </a:t>
            </a:r>
            <a:br>
              <a:rPr lang="en-US" dirty="0" smtClean="0"/>
            </a:br>
            <a:r>
              <a:rPr lang="en-US" dirty="0" smtClean="0"/>
              <a:t>in a logic model graphic:</a:t>
            </a:r>
          </a:p>
        </p:txBody>
      </p:sp>
      <p:sp>
        <p:nvSpPr>
          <p:cNvPr id="43011" name="Rectangle 3"/>
          <p:cNvSpPr>
            <a:spLocks noGrp="1" noChangeArrowheads="1"/>
          </p:cNvSpPr>
          <p:nvPr>
            <p:ph idx="1"/>
          </p:nvPr>
        </p:nvSpPr>
        <p:spPr>
          <a:xfrm>
            <a:off x="1920875" y="1981200"/>
            <a:ext cx="6537325" cy="4114800"/>
          </a:xfrm>
        </p:spPr>
        <p:txBody>
          <a:bodyPr/>
          <a:lstStyle/>
          <a:p>
            <a:pPr>
              <a:buFontTx/>
              <a:buChar char="•"/>
            </a:pPr>
            <a:r>
              <a:rPr lang="en-US" altLang="en-US" smtClean="0">
                <a:ea typeface="ＭＳ Ｐゴシック" pitchFamily="57" charset="-128"/>
              </a:rPr>
              <a:t>Situational statement</a:t>
            </a:r>
          </a:p>
          <a:p>
            <a:pPr lvl="1">
              <a:buFont typeface="Arial" charset="0"/>
              <a:buChar char="–"/>
            </a:pPr>
            <a:r>
              <a:rPr lang="en-US" altLang="en-US" smtClean="0">
                <a:ea typeface="ＭＳ Ｐゴシック" pitchFamily="57" charset="-128"/>
              </a:rPr>
              <a:t>Priorities</a:t>
            </a:r>
          </a:p>
          <a:p>
            <a:pPr>
              <a:buFontTx/>
              <a:buChar char="•"/>
            </a:pPr>
            <a:r>
              <a:rPr lang="en-US" altLang="en-US" smtClean="0">
                <a:ea typeface="ＭＳ Ｐゴシック" pitchFamily="57" charset="-128"/>
              </a:rPr>
              <a:t>List of assumptions</a:t>
            </a:r>
          </a:p>
          <a:p>
            <a:pPr>
              <a:buFontTx/>
              <a:buChar char="•"/>
            </a:pPr>
            <a:r>
              <a:rPr lang="en-US" altLang="en-US" smtClean="0">
                <a:ea typeface="ＭＳ Ｐゴシック" pitchFamily="57" charset="-128"/>
              </a:rPr>
              <a:t>List of external factors</a:t>
            </a:r>
          </a:p>
          <a:p>
            <a:pPr>
              <a:buFontTx/>
              <a:buChar char="•"/>
            </a:pPr>
            <a:r>
              <a:rPr lang="en-US" altLang="en-US" smtClean="0">
                <a:ea typeface="ＭＳ Ｐゴシック" pitchFamily="57" charset="-128"/>
              </a:rPr>
              <a:t>Evaluation methods</a:t>
            </a:r>
          </a:p>
          <a:p>
            <a:endParaRPr lang="en-US" altLang="en-US" smtClean="0">
              <a:ea typeface="ＭＳ Ｐゴシック" pitchFamily="57" charset="-128"/>
            </a:endParaRPr>
          </a:p>
        </p:txBody>
      </p:sp>
    </p:spTree>
    <p:extLst>
      <p:ext uri="{BB962C8B-B14F-4D97-AF65-F5344CB8AC3E}">
        <p14:creationId xmlns:p14="http://schemas.microsoft.com/office/powerpoint/2010/main" val="4281709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38200" y="228600"/>
            <a:ext cx="7772400" cy="1143000"/>
          </a:xfrm>
        </p:spPr>
        <p:txBody>
          <a:bodyPr/>
          <a:lstStyle/>
          <a:p>
            <a:r>
              <a:rPr lang="en-US" b="1"/>
              <a:t>Land Grant Network</a:t>
            </a:r>
          </a:p>
        </p:txBody>
      </p:sp>
      <p:pic>
        <p:nvPicPr>
          <p:cNvPr id="13315" name="Picture 3" descr="LANDGRAN_cropp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66213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ext Box 9"/>
          <p:cNvSpPr txBox="1">
            <a:spLocks noChangeArrowheads="1"/>
          </p:cNvSpPr>
          <p:nvPr/>
        </p:nvSpPr>
        <p:spPr bwMode="auto">
          <a:xfrm>
            <a:off x="3840163" y="503238"/>
            <a:ext cx="5303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2400">
                <a:solidFill>
                  <a:schemeClr val="accent2"/>
                </a:solidFill>
                <a:latin typeface="Arial Black" pitchFamily="34" charset="0"/>
              </a:rPr>
              <a:t>Social-economic-environmental improvements</a:t>
            </a:r>
          </a:p>
        </p:txBody>
      </p:sp>
      <p:sp>
        <p:nvSpPr>
          <p:cNvPr id="45061" name="Text Box 10"/>
          <p:cNvSpPr txBox="1">
            <a:spLocks noChangeArrowheads="1"/>
          </p:cNvSpPr>
          <p:nvPr/>
        </p:nvSpPr>
        <p:spPr bwMode="auto">
          <a:xfrm>
            <a:off x="920750" y="252413"/>
            <a:ext cx="2949575" cy="1077912"/>
          </a:xfrm>
          <a:prstGeom prst="rect">
            <a:avLst/>
          </a:prstGeom>
          <a:noFill/>
          <a:ln w="12700">
            <a:noFill/>
            <a:miter lim="800000"/>
            <a:headEnd/>
            <a:tailEnd/>
          </a:ln>
        </p:spPr>
        <p:txBody>
          <a:bodyPr>
            <a:spAutoFit/>
          </a:bodyPr>
          <a:lstStyle/>
          <a:p>
            <a:pPr>
              <a:defRPr/>
            </a:pPr>
            <a:r>
              <a:rPr lang="en-US" sz="3200" dirty="0">
                <a:solidFill>
                  <a:srgbClr val="000066"/>
                </a:solidFill>
                <a:effectLst>
                  <a:outerShdw blurRad="38100" dist="38100" dir="2700000" algn="tl">
                    <a:srgbClr val="DDDDDD"/>
                  </a:outerShdw>
                </a:effectLst>
                <a:latin typeface="+mj-lt"/>
                <a:ea typeface="ＭＳ Ｐゴシック" pitchFamily="-106" charset="-128"/>
                <a:cs typeface="ＭＳ Ｐゴシック" pitchFamily="-106" charset="-128"/>
              </a:rPr>
              <a:t>Hierarchy of effects</a:t>
            </a:r>
          </a:p>
        </p:txBody>
      </p:sp>
      <p:sp>
        <p:nvSpPr>
          <p:cNvPr id="44036" name="Text Box 11"/>
          <p:cNvSpPr txBox="1">
            <a:spLocks noChangeArrowheads="1"/>
          </p:cNvSpPr>
          <p:nvPr/>
        </p:nvSpPr>
        <p:spPr bwMode="auto">
          <a:xfrm>
            <a:off x="993775" y="1420813"/>
            <a:ext cx="2998788"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spcBef>
                <a:spcPct val="50000"/>
              </a:spcBef>
            </a:pPr>
            <a:r>
              <a:rPr lang="en-US" altLang="en-US" sz="1600"/>
              <a:t>Source:  Bennett and Rockwell, 1995, Targeting Outcomes of Programs</a:t>
            </a:r>
            <a:r>
              <a:rPr lang="en-US" altLang="en-US" sz="1200">
                <a:latin typeface="Times New Roman" pitchFamily="18" charset="0"/>
              </a:rPr>
              <a:t> </a:t>
            </a:r>
          </a:p>
        </p:txBody>
      </p:sp>
      <p:grpSp>
        <p:nvGrpSpPr>
          <p:cNvPr id="44037" name="Group 18"/>
          <p:cNvGrpSpPr>
            <a:grpSpLocks/>
          </p:cNvGrpSpPr>
          <p:nvPr/>
        </p:nvGrpSpPr>
        <p:grpSpPr bwMode="auto">
          <a:xfrm>
            <a:off x="592138" y="1385888"/>
            <a:ext cx="8078787" cy="4511675"/>
            <a:chOff x="335" y="317"/>
            <a:chExt cx="5310" cy="3965"/>
          </a:xfrm>
        </p:grpSpPr>
        <p:pic>
          <p:nvPicPr>
            <p:cNvPr id="440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 y="2608"/>
              <a:ext cx="1374"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1814"/>
              <a:ext cx="1246"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 y="1069"/>
              <a:ext cx="111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 y="317"/>
              <a:ext cx="1030"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6"/>
            <p:cNvSpPr txBox="1">
              <a:spLocks noChangeArrowheads="1"/>
            </p:cNvSpPr>
            <p:nvPr/>
          </p:nvSpPr>
          <p:spPr bwMode="auto">
            <a:xfrm>
              <a:off x="979" y="2736"/>
              <a:ext cx="1536"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spcBef>
                  <a:spcPct val="50000"/>
                </a:spcBef>
              </a:pPr>
              <a:r>
                <a:rPr lang="en-US" altLang="en-US">
                  <a:solidFill>
                    <a:schemeClr val="accent2"/>
                  </a:solidFill>
                  <a:latin typeface="Arial Black" pitchFamily="34" charset="0"/>
                </a:rPr>
                <a:t>Reactions</a:t>
              </a:r>
            </a:p>
          </p:txBody>
        </p:sp>
        <p:sp>
          <p:nvSpPr>
            <p:cNvPr id="44043" name="Text Box 7"/>
            <p:cNvSpPr txBox="1">
              <a:spLocks noChangeArrowheads="1"/>
            </p:cNvSpPr>
            <p:nvPr/>
          </p:nvSpPr>
          <p:spPr bwMode="auto">
            <a:xfrm>
              <a:off x="1895" y="1873"/>
              <a:ext cx="132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spcBef>
                  <a:spcPct val="50000"/>
                </a:spcBef>
              </a:pPr>
              <a:r>
                <a:rPr lang="en-US" altLang="en-US">
                  <a:solidFill>
                    <a:schemeClr val="accent2"/>
                  </a:solidFill>
                  <a:latin typeface="Arial Black" pitchFamily="34" charset="0"/>
                </a:rPr>
                <a:t>Learning</a:t>
              </a:r>
            </a:p>
          </p:txBody>
        </p:sp>
        <p:sp>
          <p:nvSpPr>
            <p:cNvPr id="44044" name="Text Box 8"/>
            <p:cNvSpPr txBox="1">
              <a:spLocks noChangeArrowheads="1"/>
            </p:cNvSpPr>
            <p:nvPr/>
          </p:nvSpPr>
          <p:spPr bwMode="auto">
            <a:xfrm>
              <a:off x="2304" y="1123"/>
              <a:ext cx="2064"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lgn="ctr">
                <a:spcBef>
                  <a:spcPct val="50000"/>
                </a:spcBef>
              </a:pPr>
              <a:r>
                <a:rPr lang="en-US" altLang="en-US" sz="2600">
                  <a:solidFill>
                    <a:schemeClr val="accent2"/>
                  </a:solidFill>
                  <a:latin typeface="Arial Black" pitchFamily="34" charset="0"/>
                </a:rPr>
                <a:t>Actions</a:t>
              </a:r>
              <a:endParaRPr lang="en-US" altLang="en-US" sz="2400">
                <a:solidFill>
                  <a:schemeClr val="accent2"/>
                </a:solidFill>
                <a:latin typeface="Arial Black" pitchFamily="34" charset="0"/>
              </a:endParaRPr>
            </a:p>
          </p:txBody>
        </p:sp>
        <p:sp>
          <p:nvSpPr>
            <p:cNvPr id="44045" name="Text Box 12"/>
            <p:cNvSpPr txBox="1">
              <a:spLocks noChangeArrowheads="1"/>
            </p:cNvSpPr>
            <p:nvPr/>
          </p:nvSpPr>
          <p:spPr bwMode="auto">
            <a:xfrm>
              <a:off x="2419" y="3773"/>
              <a:ext cx="3053"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600">
                  <a:latin typeface="HandelGotDBol" pitchFamily="34" charset="0"/>
                </a:rPr>
                <a:t>Number and characteristics of people reached; frequency and intensity of contact</a:t>
              </a:r>
            </a:p>
          </p:txBody>
        </p:sp>
        <p:sp>
          <p:nvSpPr>
            <p:cNvPr id="44046" name="Text Box 13"/>
            <p:cNvSpPr txBox="1">
              <a:spLocks noChangeArrowheads="1"/>
            </p:cNvSpPr>
            <p:nvPr/>
          </p:nvSpPr>
          <p:spPr bwMode="auto">
            <a:xfrm>
              <a:off x="2592" y="2966"/>
              <a:ext cx="3053"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600">
                  <a:latin typeface="HandelGotDBol" pitchFamily="34" charset="0"/>
                </a:rPr>
                <a:t>Degree of satisfaction with program; level of interest; feelings toward activities, educational methods </a:t>
              </a:r>
            </a:p>
          </p:txBody>
        </p:sp>
        <p:sp>
          <p:nvSpPr>
            <p:cNvPr id="44047" name="Text Box 14"/>
            <p:cNvSpPr txBox="1">
              <a:spLocks noChangeArrowheads="1"/>
            </p:cNvSpPr>
            <p:nvPr/>
          </p:nvSpPr>
          <p:spPr bwMode="auto">
            <a:xfrm>
              <a:off x="3456" y="2160"/>
              <a:ext cx="2016"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600">
                  <a:latin typeface="HandelGotDBol" pitchFamily="34" charset="0"/>
                </a:rPr>
                <a:t>Changes in knowledge, attitudes, skills, aspirations</a:t>
              </a:r>
            </a:p>
          </p:txBody>
        </p:sp>
        <p:sp>
          <p:nvSpPr>
            <p:cNvPr id="44048" name="Text Box 15"/>
            <p:cNvSpPr txBox="1">
              <a:spLocks noChangeArrowheads="1"/>
            </p:cNvSpPr>
            <p:nvPr/>
          </p:nvSpPr>
          <p:spPr bwMode="auto">
            <a:xfrm>
              <a:off x="3974" y="1354"/>
              <a:ext cx="1440"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eaLnBrk="1" hangingPunct="1">
                <a:spcBef>
                  <a:spcPct val="50000"/>
                </a:spcBef>
              </a:pPr>
              <a:r>
                <a:rPr lang="en-US" altLang="en-US" sz="1600">
                  <a:latin typeface="HandelGotDBol" pitchFamily="34" charset="0"/>
                </a:rPr>
                <a:t>Changes in behaviors and practices</a:t>
              </a:r>
            </a:p>
          </p:txBody>
        </p:sp>
        <p:pic>
          <p:nvPicPr>
            <p:cNvPr id="4404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 y="3489"/>
              <a:ext cx="1374"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Text Box 17"/>
            <p:cNvSpPr txBox="1">
              <a:spLocks noChangeArrowheads="1"/>
            </p:cNvSpPr>
            <p:nvPr/>
          </p:nvSpPr>
          <p:spPr bwMode="auto">
            <a:xfrm>
              <a:off x="461" y="3600"/>
              <a:ext cx="1843"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spcBef>
                  <a:spcPct val="50000"/>
                </a:spcBef>
              </a:pPr>
              <a:r>
                <a:rPr lang="en-US" altLang="en-US">
                  <a:solidFill>
                    <a:schemeClr val="accent2"/>
                  </a:solidFill>
                  <a:latin typeface="Arial Black" pitchFamily="34" charset="0"/>
                </a:rPr>
                <a:t>Participation</a:t>
              </a:r>
            </a:p>
          </p:txBody>
        </p:sp>
      </p:grpSp>
    </p:spTree>
    <p:extLst>
      <p:ext uri="{BB962C8B-B14F-4D97-AF65-F5344CB8AC3E}">
        <p14:creationId xmlns:p14="http://schemas.microsoft.com/office/powerpoint/2010/main" val="388805099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Logic Model of a training workshop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4" y="2087562"/>
            <a:ext cx="9002556"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457200" y="1033462"/>
            <a:ext cx="822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Arial" charset="0"/>
                <a:ea typeface="ＭＳ Ｐゴシック" pitchFamily="57"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57" charset="-128"/>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57" charset="-128"/>
              </a:defRPr>
            </a:lvl3pPr>
            <a:lvl4pPr marL="1600200" indent="-228600" eaLnBrk="0" hangingPunct="0">
              <a:spcBef>
                <a:spcPct val="20000"/>
              </a:spcBef>
              <a:buFont typeface="Arial" charset="0"/>
              <a:buChar char="•"/>
              <a:defRPr sz="2000">
                <a:solidFill>
                  <a:schemeClr val="tx1"/>
                </a:solidFill>
                <a:latin typeface="Arial" charset="0"/>
                <a:ea typeface="ＭＳ Ｐゴシック" pitchFamily="57" charset="-128"/>
              </a:defRPr>
            </a:lvl4pPr>
            <a:lvl5pPr marL="2057400" indent="-228600" eaLnBrk="0" hangingPunct="0">
              <a:spcBef>
                <a:spcPct val="20000"/>
              </a:spcBef>
              <a:buChar char="»"/>
              <a:defRPr sz="2000">
                <a:solidFill>
                  <a:schemeClr val="tx1"/>
                </a:solidFill>
                <a:latin typeface="Arial" charset="0"/>
                <a:ea typeface="ＭＳ Ｐゴシック" pitchFamily="57"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57" charset="-128"/>
              </a:defRPr>
            </a:lvl9pPr>
          </a:lstStyle>
          <a:p>
            <a:pPr>
              <a:spcBef>
                <a:spcPct val="50000"/>
              </a:spcBef>
            </a:pPr>
            <a:r>
              <a:rPr lang="en-US" altLang="en-US" sz="1800" b="1" dirty="0">
                <a:solidFill>
                  <a:srgbClr val="009999"/>
                </a:solidFill>
              </a:rPr>
              <a:t>Situation: </a:t>
            </a:r>
            <a:r>
              <a:rPr lang="en-US" altLang="en-US" sz="1800" dirty="0"/>
              <a:t>Funder requires grantees to include a logic model in their funding request; grantees have limited understanding of logic models and are unable to fulfill the funding requirement  </a:t>
            </a:r>
          </a:p>
        </p:txBody>
      </p:sp>
      <p:sp>
        <p:nvSpPr>
          <p:cNvPr id="6" name="TextBox 5"/>
          <p:cNvSpPr txBox="1"/>
          <p:nvPr/>
        </p:nvSpPr>
        <p:spPr>
          <a:xfrm>
            <a:off x="152400" y="5968284"/>
            <a:ext cx="8686800" cy="923330"/>
          </a:xfrm>
          <a:prstGeom prst="rect">
            <a:avLst/>
          </a:prstGeom>
          <a:noFill/>
        </p:spPr>
        <p:txBody>
          <a:bodyPr wrap="square" rtlCol="0">
            <a:spAutoFit/>
          </a:bodyPr>
          <a:lstStyle/>
          <a:p>
            <a:r>
              <a:rPr lang="en-US" dirty="0"/>
              <a:t>This logic model depicts a 3 hour training workshop.  The trainer will measure outcomes at the short-term level – “accountable here” - commensurate with the scope of the training and what could be expected from a 3 hour workshop.</a:t>
            </a:r>
          </a:p>
        </p:txBody>
      </p:sp>
    </p:spTree>
    <p:extLst>
      <p:ext uri="{BB962C8B-B14F-4D97-AF65-F5344CB8AC3E}">
        <p14:creationId xmlns:p14="http://schemas.microsoft.com/office/powerpoint/2010/main" val="34749767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Example</a:t>
            </a:r>
            <a:endParaRPr lang="en-US" dirty="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8175"/>
            <a:ext cx="9144001"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2041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Relationship between Research Design, Data and Results</a:t>
            </a:r>
            <a:endParaRPr lang="en-US" dirty="0"/>
          </a:p>
        </p:txBody>
      </p:sp>
      <p:sp>
        <p:nvSpPr>
          <p:cNvPr id="3" name="Content Placeholder 2"/>
          <p:cNvSpPr>
            <a:spLocks noGrp="1"/>
          </p:cNvSpPr>
          <p:nvPr>
            <p:ph idx="1"/>
          </p:nvPr>
        </p:nvSpPr>
        <p:spPr>
          <a:xfrm>
            <a:off x="228600" y="1600200"/>
            <a:ext cx="8686800" cy="5029200"/>
          </a:xfrm>
        </p:spPr>
        <p:txBody>
          <a:bodyPr>
            <a:normAutofit lnSpcReduction="10000"/>
          </a:bodyPr>
          <a:lstStyle/>
          <a:p>
            <a:r>
              <a:rPr lang="en-US" dirty="0" smtClean="0"/>
              <a:t>The logic model frames your research </a:t>
            </a:r>
          </a:p>
          <a:p>
            <a:r>
              <a:rPr lang="en-US" dirty="0" smtClean="0"/>
              <a:t>Data will be captured, collected, derived, etc. within that framework</a:t>
            </a:r>
          </a:p>
          <a:p>
            <a:r>
              <a:rPr lang="en-US" dirty="0" smtClean="0"/>
              <a:t>Data will be “cleaned” (prepared for analysis)</a:t>
            </a:r>
          </a:p>
          <a:p>
            <a:r>
              <a:rPr lang="en-US" dirty="0" smtClean="0"/>
              <a:t>Data will be “reduced” (analyzed in some way that leads to summary results and inferences)</a:t>
            </a:r>
          </a:p>
          <a:p>
            <a:r>
              <a:rPr lang="en-US" dirty="0" smtClean="0"/>
              <a:t>The “what” and “how” of all of your research steps can be complex, risking oversights (gaps) or unnecessary duplication (redundancies).</a:t>
            </a:r>
          </a:p>
          <a:p>
            <a:r>
              <a:rPr lang="en-US" b="1" dirty="0" smtClean="0">
                <a:solidFill>
                  <a:srgbClr val="0070C0"/>
                </a:solidFill>
              </a:rPr>
              <a:t>Solution: Map out your “information plan”</a:t>
            </a:r>
            <a:endParaRPr lang="en-US" b="1" dirty="0">
              <a:solidFill>
                <a:srgbClr val="0070C0"/>
              </a:solidFill>
            </a:endParaRPr>
          </a:p>
        </p:txBody>
      </p:sp>
    </p:spTree>
    <p:extLst>
      <p:ext uri="{BB962C8B-B14F-4D97-AF65-F5344CB8AC3E}">
        <p14:creationId xmlns:p14="http://schemas.microsoft.com/office/powerpoint/2010/main" val="39580486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Variables, variables, variables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7965985"/>
              </p:ext>
            </p:extLst>
          </p:nvPr>
        </p:nvGraphicFramePr>
        <p:xfrm>
          <a:off x="381000" y="2770872"/>
          <a:ext cx="8229600" cy="3962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000" dirty="0" smtClean="0"/>
                        <a:t>Independent</a:t>
                      </a:r>
                      <a:endParaRPr lang="en-US" sz="2000" dirty="0"/>
                    </a:p>
                  </a:txBody>
                  <a:tcPr/>
                </a:tc>
                <a:tc>
                  <a:txBody>
                    <a:bodyPr/>
                    <a:lstStyle/>
                    <a:p>
                      <a:pPr algn="ctr"/>
                      <a:r>
                        <a:rPr lang="en-US" sz="2000" dirty="0" smtClean="0"/>
                        <a:t>Dependent</a:t>
                      </a:r>
                      <a:endParaRPr lang="en-US" sz="2000" dirty="0"/>
                    </a:p>
                  </a:txBody>
                  <a:tcPr/>
                </a:tc>
              </a:tr>
              <a:tr h="370840">
                <a:tc>
                  <a:txBody>
                    <a:bodyPr/>
                    <a:lstStyle/>
                    <a:p>
                      <a:pPr algn="ctr"/>
                      <a:r>
                        <a:rPr lang="en-US" sz="2000" dirty="0" smtClean="0"/>
                        <a:t>As this changes…</a:t>
                      </a:r>
                      <a:endParaRPr lang="en-US" sz="2000" dirty="0"/>
                    </a:p>
                  </a:txBody>
                  <a:tcPr/>
                </a:tc>
                <a:tc>
                  <a:txBody>
                    <a:bodyPr/>
                    <a:lstStyle/>
                    <a:p>
                      <a:pPr algn="ctr"/>
                      <a:r>
                        <a:rPr lang="en-US" sz="2000" dirty="0" smtClean="0"/>
                        <a:t>…changes in this are observed</a:t>
                      </a:r>
                      <a:endParaRPr 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Cause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Effect</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Before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After</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Input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Output</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What you do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What happens</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Predictor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Response</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Regressor</a:t>
                      </a:r>
                      <a:endParaRPr 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Regressand</a:t>
                      </a:r>
                      <a:endParaRPr lang="en-US" sz="2000" dirty="0" smtClean="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Explanatory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Explained</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Manipulated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Measured</a:t>
                      </a:r>
                    </a:p>
                  </a:txBody>
                  <a:tcPr/>
                </a:tc>
              </a:tr>
            </a:tbl>
          </a:graphicData>
        </a:graphic>
      </p:graphicFrame>
      <p:sp>
        <p:nvSpPr>
          <p:cNvPr id="5" name="TextBox 4"/>
          <p:cNvSpPr txBox="1"/>
          <p:nvPr/>
        </p:nvSpPr>
        <p:spPr>
          <a:xfrm>
            <a:off x="304800" y="718612"/>
            <a:ext cx="8610600" cy="1815882"/>
          </a:xfrm>
          <a:prstGeom prst="rect">
            <a:avLst/>
          </a:prstGeom>
          <a:noFill/>
        </p:spPr>
        <p:txBody>
          <a:bodyPr wrap="square" rtlCol="0">
            <a:spAutoFit/>
          </a:bodyPr>
          <a:lstStyle/>
          <a:p>
            <a:r>
              <a:rPr lang="en-US" sz="2800" b="1" dirty="0"/>
              <a:t>A variable is an object, event, idea, feeling, time period, or any other type of category you are trying to measure</a:t>
            </a:r>
            <a:r>
              <a:rPr lang="en-US" sz="2800" b="1" dirty="0" smtClean="0"/>
              <a:t>. </a:t>
            </a:r>
            <a:r>
              <a:rPr lang="en-US" sz="2800" dirty="0" smtClean="0"/>
              <a:t>Some studies (often called “experimental studies” focus on how some variables influence other variables. </a:t>
            </a:r>
            <a:endParaRPr lang="en-US" sz="2800" dirty="0"/>
          </a:p>
        </p:txBody>
      </p:sp>
    </p:spTree>
    <p:extLst>
      <p:ext uri="{BB962C8B-B14F-4D97-AF65-F5344CB8AC3E}">
        <p14:creationId xmlns:p14="http://schemas.microsoft.com/office/powerpoint/2010/main" val="10614706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rose.iweb.bsu.edu/BSUCourses/ITEDU_699/LP/Vari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867650" cy="5800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6477000"/>
            <a:ext cx="8610600" cy="30777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Source: http</a:t>
            </a:r>
            <a:r>
              <a:rPr lang="en-US" sz="1400" dirty="0">
                <a:latin typeface="Times New Roman" panose="02020603050405020304" pitchFamily="18" charset="0"/>
                <a:cs typeface="Times New Roman" panose="02020603050405020304" pitchFamily="18" charset="0"/>
              </a:rPr>
              <a:t>://arose.iweb.bsu.edu/BSUCourses/ITEDU_699/LP/Variable.jpg</a:t>
            </a:r>
          </a:p>
        </p:txBody>
      </p:sp>
    </p:spTree>
    <p:extLst>
      <p:ext uri="{BB962C8B-B14F-4D97-AF65-F5344CB8AC3E}">
        <p14:creationId xmlns:p14="http://schemas.microsoft.com/office/powerpoint/2010/main" val="2204345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Variables in Correlation Studies</a:t>
            </a:r>
            <a:endParaRPr lang="en-US" dirty="0"/>
          </a:p>
        </p:txBody>
      </p:sp>
      <p:sp>
        <p:nvSpPr>
          <p:cNvPr id="3" name="Content Placeholder 2"/>
          <p:cNvSpPr>
            <a:spLocks noGrp="1"/>
          </p:cNvSpPr>
          <p:nvPr>
            <p:ph idx="1"/>
          </p:nvPr>
        </p:nvSpPr>
        <p:spPr>
          <a:xfrm>
            <a:off x="381000" y="990600"/>
            <a:ext cx="8458200" cy="5410200"/>
          </a:xfrm>
        </p:spPr>
        <p:txBody>
          <a:bodyPr>
            <a:normAutofit fontScale="92500" lnSpcReduction="10000"/>
          </a:bodyPr>
          <a:lstStyle/>
          <a:p>
            <a:r>
              <a:rPr lang="en-US" i="1" dirty="0" smtClean="0"/>
              <a:t>NOT</a:t>
            </a:r>
            <a:r>
              <a:rPr lang="en-US" dirty="0" smtClean="0"/>
              <a:t> all studies are about cause and effect.</a:t>
            </a:r>
          </a:p>
          <a:p>
            <a:r>
              <a:rPr lang="en-US" dirty="0" smtClean="0"/>
              <a:t>Sometimes we want to know about </a:t>
            </a:r>
            <a:r>
              <a:rPr lang="en-US" b="1" dirty="0" smtClean="0"/>
              <a:t>how</a:t>
            </a:r>
            <a:r>
              <a:rPr lang="en-US" dirty="0" smtClean="0"/>
              <a:t> (the </a:t>
            </a:r>
            <a:r>
              <a:rPr lang="en-US" dirty="0"/>
              <a:t>extent to </a:t>
            </a:r>
            <a:r>
              <a:rPr lang="en-US" dirty="0" smtClean="0"/>
              <a:t>which) </a:t>
            </a:r>
            <a:r>
              <a:rPr lang="en-US" b="1" dirty="0"/>
              <a:t>two or more variables relate to each other</a:t>
            </a:r>
            <a:r>
              <a:rPr lang="en-US" dirty="0"/>
              <a:t>. </a:t>
            </a:r>
            <a:endParaRPr lang="en-US" dirty="0" smtClean="0"/>
          </a:p>
          <a:p>
            <a:r>
              <a:rPr lang="en-US" dirty="0" smtClean="0"/>
              <a:t>The </a:t>
            </a:r>
            <a:r>
              <a:rPr lang="en-US" dirty="0"/>
              <a:t>intent here is to </a:t>
            </a:r>
            <a:r>
              <a:rPr lang="en-US" b="1" dirty="0"/>
              <a:t>examine associations and predict events</a:t>
            </a:r>
            <a:r>
              <a:rPr lang="en-US" dirty="0"/>
              <a:t>, </a:t>
            </a:r>
            <a:r>
              <a:rPr lang="en-US" i="1" dirty="0" smtClean="0"/>
              <a:t>NOT</a:t>
            </a:r>
            <a:r>
              <a:rPr lang="en-US" dirty="0" smtClean="0"/>
              <a:t> </a:t>
            </a:r>
            <a:r>
              <a:rPr lang="en-US" dirty="0"/>
              <a:t>establish causal relationships between variables. </a:t>
            </a:r>
            <a:endParaRPr lang="en-US" dirty="0" smtClean="0"/>
          </a:p>
          <a:p>
            <a:r>
              <a:rPr lang="en-US" dirty="0" smtClean="0"/>
              <a:t>In </a:t>
            </a:r>
            <a:r>
              <a:rPr lang="en-US" dirty="0"/>
              <a:t>a correlation study, the researcher does </a:t>
            </a:r>
            <a:r>
              <a:rPr lang="en-US" i="1" dirty="0"/>
              <a:t>NOT</a:t>
            </a:r>
            <a:r>
              <a:rPr lang="en-US" dirty="0"/>
              <a:t> manipulate a treatment, rather the researcher measures two or more variables (called </a:t>
            </a:r>
            <a:r>
              <a:rPr lang="en-US" b="1" dirty="0"/>
              <a:t>measured variables</a:t>
            </a:r>
            <a:r>
              <a:rPr lang="en-US" dirty="0"/>
              <a:t>) and then examines </a:t>
            </a:r>
            <a:r>
              <a:rPr lang="en-US" b="1" dirty="0"/>
              <a:t>the direction and magnitude of their relationship to each other</a:t>
            </a:r>
            <a:r>
              <a:rPr lang="en-US" dirty="0"/>
              <a:t>.</a:t>
            </a:r>
          </a:p>
        </p:txBody>
      </p:sp>
      <p:sp>
        <p:nvSpPr>
          <p:cNvPr id="4" name="TextBox 3"/>
          <p:cNvSpPr txBox="1"/>
          <p:nvPr/>
        </p:nvSpPr>
        <p:spPr>
          <a:xfrm>
            <a:off x="152400" y="6477000"/>
            <a:ext cx="8610600"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Source</a:t>
            </a:r>
            <a:r>
              <a:rPr lang="en-US" sz="1400" dirty="0" smtClean="0">
                <a:latin typeface="Times New Roman" panose="02020603050405020304" pitchFamily="18" charset="0"/>
                <a:cs typeface="Times New Roman" panose="02020603050405020304" pitchFamily="18" charset="0"/>
              </a:rPr>
              <a:t>: http</a:t>
            </a:r>
            <a:r>
              <a:rPr lang="en-US" sz="1400" dirty="0">
                <a:latin typeface="Times New Roman" panose="02020603050405020304" pitchFamily="18" charset="0"/>
                <a:cs typeface="Times New Roman" panose="02020603050405020304" pitchFamily="18" charset="0"/>
              </a:rPr>
              <a:t>://arose.iweb.bsu.edu/BSUCourses/ITEDU_699/LP/LP_4%5Bvariables%5D.htm</a:t>
            </a:r>
          </a:p>
          <a:p>
            <a:pPr algn="ct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2906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Studies</a:t>
            </a:r>
            <a:endParaRPr lang="en-US" dirty="0"/>
          </a:p>
        </p:txBody>
      </p:sp>
      <p:pic>
        <p:nvPicPr>
          <p:cNvPr id="3074" name="Picture 2" descr="http://www.russell.com/us/investment-glossary/refimages/correlation_graphs.gif"/>
          <p:cNvPicPr>
            <a:picLocks noChangeAspect="1" noChangeArrowheads="1"/>
          </p:cNvPicPr>
          <p:nvPr/>
        </p:nvPicPr>
        <p:blipFill rotWithShape="1">
          <a:blip r:embed="rId3">
            <a:extLst>
              <a:ext uri="{28A0092B-C50C-407E-A947-70E740481C1C}">
                <a14:useLocalDpi xmlns:a14="http://schemas.microsoft.com/office/drawing/2010/main" val="0"/>
              </a:ext>
            </a:extLst>
          </a:blip>
          <a:srcRect t="15749"/>
          <a:stretch/>
        </p:blipFill>
        <p:spPr bwMode="auto">
          <a:xfrm>
            <a:off x="914400" y="1905000"/>
            <a:ext cx="7315200" cy="37235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6324600"/>
            <a:ext cx="4876800" cy="369332"/>
          </a:xfrm>
          <a:prstGeom prst="rect">
            <a:avLst/>
          </a:prstGeom>
          <a:noFill/>
        </p:spPr>
        <p:txBody>
          <a:bodyPr wrap="square" rtlCol="0">
            <a:spAutoFit/>
          </a:bodyPr>
          <a:lstStyle/>
          <a:p>
            <a:r>
              <a:rPr lang="en-US" dirty="0"/>
              <a:t>Source: Source: Russell Investments, 2012.</a:t>
            </a:r>
          </a:p>
        </p:txBody>
      </p:sp>
    </p:spTree>
    <p:extLst>
      <p:ext uri="{BB962C8B-B14F-4D97-AF65-F5344CB8AC3E}">
        <p14:creationId xmlns:p14="http://schemas.microsoft.com/office/powerpoint/2010/main" val="40002270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variables do I need to collect?</a:t>
            </a:r>
            <a:endParaRPr lang="en-US" dirty="0"/>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r>
              <a:rPr lang="en-US" b="1" dirty="0" smtClean="0"/>
              <a:t>Variables that I plan to manipulate, measure predict, compare, etc.</a:t>
            </a:r>
          </a:p>
          <a:p>
            <a:r>
              <a:rPr lang="en-US" b="1" dirty="0" smtClean="0"/>
              <a:t>Contextual variables </a:t>
            </a:r>
          </a:p>
          <a:p>
            <a:pPr lvl="1"/>
            <a:r>
              <a:rPr lang="en-US" dirty="0" smtClean="0"/>
              <a:t>these might influence outcomes and you will need to know whether they do or not</a:t>
            </a:r>
          </a:p>
          <a:p>
            <a:r>
              <a:rPr lang="en-US" b="1" dirty="0" smtClean="0"/>
              <a:t>Potentially confounding variables</a:t>
            </a:r>
            <a:r>
              <a:rPr lang="en-US" dirty="0" smtClean="0"/>
              <a:t> </a:t>
            </a:r>
          </a:p>
          <a:p>
            <a:pPr lvl="1"/>
            <a:r>
              <a:rPr lang="en-US" dirty="0" smtClean="0"/>
              <a:t>Ask yourself “What else might explain what is happening that I have not thought of?”</a:t>
            </a:r>
          </a:p>
          <a:p>
            <a:r>
              <a:rPr lang="en-US" b="1" i="1" dirty="0"/>
              <a:t>If your </a:t>
            </a:r>
            <a:r>
              <a:rPr lang="en-US" b="1" i="1" dirty="0" smtClean="0"/>
              <a:t>research </a:t>
            </a:r>
            <a:r>
              <a:rPr lang="en-US" b="1" i="1" dirty="0"/>
              <a:t>design considers </a:t>
            </a:r>
            <a:r>
              <a:rPr lang="en-US" b="1" i="1" dirty="0" smtClean="0"/>
              <a:t>all of these </a:t>
            </a:r>
            <a:r>
              <a:rPr lang="en-US" b="1" i="1" dirty="0"/>
              <a:t>from the outset</a:t>
            </a:r>
            <a:r>
              <a:rPr lang="en-US" dirty="0"/>
              <a:t>, it may be possible to </a:t>
            </a:r>
            <a:r>
              <a:rPr lang="en-US" dirty="0" smtClean="0"/>
              <a:t>control or otherwise account for contextual/potentially confounding variables.</a:t>
            </a:r>
            <a:endParaRPr lang="en-US" dirty="0"/>
          </a:p>
          <a:p>
            <a:endParaRPr lang="en-US" dirty="0"/>
          </a:p>
        </p:txBody>
      </p:sp>
    </p:spTree>
    <p:extLst>
      <p:ext uri="{BB962C8B-B14F-4D97-AF65-F5344CB8AC3E}">
        <p14:creationId xmlns:p14="http://schemas.microsoft.com/office/powerpoint/2010/main" val="1462552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 y="-47768"/>
            <a:ext cx="9188364" cy="926432"/>
          </a:xfrm>
        </p:spPr>
        <p:txBody>
          <a:bodyPr/>
          <a:lstStyle/>
          <a:p>
            <a:r>
              <a:rPr lang="en-US" dirty="0" smtClean="0"/>
              <a:t>Don’t forget about </a:t>
            </a:r>
            <a:r>
              <a:rPr lang="en-US" i="1" dirty="0" smtClean="0"/>
              <a:t>validation</a:t>
            </a:r>
            <a:endParaRPr lang="en-US" i="1" dirty="0"/>
          </a:p>
        </p:txBody>
      </p:sp>
      <p:pic>
        <p:nvPicPr>
          <p:cNvPr id="4098" name="Picture 2" descr="http://www.susangaddis.net/wp-content/uploads/2013/01/bigstock-Validation-Road-Sign-66449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86466"/>
            <a:ext cx="7626824" cy="49298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096000"/>
            <a:ext cx="8610600" cy="646331"/>
          </a:xfrm>
          <a:prstGeom prst="rect">
            <a:avLst/>
          </a:prstGeom>
          <a:noFill/>
        </p:spPr>
        <p:txBody>
          <a:bodyPr wrap="square" rtlCol="0">
            <a:spAutoFit/>
          </a:bodyPr>
          <a:lstStyle/>
          <a:p>
            <a:r>
              <a:rPr lang="en-US" dirty="0" smtClean="0"/>
              <a:t>Can you demonstrate your research is independent? Based on an observable research design? Representative? Reproducible? </a:t>
            </a:r>
            <a:endParaRPr lang="en-US" dirty="0"/>
          </a:p>
        </p:txBody>
      </p:sp>
    </p:spTree>
    <p:extLst>
      <p:ext uri="{BB962C8B-B14F-4D97-AF65-F5344CB8AC3E}">
        <p14:creationId xmlns:p14="http://schemas.microsoft.com/office/powerpoint/2010/main" val="61951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Text Box 3"/>
          <p:cNvSpPr txBox="1">
            <a:spLocks noChangeArrowheads="1"/>
          </p:cNvSpPr>
          <p:nvPr/>
        </p:nvSpPr>
        <p:spPr bwMode="auto">
          <a:xfrm>
            <a:off x="304800" y="2870200"/>
            <a:ext cx="8610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b="1">
                <a:solidFill>
                  <a:srgbClr val="000000"/>
                </a:solidFill>
              </a:rPr>
              <a:t>The Applied Science program benchmarks practical uses of NASA-sponsored observations from Earth observation systems and predictions from Earth science models. NASA implements projects that carry forth this mission through partnerships with public, private, and academic organizations. These partnerships focus on innovative approaches for using Earth-Sun system science information to provide decision support that can be adapted in applications worldwide.</a:t>
            </a:r>
          </a:p>
        </p:txBody>
      </p:sp>
      <p:pic>
        <p:nvPicPr>
          <p:cNvPr id="19460" name="Picture 4" descr="NASAScienceMission_applica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262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630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Validation</a:t>
            </a:r>
            <a:endParaRPr lang="en-US" dirty="0"/>
          </a:p>
        </p:txBody>
      </p:sp>
      <p:sp>
        <p:nvSpPr>
          <p:cNvPr id="4" name="Content Placeholder 3"/>
          <p:cNvSpPr>
            <a:spLocks noGrp="1"/>
          </p:cNvSpPr>
          <p:nvPr>
            <p:ph idx="1"/>
          </p:nvPr>
        </p:nvSpPr>
        <p:spPr>
          <a:xfrm>
            <a:off x="457200" y="990600"/>
            <a:ext cx="8229600" cy="5638800"/>
          </a:xfrm>
        </p:spPr>
        <p:txBody>
          <a:bodyPr>
            <a:normAutofit lnSpcReduction="10000"/>
          </a:bodyPr>
          <a:lstStyle/>
          <a:p>
            <a:r>
              <a:rPr lang="en-US" dirty="0"/>
              <a:t>Validation is the process used by the scientific </a:t>
            </a:r>
            <a:r>
              <a:rPr lang="en-US" dirty="0" smtClean="0"/>
              <a:t>community </a:t>
            </a:r>
            <a:r>
              <a:rPr lang="en-US" dirty="0"/>
              <a:t>to acquire the necessary information </a:t>
            </a:r>
            <a:r>
              <a:rPr lang="en-US" dirty="0" smtClean="0"/>
              <a:t>to </a:t>
            </a:r>
            <a:r>
              <a:rPr lang="en-US" b="1" dirty="0" smtClean="0"/>
              <a:t>assess </a:t>
            </a:r>
            <a:r>
              <a:rPr lang="en-US" b="1" dirty="0"/>
              <a:t>the ability of </a:t>
            </a:r>
            <a:r>
              <a:rPr lang="en-US" b="1" dirty="0" smtClean="0"/>
              <a:t>a data set, </a:t>
            </a:r>
            <a:r>
              <a:rPr lang="en-US" b="1" dirty="0"/>
              <a:t>technique or procedure to </a:t>
            </a:r>
            <a:r>
              <a:rPr lang="en-US" b="1" dirty="0" smtClean="0"/>
              <a:t>reliably </a:t>
            </a:r>
            <a:r>
              <a:rPr lang="en-US" b="1" dirty="0"/>
              <a:t>obtain a desired result</a:t>
            </a:r>
            <a:r>
              <a:rPr lang="en-US" dirty="0"/>
              <a:t>. </a:t>
            </a:r>
            <a:endParaRPr lang="en-US" dirty="0" smtClean="0"/>
          </a:p>
          <a:p>
            <a:r>
              <a:rPr lang="en-US" dirty="0" smtClean="0"/>
              <a:t>Validation </a:t>
            </a:r>
            <a:r>
              <a:rPr lang="en-US" b="1" dirty="0" smtClean="0"/>
              <a:t>determines </a:t>
            </a:r>
            <a:r>
              <a:rPr lang="en-US" b="1" dirty="0"/>
              <a:t>the conditions </a:t>
            </a:r>
            <a:r>
              <a:rPr lang="en-US" dirty="0"/>
              <a:t>under which results can </a:t>
            </a:r>
            <a:r>
              <a:rPr lang="en-US" dirty="0" smtClean="0"/>
              <a:t>be </a:t>
            </a:r>
            <a:r>
              <a:rPr lang="en-US" dirty="0"/>
              <a:t>obtained and </a:t>
            </a:r>
            <a:r>
              <a:rPr lang="en-US" b="1" dirty="0"/>
              <a:t>determines the limitations </a:t>
            </a:r>
            <a:r>
              <a:rPr lang="en-US" dirty="0" smtClean="0"/>
              <a:t>of the data, technique </a:t>
            </a:r>
            <a:r>
              <a:rPr lang="en-US" dirty="0"/>
              <a:t>or procedure. </a:t>
            </a:r>
            <a:endParaRPr lang="en-US" dirty="0" smtClean="0"/>
          </a:p>
          <a:p>
            <a:r>
              <a:rPr lang="en-US" dirty="0" smtClean="0"/>
              <a:t>The </a:t>
            </a:r>
            <a:r>
              <a:rPr lang="en-US" dirty="0"/>
              <a:t>validation </a:t>
            </a:r>
            <a:r>
              <a:rPr lang="en-US" dirty="0" smtClean="0"/>
              <a:t>process </a:t>
            </a:r>
            <a:r>
              <a:rPr lang="en-US" b="1" dirty="0" smtClean="0"/>
              <a:t>identifies </a:t>
            </a:r>
            <a:r>
              <a:rPr lang="en-US" b="1" dirty="0"/>
              <a:t>the critical aspects</a:t>
            </a:r>
            <a:r>
              <a:rPr lang="en-US" dirty="0"/>
              <a:t> of the </a:t>
            </a:r>
            <a:r>
              <a:rPr lang="en-US" dirty="0" smtClean="0"/>
              <a:t>technique or </a:t>
            </a:r>
            <a:r>
              <a:rPr lang="en-US" dirty="0"/>
              <a:t>procedure that must be </a:t>
            </a:r>
            <a:r>
              <a:rPr lang="en-US" b="1" dirty="0"/>
              <a:t>carefully controlled </a:t>
            </a:r>
            <a:r>
              <a:rPr lang="en-US" b="1" dirty="0" smtClean="0"/>
              <a:t>and monitored</a:t>
            </a:r>
            <a:r>
              <a:rPr lang="en-US" dirty="0"/>
              <a:t>. </a:t>
            </a:r>
          </a:p>
        </p:txBody>
      </p:sp>
    </p:spTree>
    <p:extLst>
      <p:ext uri="{BB962C8B-B14F-4D97-AF65-F5344CB8AC3E}">
        <p14:creationId xmlns:p14="http://schemas.microsoft.com/office/powerpoint/2010/main" val="27964714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dirty="0"/>
              <a:t>Not all research can truly be validated</a:t>
            </a:r>
          </a:p>
        </p:txBody>
      </p:sp>
      <p:sp>
        <p:nvSpPr>
          <p:cNvPr id="3" name="Content Placeholder 2"/>
          <p:cNvSpPr>
            <a:spLocks noGrp="1"/>
          </p:cNvSpPr>
          <p:nvPr>
            <p:ph idx="1"/>
          </p:nvPr>
        </p:nvSpPr>
        <p:spPr>
          <a:xfrm>
            <a:off x="152400" y="792162"/>
            <a:ext cx="8839200" cy="4541838"/>
          </a:xfrm>
        </p:spPr>
        <p:txBody>
          <a:bodyPr>
            <a:normAutofit/>
          </a:bodyPr>
          <a:lstStyle/>
          <a:p>
            <a:r>
              <a:rPr lang="en-US" sz="2800" dirty="0" smtClean="0"/>
              <a:t>For example, </a:t>
            </a:r>
            <a:r>
              <a:rPr lang="en-US" sz="2800" dirty="0" err="1" smtClean="0"/>
              <a:t>Oreskes</a:t>
            </a:r>
            <a:r>
              <a:rPr lang="en-US" sz="2800" dirty="0" smtClean="0"/>
              <a:t> et al. (1994) argue that numerical models of natural systems can not be truly validated because </a:t>
            </a:r>
            <a:r>
              <a:rPr lang="en-US" sz="2800" dirty="0"/>
              <a:t>natural systems are never closed and because model results are always </a:t>
            </a:r>
            <a:r>
              <a:rPr lang="en-US" sz="2800" dirty="0" err="1"/>
              <a:t>nonunique</a:t>
            </a:r>
            <a:r>
              <a:rPr lang="en-US" sz="2800" dirty="0"/>
              <a:t>. </a:t>
            </a:r>
            <a:endParaRPr lang="en-US" sz="2800" dirty="0" smtClean="0"/>
          </a:p>
          <a:p>
            <a:r>
              <a:rPr lang="en-US" sz="2800" dirty="0" smtClean="0"/>
              <a:t>However, these models </a:t>
            </a:r>
            <a:r>
              <a:rPr lang="en-US" sz="2800" i="1" dirty="0"/>
              <a:t>can</a:t>
            </a:r>
            <a:r>
              <a:rPr lang="en-US" sz="2800" dirty="0"/>
              <a:t> be confirmed by the demonstration of agreement between observation and prediction, but confirmation is </a:t>
            </a:r>
            <a:r>
              <a:rPr lang="en-US" sz="2800" dirty="0" smtClean="0"/>
              <a:t>inherently </a:t>
            </a:r>
            <a:r>
              <a:rPr lang="en-US" sz="2800" dirty="0"/>
              <a:t>partial. </a:t>
            </a:r>
            <a:endParaRPr lang="en-US" sz="2800" dirty="0" smtClean="0"/>
          </a:p>
          <a:p>
            <a:r>
              <a:rPr lang="en-US" sz="2800" dirty="0" smtClean="0"/>
              <a:t>In qualitative research, methods such as triangulation of data provides a means to cross-validate the information collected.</a:t>
            </a:r>
            <a:endParaRPr lang="en-US" sz="2800" dirty="0"/>
          </a:p>
        </p:txBody>
      </p:sp>
      <p:sp>
        <p:nvSpPr>
          <p:cNvPr id="4" name="TextBox 3"/>
          <p:cNvSpPr txBox="1"/>
          <p:nvPr/>
        </p:nvSpPr>
        <p:spPr>
          <a:xfrm>
            <a:off x="228600" y="5257800"/>
            <a:ext cx="8686800" cy="1754326"/>
          </a:xfrm>
          <a:prstGeom prst="rect">
            <a:avLst/>
          </a:prstGeom>
          <a:noFill/>
        </p:spPr>
        <p:txBody>
          <a:bodyPr wrap="square" rtlCol="0">
            <a:spAutoFit/>
          </a:bodyPr>
          <a:lstStyle/>
          <a:p>
            <a:r>
              <a:rPr lang="en-US" sz="3600" b="1" dirty="0" smtClean="0"/>
              <a:t>…but it is essential that your research design provides the means to confirm the results obtained.</a:t>
            </a:r>
            <a:endParaRPr lang="en-US" sz="3600" b="1" dirty="0"/>
          </a:p>
        </p:txBody>
      </p:sp>
    </p:spTree>
    <p:extLst>
      <p:ext uri="{BB962C8B-B14F-4D97-AF65-F5344CB8AC3E}">
        <p14:creationId xmlns:p14="http://schemas.microsoft.com/office/powerpoint/2010/main" val="1657267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rmAutofit fontScale="90000"/>
          </a:bodyPr>
          <a:lstStyle/>
          <a:p>
            <a:r>
              <a:rPr lang="en-US" dirty="0" smtClean="0"/>
              <a:t>The beginnings of a </a:t>
            </a:r>
            <a:br>
              <a:rPr lang="en-US" dirty="0" smtClean="0"/>
            </a:br>
            <a:r>
              <a:rPr lang="en-US" dirty="0" smtClean="0"/>
              <a:t>research “Information Plan”: an organized  list of all the components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4505117"/>
              </p:ext>
            </p:extLst>
          </p:nvPr>
        </p:nvGraphicFramePr>
        <p:xfrm>
          <a:off x="152400" y="1945640"/>
          <a:ext cx="8839200" cy="4607560"/>
        </p:xfrm>
        <a:graphic>
          <a:graphicData uri="http://schemas.openxmlformats.org/drawingml/2006/table">
            <a:tbl>
              <a:tblPr firstRow="1" bandRow="1">
                <a:tableStyleId>{5C22544A-7EE6-4342-B048-85BDC9FD1C3A}</a:tableStyleId>
              </a:tblPr>
              <a:tblGrid>
                <a:gridCol w="1473200"/>
                <a:gridCol w="1473200"/>
                <a:gridCol w="1473200"/>
                <a:gridCol w="1473200"/>
                <a:gridCol w="1473200"/>
                <a:gridCol w="1473200"/>
              </a:tblGrid>
              <a:tr h="370840">
                <a:tc>
                  <a:txBody>
                    <a:bodyPr/>
                    <a:lstStyle/>
                    <a:p>
                      <a:r>
                        <a:rPr lang="en-US" u="sng" dirty="0" smtClean="0"/>
                        <a:t>Sources </a:t>
                      </a:r>
                      <a:r>
                        <a:rPr lang="en-US" dirty="0" smtClean="0"/>
                        <a:t>(Instruments, Databases, Preliminary Analysis)</a:t>
                      </a:r>
                      <a:endParaRPr lang="en-US" dirty="0"/>
                    </a:p>
                  </a:txBody>
                  <a:tcPr/>
                </a:tc>
                <a:tc>
                  <a:txBody>
                    <a:bodyPr/>
                    <a:lstStyle/>
                    <a:p>
                      <a:r>
                        <a:rPr lang="en-US" u="sng" dirty="0" smtClean="0"/>
                        <a:t>Data Collection Methods</a:t>
                      </a:r>
                      <a:br>
                        <a:rPr lang="en-US" u="sng" dirty="0" smtClean="0"/>
                      </a:br>
                      <a:r>
                        <a:rPr lang="en-US" dirty="0" smtClean="0"/>
                        <a:t>(How are you going to get the data?)</a:t>
                      </a:r>
                      <a:endParaRPr lang="en-US" dirty="0"/>
                    </a:p>
                  </a:txBody>
                  <a:tcPr/>
                </a:tc>
                <a:tc>
                  <a:txBody>
                    <a:bodyPr/>
                    <a:lstStyle/>
                    <a:p>
                      <a:r>
                        <a:rPr lang="en-US" u="sng" dirty="0" smtClean="0"/>
                        <a:t>Input Variables</a:t>
                      </a:r>
                      <a:r>
                        <a:rPr lang="en-US" dirty="0" smtClean="0"/>
                        <a:t> (a.k.a. Fields, Attributes, Themes, Subthemes, etc.)</a:t>
                      </a:r>
                      <a:endParaRPr lang="en-US" dirty="0"/>
                    </a:p>
                  </a:txBody>
                  <a:tcPr/>
                </a:tc>
                <a:tc>
                  <a:txBody>
                    <a:bodyPr/>
                    <a:lstStyle/>
                    <a:p>
                      <a:r>
                        <a:rPr lang="en-US" u="sng" dirty="0" smtClean="0"/>
                        <a:t>Analysis Methods</a:t>
                      </a:r>
                    </a:p>
                    <a:p>
                      <a:r>
                        <a:rPr lang="en-US" dirty="0" smtClean="0"/>
                        <a:t>(What do</a:t>
                      </a:r>
                      <a:r>
                        <a:rPr lang="en-US" baseline="0" dirty="0" smtClean="0"/>
                        <a:t> you have to do to extract relevant info?}</a:t>
                      </a:r>
                      <a:endParaRPr lang="en-US" dirty="0"/>
                    </a:p>
                  </a:txBody>
                  <a:tcPr/>
                </a:tc>
                <a:tc>
                  <a:txBody>
                    <a:bodyPr/>
                    <a:lstStyle/>
                    <a:p>
                      <a:r>
                        <a:rPr lang="en-US" u="sng" dirty="0" smtClean="0"/>
                        <a:t>Output Variables</a:t>
                      </a:r>
                      <a:endParaRPr lang="en-US" u="sng" dirty="0"/>
                    </a:p>
                  </a:txBody>
                  <a:tcPr/>
                </a:tc>
                <a:tc>
                  <a:txBody>
                    <a:bodyPr/>
                    <a:lstStyle/>
                    <a:p>
                      <a:r>
                        <a:rPr lang="en-US" u="sng" dirty="0" smtClean="0"/>
                        <a:t>Expected Outcomes</a:t>
                      </a:r>
                    </a:p>
                    <a:p>
                      <a:r>
                        <a:rPr lang="en-US" dirty="0" smtClean="0"/>
                        <a:t>(e.g., the hypothesized answers to your research questions)</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096929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85" r="14971" b="2479"/>
          <a:stretch/>
        </p:blipFill>
        <p:spPr bwMode="auto">
          <a:xfrm>
            <a:off x="1686296" y="2823235"/>
            <a:ext cx="5830786" cy="365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fontScale="90000"/>
          </a:bodyPr>
          <a:lstStyle/>
          <a:p>
            <a:r>
              <a:rPr lang="en-US" dirty="0" smtClean="0"/>
              <a:t>Turning your information plan into </a:t>
            </a:r>
            <a:br>
              <a:rPr lang="en-US" dirty="0" smtClean="0"/>
            </a:br>
            <a:r>
              <a:rPr lang="en-US" dirty="0" smtClean="0"/>
              <a:t>a flow chart</a:t>
            </a:r>
            <a:endParaRPr lang="en-US" dirty="0"/>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86325"/>
            <a:ext cx="9239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2806102"/>
            <a:ext cx="9239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352" y="3756685"/>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594885"/>
            <a:ext cx="402708" cy="59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275" y="4518685"/>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799" y="4947310"/>
            <a:ext cx="334673" cy="23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Content Placeholder 3"/>
          <p:cNvGraphicFramePr>
            <a:graphicFrameLocks/>
          </p:cNvGraphicFramePr>
          <p:nvPr>
            <p:extLst>
              <p:ext uri="{D42A27DB-BD31-4B8C-83A1-F6EECF244321}">
                <p14:modId xmlns:p14="http://schemas.microsoft.com/office/powerpoint/2010/main" val="68555578"/>
              </p:ext>
            </p:extLst>
          </p:nvPr>
        </p:nvGraphicFramePr>
        <p:xfrm>
          <a:off x="228600" y="1600200"/>
          <a:ext cx="8458200" cy="914400"/>
        </p:xfrm>
        <a:graphic>
          <a:graphicData uri="http://schemas.openxmlformats.org/drawingml/2006/table">
            <a:tbl>
              <a:tblPr firstRow="1" bandRow="1">
                <a:tableStyleId>{5C22544A-7EE6-4342-B048-85BDC9FD1C3A}</a:tableStyleId>
              </a:tblPr>
              <a:tblGrid>
                <a:gridCol w="1409700"/>
                <a:gridCol w="1409700"/>
                <a:gridCol w="1409700"/>
                <a:gridCol w="1409700"/>
                <a:gridCol w="1409700"/>
                <a:gridCol w="1409700"/>
              </a:tblGrid>
              <a:tr h="370840">
                <a:tc>
                  <a:txBody>
                    <a:bodyPr/>
                    <a:lstStyle/>
                    <a:p>
                      <a:pPr algn="ctr"/>
                      <a:r>
                        <a:rPr lang="en-US" dirty="0" smtClean="0"/>
                        <a:t>Data Collected and Cleaned</a:t>
                      </a:r>
                      <a:endParaRPr lang="en-US" dirty="0"/>
                    </a:p>
                  </a:txBody>
                  <a:tcPr/>
                </a:tc>
                <a:tc>
                  <a:txBody>
                    <a:bodyPr/>
                    <a:lstStyle/>
                    <a:p>
                      <a:pPr algn="ctr"/>
                      <a:r>
                        <a:rPr lang="en-US" dirty="0" smtClean="0"/>
                        <a:t>Input Variables</a:t>
                      </a:r>
                      <a:endParaRPr lang="en-US" dirty="0"/>
                    </a:p>
                  </a:txBody>
                  <a:tcPr/>
                </a:tc>
                <a:tc>
                  <a:txBody>
                    <a:bodyPr/>
                    <a:lstStyle/>
                    <a:p>
                      <a:pPr algn="ctr"/>
                      <a:r>
                        <a:rPr lang="en-US" dirty="0" smtClean="0"/>
                        <a:t>Analyses</a:t>
                      </a:r>
                      <a:endParaRPr lang="en-US" dirty="0"/>
                    </a:p>
                  </a:txBody>
                  <a:tcPr/>
                </a:tc>
                <a:tc>
                  <a:txBody>
                    <a:bodyPr/>
                    <a:lstStyle/>
                    <a:p>
                      <a:pPr algn="ctr"/>
                      <a:r>
                        <a:rPr lang="en-US" dirty="0" smtClean="0"/>
                        <a:t>Output Variables</a:t>
                      </a:r>
                      <a:endParaRPr lang="en-US" dirty="0"/>
                    </a:p>
                  </a:txBody>
                  <a:tcPr/>
                </a:tc>
                <a:tc>
                  <a:txBody>
                    <a:bodyPr/>
                    <a:lstStyle/>
                    <a:p>
                      <a:pPr algn="ctr"/>
                      <a:r>
                        <a:rPr lang="en-US" dirty="0" smtClean="0"/>
                        <a:t>Integration</a:t>
                      </a:r>
                      <a:endParaRPr lang="en-US" dirty="0"/>
                    </a:p>
                  </a:txBody>
                  <a:tcPr/>
                </a:tc>
                <a:tc>
                  <a:txBody>
                    <a:bodyPr/>
                    <a:lstStyle/>
                    <a:p>
                      <a:pPr algn="ctr"/>
                      <a:r>
                        <a:rPr lang="en-US" dirty="0" smtClean="0"/>
                        <a:t>Results</a:t>
                      </a:r>
                      <a:endParaRPr lang="en-US" dirty="0"/>
                    </a:p>
                  </a:txBody>
                  <a:tcPr/>
                </a:tc>
              </a:tr>
            </a:tbl>
          </a:graphicData>
        </a:graphic>
      </p:graphicFrame>
    </p:spTree>
    <p:extLst>
      <p:ext uri="{BB962C8B-B14F-4D97-AF65-F5344CB8AC3E}">
        <p14:creationId xmlns:p14="http://schemas.microsoft.com/office/powerpoint/2010/main" val="9506978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19400"/>
          </a:xfrm>
        </p:spPr>
        <p:txBody>
          <a:bodyPr>
            <a:normAutofit fontScale="90000"/>
          </a:bodyPr>
          <a:lstStyle/>
          <a:p>
            <a:r>
              <a:rPr lang="en-US" dirty="0" smtClean="0"/>
              <a:t>A good (and evolving) </a:t>
            </a:r>
            <a:r>
              <a:rPr lang="en-US" i="1" dirty="0" smtClean="0">
                <a:solidFill>
                  <a:srgbClr val="0070C0"/>
                </a:solidFill>
              </a:rPr>
              <a:t>Concept Map</a:t>
            </a:r>
            <a:r>
              <a:rPr lang="en-US" dirty="0" smtClean="0"/>
              <a:t>, </a:t>
            </a:r>
            <a:br>
              <a:rPr lang="en-US" dirty="0" smtClean="0"/>
            </a:br>
            <a:r>
              <a:rPr lang="en-US" i="1" dirty="0" smtClean="0">
                <a:solidFill>
                  <a:srgbClr val="0070C0"/>
                </a:solidFill>
              </a:rPr>
              <a:t>Logic Model</a:t>
            </a:r>
            <a:r>
              <a:rPr lang="en-US" dirty="0" smtClean="0"/>
              <a:t>, and </a:t>
            </a:r>
            <a:r>
              <a:rPr lang="en-US" i="1" dirty="0" smtClean="0">
                <a:solidFill>
                  <a:srgbClr val="0070C0"/>
                </a:solidFill>
              </a:rPr>
              <a:t>Information Plan </a:t>
            </a:r>
            <a:r>
              <a:rPr lang="en-US" dirty="0" smtClean="0"/>
              <a:t>at the outset of your research provide the foundation for obtaining and reporting your  results.</a:t>
            </a:r>
            <a:endParaRPr lang="en-US" dirty="0"/>
          </a:p>
        </p:txBody>
      </p:sp>
      <p:pic>
        <p:nvPicPr>
          <p:cNvPr id="36866" name="Picture 2" descr="http://www.mrg.org.uk/images/events/12/method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19400"/>
            <a:ext cx="597294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282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ChangeArrowheads="1"/>
          </p:cNvSpPr>
          <p:nvPr/>
        </p:nvSpPr>
        <p:spPr bwMode="auto">
          <a:xfrm>
            <a:off x="3475038" y="2465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0000"/>
              </a:solidFill>
            </a:endParaRPr>
          </a:p>
        </p:txBody>
      </p:sp>
      <p:sp>
        <p:nvSpPr>
          <p:cNvPr id="86021" name="Title 2"/>
          <p:cNvSpPr>
            <a:spLocks noGrp="1"/>
          </p:cNvSpPr>
          <p:nvPr>
            <p:ph type="ctrTitle"/>
          </p:nvPr>
        </p:nvSpPr>
        <p:spPr>
          <a:xfrm>
            <a:off x="685800" y="1376363"/>
            <a:ext cx="7772400" cy="1470025"/>
          </a:xfrm>
        </p:spPr>
        <p:txBody>
          <a:bodyPr/>
          <a:lstStyle/>
          <a:p>
            <a:r>
              <a:rPr lang="en-US" dirty="0" smtClean="0"/>
              <a:t>Thank you! </a:t>
            </a:r>
          </a:p>
        </p:txBody>
      </p:sp>
      <p:sp>
        <p:nvSpPr>
          <p:cNvPr id="86022" name="Subtitle 7"/>
          <p:cNvSpPr>
            <a:spLocks noGrp="1"/>
          </p:cNvSpPr>
          <p:nvPr>
            <p:ph type="subTitle" idx="1"/>
          </p:nvPr>
        </p:nvSpPr>
        <p:spPr>
          <a:xfrm>
            <a:off x="1371600" y="3132138"/>
            <a:ext cx="6400800" cy="1752600"/>
          </a:xfrm>
        </p:spPr>
        <p:txBody>
          <a:bodyPr/>
          <a:lstStyle/>
          <a:p>
            <a:r>
              <a:rPr lang="en-US" smtClean="0"/>
              <a:t>Barron J. Orr</a:t>
            </a:r>
          </a:p>
          <a:p>
            <a:r>
              <a:rPr lang="en-US" smtClean="0"/>
              <a:t>barron.orr@gmail.com</a:t>
            </a:r>
          </a:p>
        </p:txBody>
      </p:sp>
      <p:pic>
        <p:nvPicPr>
          <p:cNvPr id="86023" name="Picture 5" descr="ua_logo_l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5791200"/>
            <a:ext cx="974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5657850"/>
            <a:ext cx="6572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5"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513" y="5953125"/>
            <a:ext cx="1036637"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810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914400" y="152400"/>
            <a:ext cx="8229600" cy="1143000"/>
          </a:xfrm>
          <a:noFill/>
          <a:ln/>
        </p:spPr>
        <p:txBody>
          <a:bodyPr/>
          <a:lstStyle/>
          <a:p>
            <a:r>
              <a:rPr lang="en-US" b="1">
                <a:solidFill>
                  <a:schemeClr val="bg1"/>
                </a:solidFill>
              </a:rPr>
              <a:t>NASA Space Grant Mission</a:t>
            </a:r>
          </a:p>
        </p:txBody>
      </p:sp>
      <p:sp>
        <p:nvSpPr>
          <p:cNvPr id="21507" name="Rectangle 3"/>
          <p:cNvSpPr>
            <a:spLocks noGrp="1" noChangeArrowheads="1"/>
          </p:cNvSpPr>
          <p:nvPr>
            <p:ph type="subTitle" idx="1"/>
          </p:nvPr>
        </p:nvSpPr>
        <p:spPr>
          <a:xfrm>
            <a:off x="381000" y="1447800"/>
            <a:ext cx="8382000" cy="5257800"/>
          </a:xfrm>
          <a:noFill/>
          <a:ln/>
        </p:spPr>
        <p:txBody>
          <a:bodyPr/>
          <a:lstStyle/>
          <a:p>
            <a:pPr eaLnBrk="0" hangingPunct="0">
              <a:spcBef>
                <a:spcPct val="0"/>
              </a:spcBef>
            </a:pPr>
            <a:r>
              <a:rPr lang="en-US" b="1">
                <a:solidFill>
                  <a:schemeClr val="bg1"/>
                </a:solidFill>
              </a:rPr>
              <a:t>… to expand opportunities for Americans to learn about and participate in NASA's aeronautics and space programs by supporting and enhancing science, and engineering education, research, and outreach programs. These programs integrate research with education to help build a diverse, scientifically literate citizenry and a well-prepared science, engineering and technology workforce.</a:t>
            </a:r>
            <a:r>
              <a:rPr lang="en-US"/>
              <a:t> </a:t>
            </a:r>
          </a:p>
        </p:txBody>
      </p:sp>
      <p:pic>
        <p:nvPicPr>
          <p:cNvPr id="21508" name="Picture 4" descr="nasa Space Gran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28575"/>
            <a:ext cx="1079500" cy="143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5933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5226</TotalTime>
  <Words>4868</Words>
  <Application>Microsoft Office PowerPoint</Application>
  <PresentationFormat>On-screen Show (4:3)</PresentationFormat>
  <Paragraphs>639</Paragraphs>
  <Slides>85</Slides>
  <Notes>38</Notes>
  <HiddenSlides>0</HiddenSlides>
  <MMClips>0</MMClips>
  <ScaleCrop>false</ScaleCrop>
  <HeadingPairs>
    <vt:vector size="4" baseType="variant">
      <vt:variant>
        <vt:lpstr>Theme</vt:lpstr>
      </vt:variant>
      <vt:variant>
        <vt:i4>3</vt:i4>
      </vt:variant>
      <vt:variant>
        <vt:lpstr>Slide Titles</vt:lpstr>
      </vt:variant>
      <vt:variant>
        <vt:i4>85</vt:i4>
      </vt:variant>
    </vt:vector>
  </HeadingPairs>
  <TitlesOfParts>
    <vt:vector size="88" baseType="lpstr">
      <vt:lpstr>Office Theme</vt:lpstr>
      <vt:lpstr>Diseño predeterminado</vt:lpstr>
      <vt:lpstr>1_Default Design</vt:lpstr>
      <vt:lpstr>Formulating Your Research: Part I</vt:lpstr>
      <vt:lpstr>PowerPoint Presentation</vt:lpstr>
      <vt:lpstr>PowerPoint Presentation</vt:lpstr>
      <vt:lpstr>A Convergence of User Needs and Agency Missions</vt:lpstr>
      <vt:lpstr>Land Grant Universities</vt:lpstr>
      <vt:lpstr>Historic Context:  The “Land Grant” Mission</vt:lpstr>
      <vt:lpstr>Land Grant Network</vt:lpstr>
      <vt:lpstr>PowerPoint Presentation</vt:lpstr>
      <vt:lpstr>NASA Space Grant Mission</vt:lpstr>
      <vt:lpstr>Space Grant Network</vt:lpstr>
      <vt:lpstr>Formulating Your Research (Part 1)</vt:lpstr>
      <vt:lpstr>First things first …</vt:lpstr>
      <vt:lpstr>Research Formulation Steps/Methods</vt:lpstr>
      <vt:lpstr>Research structure helps create  research that is:</vt:lpstr>
      <vt:lpstr>The hourglass notion of research</vt:lpstr>
      <vt:lpstr>Should the problem be researched?</vt:lpstr>
      <vt:lpstr>Should the problem be researched?</vt:lpstr>
      <vt:lpstr>Beware of the “Literature Review”</vt:lpstr>
      <vt:lpstr>Why beware?</vt:lpstr>
      <vt:lpstr>When reviewing the literature…</vt:lpstr>
      <vt:lpstr>Scholarly Literature Search Engines</vt:lpstr>
      <vt:lpstr>Web of Knowledge Example  (now also called “Web of Science – All Databases”)</vt:lpstr>
      <vt:lpstr>Web of Knowledge</vt:lpstr>
      <vt:lpstr>Why an “overall” engine first?</vt:lpstr>
      <vt:lpstr>After, consider the many other valuable databases your library provides access to</vt:lpstr>
      <vt:lpstr>GRIPS subscribes to many…</vt:lpstr>
      <vt:lpstr>Problem Statement</vt:lpstr>
      <vt:lpstr>Standards of Adequacy for a General Research Problem</vt:lpstr>
      <vt:lpstr>Is the significance of the problem discussed in terms of one or more of the following criteria? </vt:lpstr>
      <vt:lpstr>Locating the Problem Statement</vt:lpstr>
      <vt:lpstr>Quantitative and Qualitative Approaches</vt:lpstr>
      <vt:lpstr>Quantitative Approaches</vt:lpstr>
      <vt:lpstr>In quantitative research,  sample size matters!</vt:lpstr>
      <vt:lpstr>Qualitative Approaches</vt:lpstr>
      <vt:lpstr>In qualitative research,  perspective matters!</vt:lpstr>
      <vt:lpstr>PowerPoint Presentation</vt:lpstr>
      <vt:lpstr>Logic of Quantitative Problems</vt:lpstr>
      <vt:lpstr>Logic of Qualitative Problems</vt:lpstr>
      <vt:lpstr>Quantitative</vt:lpstr>
      <vt:lpstr>More detail on the differences…</vt:lpstr>
      <vt:lpstr>Quantitative Purpose Statement</vt:lpstr>
      <vt:lpstr>Quantitative Purpose Statement (cont.):</vt:lpstr>
      <vt:lpstr>Qualitative Purpose Statement </vt:lpstr>
      <vt:lpstr>Research Questions</vt:lpstr>
      <vt:lpstr>Research questions…</vt:lpstr>
      <vt:lpstr>Quantitative Research Questions</vt:lpstr>
      <vt:lpstr>Guidelines for Writing  Quantitative Research Questions</vt:lpstr>
      <vt:lpstr>Qualitative Research Questions</vt:lpstr>
      <vt:lpstr>Types of Qualitative Research Questions</vt:lpstr>
      <vt:lpstr>Examples</vt:lpstr>
      <vt:lpstr>Differences among the research topic, problem, purpose and question</vt:lpstr>
      <vt:lpstr>Will logic make  a difference?</vt:lpstr>
      <vt:lpstr>Concept Mapping</vt:lpstr>
      <vt:lpstr>Concept Mapping</vt:lpstr>
      <vt:lpstr>A concept map showing the key features of concept maps</vt:lpstr>
      <vt:lpstr>A concept map for the knowledge portfolio created by NASA for Mars Exploration</vt:lpstr>
      <vt:lpstr>A concept map for a food security study</vt:lpstr>
      <vt:lpstr>Simple concept map for establishing the significance of a research topic</vt:lpstr>
      <vt:lpstr>Logic Model</vt:lpstr>
      <vt:lpstr>Logic Model in its simplest form</vt:lpstr>
      <vt:lpstr>Logical chain of connections showing what the program is to accomplish</vt:lpstr>
      <vt:lpstr>How will activities lead to desired outcomes?  A series of if-then relationships </vt:lpstr>
      <vt:lpstr>The flowchart approach</vt:lpstr>
      <vt:lpstr>More detailed depiction</vt:lpstr>
      <vt:lpstr>Fully detailed logic model</vt:lpstr>
      <vt:lpstr>PowerPoint Presentation</vt:lpstr>
      <vt:lpstr>PowerPoint Presentation</vt:lpstr>
      <vt:lpstr>PowerPoint Presentation</vt:lpstr>
      <vt:lpstr>Tend not be included  in a logic model graphic:</vt:lpstr>
      <vt:lpstr>PowerPoint Presentation</vt:lpstr>
      <vt:lpstr>Logic Model of a training workshop</vt:lpstr>
      <vt:lpstr>Water Quality Example</vt:lpstr>
      <vt:lpstr>The Relationship between Research Design, Data and Results</vt:lpstr>
      <vt:lpstr>Variables, variables, variables</vt:lpstr>
      <vt:lpstr>PowerPoint Presentation</vt:lpstr>
      <vt:lpstr>Variables in Correlation Studies</vt:lpstr>
      <vt:lpstr>Correlation Studies</vt:lpstr>
      <vt:lpstr>What variables do I need to collect?</vt:lpstr>
      <vt:lpstr>Don’t forget about validation</vt:lpstr>
      <vt:lpstr>Validation</vt:lpstr>
      <vt:lpstr>Not all research can truly be validated</vt:lpstr>
      <vt:lpstr>The beginnings of a  research “Information Plan”: an organized  list of all the components</vt:lpstr>
      <vt:lpstr>Turning your information plan into  a flow chart</vt:lpstr>
      <vt:lpstr>A good (and evolving) Concept Map,  Logic Model, and Information Plan at the outset of your research provide the foundation for obtaining and reporting your  results.</vt:lpstr>
      <vt:lpstr>Thank you!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Formulating Research Questions</dc:title>
  <dc:creator>Barron</dc:creator>
  <cp:lastModifiedBy>Barron</cp:lastModifiedBy>
  <cp:revision>122</cp:revision>
  <cp:lastPrinted>2014-03-21T09:09:17Z</cp:lastPrinted>
  <dcterms:created xsi:type="dcterms:W3CDTF">2013-02-05T15:03:08Z</dcterms:created>
  <dcterms:modified xsi:type="dcterms:W3CDTF">2014-03-21T09:09:55Z</dcterms:modified>
</cp:coreProperties>
</file>