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8" r:id="rId2"/>
    <p:sldMasterId id="2147483821" r:id="rId3"/>
    <p:sldMasterId id="2147483834" r:id="rId4"/>
  </p:sldMasterIdLst>
  <p:notesMasterIdLst>
    <p:notesMasterId r:id="rId115"/>
  </p:notesMasterIdLst>
  <p:sldIdLst>
    <p:sldId id="611" r:id="rId5"/>
    <p:sldId id="612" r:id="rId6"/>
    <p:sldId id="566" r:id="rId7"/>
    <p:sldId id="559" r:id="rId8"/>
    <p:sldId id="560" r:id="rId9"/>
    <p:sldId id="561" r:id="rId10"/>
    <p:sldId id="562" r:id="rId11"/>
    <p:sldId id="582" r:id="rId12"/>
    <p:sldId id="581" r:id="rId13"/>
    <p:sldId id="563" r:id="rId14"/>
    <p:sldId id="564" r:id="rId15"/>
    <p:sldId id="567" r:id="rId16"/>
    <p:sldId id="568" r:id="rId17"/>
    <p:sldId id="569" r:id="rId18"/>
    <p:sldId id="570" r:id="rId19"/>
    <p:sldId id="571" r:id="rId20"/>
    <p:sldId id="572" r:id="rId21"/>
    <p:sldId id="573" r:id="rId22"/>
    <p:sldId id="575" r:id="rId23"/>
    <p:sldId id="574" r:id="rId24"/>
    <p:sldId id="576" r:id="rId25"/>
    <p:sldId id="577" r:id="rId26"/>
    <p:sldId id="578" r:id="rId27"/>
    <p:sldId id="579" r:id="rId28"/>
    <p:sldId id="580" r:id="rId29"/>
    <p:sldId id="583" r:id="rId30"/>
    <p:sldId id="584" r:id="rId31"/>
    <p:sldId id="585" r:id="rId32"/>
    <p:sldId id="586" r:id="rId33"/>
    <p:sldId id="587" r:id="rId34"/>
    <p:sldId id="588" r:id="rId35"/>
    <p:sldId id="589" r:id="rId36"/>
    <p:sldId id="591" r:id="rId37"/>
    <p:sldId id="609" r:id="rId38"/>
    <p:sldId id="610" r:id="rId39"/>
    <p:sldId id="420" r:id="rId40"/>
    <p:sldId id="535" r:id="rId41"/>
    <p:sldId id="536" r:id="rId42"/>
    <p:sldId id="592" r:id="rId43"/>
    <p:sldId id="593" r:id="rId44"/>
    <p:sldId id="387" r:id="rId45"/>
    <p:sldId id="388" r:id="rId46"/>
    <p:sldId id="389" r:id="rId47"/>
    <p:sldId id="500" r:id="rId48"/>
    <p:sldId id="502" r:id="rId49"/>
    <p:sldId id="503" r:id="rId50"/>
    <p:sldId id="533" r:id="rId51"/>
    <p:sldId id="537" r:id="rId52"/>
    <p:sldId id="544" r:id="rId53"/>
    <p:sldId id="551" r:id="rId54"/>
    <p:sldId id="543" r:id="rId55"/>
    <p:sldId id="541" r:id="rId56"/>
    <p:sldId id="542" r:id="rId57"/>
    <p:sldId id="508" r:id="rId58"/>
    <p:sldId id="509" r:id="rId59"/>
    <p:sldId id="499" r:id="rId60"/>
    <p:sldId id="538" r:id="rId61"/>
    <p:sldId id="511" r:id="rId62"/>
    <p:sldId id="512" r:id="rId63"/>
    <p:sldId id="514" r:id="rId64"/>
    <p:sldId id="515" r:id="rId65"/>
    <p:sldId id="539" r:id="rId66"/>
    <p:sldId id="540" r:id="rId67"/>
    <p:sldId id="513" r:id="rId68"/>
    <p:sldId id="506" r:id="rId69"/>
    <p:sldId id="510" r:id="rId70"/>
    <p:sldId id="519" r:id="rId71"/>
    <p:sldId id="392" r:id="rId72"/>
    <p:sldId id="393" r:id="rId73"/>
    <p:sldId id="394" r:id="rId74"/>
    <p:sldId id="395" r:id="rId75"/>
    <p:sldId id="594" r:id="rId76"/>
    <p:sldId id="595" r:id="rId77"/>
    <p:sldId id="596" r:id="rId78"/>
    <p:sldId id="548" r:id="rId79"/>
    <p:sldId id="549" r:id="rId80"/>
    <p:sldId id="550" r:id="rId81"/>
    <p:sldId id="545" r:id="rId82"/>
    <p:sldId id="546" r:id="rId83"/>
    <p:sldId id="547" r:id="rId84"/>
    <p:sldId id="391" r:id="rId85"/>
    <p:sldId id="396" r:id="rId86"/>
    <p:sldId id="397" r:id="rId87"/>
    <p:sldId id="398" r:id="rId88"/>
    <p:sldId id="399" r:id="rId89"/>
    <p:sldId id="400" r:id="rId90"/>
    <p:sldId id="401" r:id="rId91"/>
    <p:sldId id="402" r:id="rId92"/>
    <p:sldId id="403" r:id="rId93"/>
    <p:sldId id="404" r:id="rId94"/>
    <p:sldId id="552" r:id="rId95"/>
    <p:sldId id="553" r:id="rId96"/>
    <p:sldId id="554" r:id="rId97"/>
    <p:sldId id="555" r:id="rId98"/>
    <p:sldId id="556" r:id="rId99"/>
    <p:sldId id="405" r:id="rId100"/>
    <p:sldId id="406" r:id="rId101"/>
    <p:sldId id="407" r:id="rId102"/>
    <p:sldId id="408" r:id="rId103"/>
    <p:sldId id="438" r:id="rId104"/>
    <p:sldId id="496" r:id="rId105"/>
    <p:sldId id="409" r:id="rId106"/>
    <p:sldId id="557" r:id="rId107"/>
    <p:sldId id="413" r:id="rId108"/>
    <p:sldId id="414" r:id="rId109"/>
    <p:sldId id="498" r:id="rId110"/>
    <p:sldId id="415" r:id="rId111"/>
    <p:sldId id="416" r:id="rId112"/>
    <p:sldId id="497" r:id="rId113"/>
    <p:sldId id="607" r:id="rId1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FF"/>
    <a:srgbClr val="FFCC00"/>
    <a:srgbClr val="92D05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5789" autoAdjust="0"/>
  </p:normalViewPr>
  <p:slideViewPr>
    <p:cSldViewPr>
      <p:cViewPr>
        <p:scale>
          <a:sx n="80" d="100"/>
          <a:sy n="80" d="100"/>
        </p:scale>
        <p:origin x="-1680" y="-996"/>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FA6FE7-DCC0-4DC3-BCFC-1B966F807E6B}" type="slidenum">
              <a:rPr lang="es-ES"/>
              <a:pPr>
                <a:defRPr/>
              </a:pPr>
              <a:t>‹#›</a:t>
            </a:fld>
            <a:endParaRPr lang="es-ES"/>
          </a:p>
        </p:txBody>
      </p:sp>
    </p:spTree>
    <p:extLst>
      <p:ext uri="{BB962C8B-B14F-4D97-AF65-F5344CB8AC3E}">
        <p14:creationId xmlns:p14="http://schemas.microsoft.com/office/powerpoint/2010/main" val="1061648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uvm.edu/~jdericks/?Page=courses/FOR152.html"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a:t>
            </a:r>
            <a:r>
              <a:rPr lang="en-US" dirty="0" err="1" smtClean="0"/>
              <a:t>Tushman</a:t>
            </a:r>
            <a:r>
              <a:rPr lang="en-US" dirty="0" smtClean="0"/>
              <a:t> and O'Reilly's Congruence Model, 2002</a:t>
            </a:r>
          </a:p>
          <a:p>
            <a:r>
              <a:rPr lang="en-US" dirty="0" smtClean="0"/>
              <a:t>Copyright © 2012 Presidents and Fellows of Harvard College</a:t>
            </a:r>
          </a:p>
          <a:p>
            <a:r>
              <a:rPr lang="en-US" dirty="0" smtClean="0"/>
              <a:t>http://www.hbs.edu/pelp/framework.html</a:t>
            </a:r>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3</a:t>
            </a:fld>
            <a:endParaRPr lang="es-ES"/>
          </a:p>
        </p:txBody>
      </p:sp>
    </p:spTree>
    <p:extLst>
      <p:ext uri="{BB962C8B-B14F-4D97-AF65-F5344CB8AC3E}">
        <p14:creationId xmlns:p14="http://schemas.microsoft.com/office/powerpoint/2010/main" val="5810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-if</a:t>
            </a:r>
            <a:r>
              <a:rPr lang="en-US" sz="1400" baseline="0" dirty="0" smtClean="0"/>
              <a:t> </a:t>
            </a:r>
            <a:r>
              <a:rPr lang="en-US" sz="1400" baseline="0" dirty="0" err="1" smtClean="0"/>
              <a:t>panarchy</a:t>
            </a:r>
            <a:r>
              <a:rPr lang="en-US" sz="1400" baseline="0" dirty="0" smtClean="0"/>
              <a:t> is more of a conceptual framework, the SES framework is more tangible (way to organize)</a:t>
            </a:r>
          </a:p>
          <a:p>
            <a:r>
              <a:rPr lang="en-US" sz="1400" baseline="0" dirty="0" smtClean="0"/>
              <a:t>-Really helpful.  Especially for whatever elements (social aspects, economic, etc.) don’t come easily to you…</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3F22831D-1CA8-4796-96C5-578E5F6F6DCC}" type="slidenum">
              <a:rPr lang="en-US" smtClean="0"/>
              <a:t>20</a:t>
            </a:fld>
            <a:endParaRPr lang="en-US"/>
          </a:p>
        </p:txBody>
      </p:sp>
    </p:spTree>
    <p:extLst>
      <p:ext uri="{BB962C8B-B14F-4D97-AF65-F5344CB8AC3E}">
        <p14:creationId xmlns:p14="http://schemas.microsoft.com/office/powerpoint/2010/main" val="199795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-nested, multi-tier</a:t>
            </a:r>
            <a:r>
              <a:rPr lang="en-US" sz="1400" baseline="0" dirty="0" smtClean="0"/>
              <a:t> framework</a:t>
            </a:r>
          </a:p>
          <a:p>
            <a:r>
              <a:rPr lang="en-US" sz="1400" baseline="0" dirty="0" smtClean="0"/>
              <a:t>-organize analysis of how attributes jointly affect and are indirectly affected by interactions and resulting outcomes achieved at a particular time and place.  </a:t>
            </a:r>
          </a:p>
          <a:p>
            <a:r>
              <a:rPr lang="en-US" sz="1400" baseline="0" dirty="0" smtClean="0"/>
              <a:t>-organize how these attributes may affect and be affected by larger socioeconomic, political, and ecological settings in which they are embedded, as well as smaller ones.  </a:t>
            </a:r>
          </a:p>
          <a:p>
            <a:r>
              <a:rPr lang="en-US" sz="1400" baseline="0" dirty="0" smtClean="0"/>
              <a:t>-long-term goal is to recognize which combination of variables tends to lead to relatively sustainable and productive use of particular resource systems.</a:t>
            </a:r>
            <a:endParaRPr lang="en-US" sz="1400" dirty="0"/>
          </a:p>
        </p:txBody>
      </p:sp>
      <p:sp>
        <p:nvSpPr>
          <p:cNvPr id="4" name="Slide Number Placeholder 3"/>
          <p:cNvSpPr>
            <a:spLocks noGrp="1"/>
          </p:cNvSpPr>
          <p:nvPr>
            <p:ph type="sldNum" sz="quarter" idx="10"/>
          </p:nvPr>
        </p:nvSpPr>
        <p:spPr/>
        <p:txBody>
          <a:bodyPr/>
          <a:lstStyle/>
          <a:p>
            <a:fld id="{3F22831D-1CA8-4796-96C5-578E5F6F6DCC}" type="slidenum">
              <a:rPr lang="en-US" smtClean="0"/>
              <a:t>21</a:t>
            </a:fld>
            <a:endParaRPr lang="en-US"/>
          </a:p>
        </p:txBody>
      </p:sp>
    </p:spTree>
    <p:extLst>
      <p:ext uri="{BB962C8B-B14F-4D97-AF65-F5344CB8AC3E}">
        <p14:creationId xmlns:p14="http://schemas.microsoft.com/office/powerpoint/2010/main" val="87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-many more specific variables</a:t>
            </a:r>
            <a:r>
              <a:rPr lang="en-US" sz="1400" baseline="0" dirty="0" smtClean="0"/>
              <a:t> are identified at deeper levels</a:t>
            </a:r>
            <a:endParaRPr lang="en-US" sz="1400" dirty="0"/>
          </a:p>
        </p:txBody>
      </p:sp>
      <p:sp>
        <p:nvSpPr>
          <p:cNvPr id="4" name="Slide Number Placeholder 3"/>
          <p:cNvSpPr>
            <a:spLocks noGrp="1"/>
          </p:cNvSpPr>
          <p:nvPr>
            <p:ph type="sldNum" sz="quarter" idx="10"/>
          </p:nvPr>
        </p:nvSpPr>
        <p:spPr/>
        <p:txBody>
          <a:bodyPr/>
          <a:lstStyle/>
          <a:p>
            <a:fld id="{3F22831D-1CA8-4796-96C5-578E5F6F6DCC}" type="slidenum">
              <a:rPr lang="en-US" smtClean="0"/>
              <a:t>22</a:t>
            </a:fld>
            <a:endParaRPr lang="en-US"/>
          </a:p>
        </p:txBody>
      </p:sp>
    </p:spTree>
    <p:extLst>
      <p:ext uri="{BB962C8B-B14F-4D97-AF65-F5344CB8AC3E}">
        <p14:creationId xmlns:p14="http://schemas.microsoft.com/office/powerpoint/2010/main" val="415679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-all of these</a:t>
            </a:r>
            <a:r>
              <a:rPr lang="en-US" sz="1400" baseline="0" dirty="0" smtClean="0"/>
              <a:t> variables are not relevant in every study</a:t>
            </a:r>
            <a:endParaRPr lang="en-US" sz="1400" dirty="0"/>
          </a:p>
        </p:txBody>
      </p:sp>
      <p:sp>
        <p:nvSpPr>
          <p:cNvPr id="4" name="Slide Number Placeholder 3"/>
          <p:cNvSpPr>
            <a:spLocks noGrp="1"/>
          </p:cNvSpPr>
          <p:nvPr>
            <p:ph type="sldNum" sz="quarter" idx="10"/>
          </p:nvPr>
        </p:nvSpPr>
        <p:spPr/>
        <p:txBody>
          <a:bodyPr/>
          <a:lstStyle/>
          <a:p>
            <a:fld id="{3F22831D-1CA8-4796-96C5-578E5F6F6DCC}" type="slidenum">
              <a:rPr lang="en-US" smtClean="0"/>
              <a:t>25</a:t>
            </a:fld>
            <a:endParaRPr lang="en-US"/>
          </a:p>
        </p:txBody>
      </p:sp>
    </p:spTree>
    <p:extLst>
      <p:ext uri="{BB962C8B-B14F-4D97-AF65-F5344CB8AC3E}">
        <p14:creationId xmlns:p14="http://schemas.microsoft.com/office/powerpoint/2010/main" val="271300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http://biology.duke.edu/aridnet/pdfs/Dahlem%20Book%20Chaps/21-StaffordSmith_en.pdf</a:t>
            </a:r>
          </a:p>
          <a:p>
            <a:r>
              <a:rPr lang="en-US" sz="1200" b="1" i="0" u="none" strike="noStrike" kern="1200" baseline="0" dirty="0" smtClean="0">
                <a:solidFill>
                  <a:schemeClr val="tx1"/>
                </a:solidFill>
                <a:latin typeface="Arial" charset="0"/>
                <a:ea typeface="+mn-ea"/>
                <a:cs typeface="+mn-cs"/>
              </a:rPr>
              <a:t>Figure 21.3 </a:t>
            </a:r>
            <a:r>
              <a:rPr lang="en-US" sz="1200" b="0" i="0" u="none" strike="noStrike" kern="1200" baseline="0" dirty="0" smtClean="0">
                <a:solidFill>
                  <a:schemeClr val="tx1"/>
                </a:solidFill>
                <a:latin typeface="Arial" charset="0"/>
                <a:ea typeface="+mn-ea"/>
                <a:cs typeface="+mn-cs"/>
              </a:rPr>
              <a:t>(a) Conceptual representation of degradation framework. Desertification must simultaneously</a:t>
            </a:r>
          </a:p>
          <a:p>
            <a:r>
              <a:rPr lang="en-US" sz="1200" b="0" i="0" u="none" strike="noStrike" kern="1200" baseline="0" dirty="0" smtClean="0">
                <a:solidFill>
                  <a:schemeClr val="tx1"/>
                </a:solidFill>
                <a:latin typeface="Arial" charset="0"/>
                <a:ea typeface="+mn-ea"/>
                <a:cs typeface="+mn-cs"/>
              </a:rPr>
              <a:t>include both biophysical and socioeconomic dimensions (x and y axes, respectively here). The</a:t>
            </a:r>
          </a:p>
          <a:p>
            <a:r>
              <a:rPr lang="en-US" sz="1200" b="0" i="0" u="none" strike="noStrike" kern="1200" baseline="0" dirty="0" smtClean="0">
                <a:solidFill>
                  <a:schemeClr val="tx1"/>
                </a:solidFill>
                <a:latin typeface="Arial" charset="0"/>
                <a:ea typeface="+mn-ea"/>
                <a:cs typeface="+mn-cs"/>
              </a:rPr>
              <a:t>various states of a system are shown as sustainable (green, with boundaries at </a:t>
            </a:r>
            <a:r>
              <a:rPr lang="en-US" sz="1200" b="0" i="0" u="none" strike="noStrike" kern="1200" baseline="0" dirty="0" err="1" smtClean="0">
                <a:solidFill>
                  <a:schemeClr val="tx1"/>
                </a:solidFill>
                <a:latin typeface="Arial" charset="0"/>
                <a:ea typeface="+mn-ea"/>
                <a:cs typeface="+mn-cs"/>
              </a:rPr>
              <a:t>Btand</a:t>
            </a:r>
            <a:r>
              <a:rPr lang="en-US" sz="1200" b="0" i="0" u="none" strike="noStrike" kern="1200" baseline="0" dirty="0" smtClean="0">
                <a:solidFill>
                  <a:schemeClr val="tx1"/>
                </a:solidFill>
                <a:latin typeface="Arial" charset="0"/>
                <a:ea typeface="+mn-ea"/>
                <a:cs typeface="+mn-cs"/>
              </a:rPr>
              <a:t> St), unsustainable</a:t>
            </a:r>
          </a:p>
          <a:p>
            <a:r>
              <a:rPr lang="en-US" sz="1200" b="0" i="0" u="none" strike="noStrike" kern="1200" baseline="0" dirty="0" smtClean="0">
                <a:solidFill>
                  <a:schemeClr val="tx1"/>
                </a:solidFill>
                <a:latin typeface="Arial" charset="0"/>
                <a:ea typeface="+mn-ea"/>
                <a:cs typeface="+mn-cs"/>
              </a:rPr>
              <a:t>(yellow), and permanently-degraded (red); these boundaries are often fuzzier than shown here. Although</a:t>
            </a:r>
          </a:p>
          <a:p>
            <a:r>
              <a:rPr lang="en-US" sz="1200" b="0" i="0" u="none" strike="noStrike" kern="1200" baseline="0" dirty="0" smtClean="0">
                <a:solidFill>
                  <a:schemeClr val="tx1"/>
                </a:solidFill>
                <a:latin typeface="Arial" charset="0"/>
                <a:ea typeface="+mn-ea"/>
                <a:cs typeface="+mn-cs"/>
              </a:rPr>
              <a:t>a two-dimensional representation is an oversimplification, there are a limited number of ways in</a:t>
            </a:r>
          </a:p>
          <a:p>
            <a:r>
              <a:rPr lang="en-US" sz="1200" b="0" i="0" u="none" strike="noStrike" kern="1200" baseline="0" dirty="0" smtClean="0">
                <a:solidFill>
                  <a:schemeClr val="tx1"/>
                </a:solidFill>
                <a:latin typeface="Arial" charset="0"/>
                <a:ea typeface="+mn-ea"/>
                <a:cs typeface="+mn-cs"/>
              </a:rPr>
              <a:t>which local factors interact to create a “syndrome of desertification” (Assertion 9). (b) The size of each</a:t>
            </a:r>
          </a:p>
          <a:p>
            <a:r>
              <a:rPr lang="en-US" sz="1200" b="0" i="0" u="none" strike="noStrike" kern="1200" baseline="0" dirty="0" smtClean="0">
                <a:solidFill>
                  <a:schemeClr val="tx1"/>
                </a:solidFill>
                <a:latin typeface="Arial" charset="0"/>
                <a:ea typeface="+mn-ea"/>
                <a:cs typeface="+mn-cs"/>
              </a:rPr>
              <a:t>of the “states” is dynamic, driven by both internal and external factors, which may differ substantially</a:t>
            </a:r>
          </a:p>
          <a:p>
            <a:r>
              <a:rPr lang="en-US" sz="1200" b="0" i="0" u="none" strike="noStrike" kern="1200" baseline="0" dirty="0" smtClean="0">
                <a:solidFill>
                  <a:schemeClr val="tx1"/>
                </a:solidFill>
                <a:latin typeface="Arial" charset="0"/>
                <a:ea typeface="+mn-ea"/>
                <a:cs typeface="+mn-cs"/>
              </a:rPr>
              <a:t>year-to-year so that the risk of crossing a threshold may vary over time but also can be proactively managed</a:t>
            </a:r>
          </a:p>
          <a:p>
            <a:r>
              <a:rPr lang="en-US" sz="1200" b="0" i="0" u="none" strike="noStrike" kern="1200" baseline="0" dirty="0" smtClean="0">
                <a:solidFill>
                  <a:schemeClr val="tx1"/>
                </a:solidFill>
                <a:latin typeface="Arial" charset="0"/>
                <a:ea typeface="+mn-ea"/>
                <a:cs typeface="+mn-cs"/>
              </a:rPr>
              <a:t>to increase resilience (Assertion 3). Importantly, a key component of the proposed framework is</a:t>
            </a:r>
          </a:p>
          <a:p>
            <a:r>
              <a:rPr lang="en-US" sz="1200" b="0" i="0" u="none" strike="noStrike" kern="1200" baseline="0" dirty="0" smtClean="0">
                <a:solidFill>
                  <a:schemeClr val="tx1"/>
                </a:solidFill>
                <a:latin typeface="Arial" charset="0"/>
                <a:ea typeface="+mn-ea"/>
                <a:cs typeface="+mn-cs"/>
              </a:rPr>
              <a:t>the concept of slow variables (Assertion 2) in determining system dynamics. Based on </a:t>
            </a:r>
            <a:r>
              <a:rPr lang="en-US" sz="1200" b="0" i="0" u="none" strike="noStrike" kern="1200" baseline="0" dirty="0" err="1" smtClean="0">
                <a:solidFill>
                  <a:schemeClr val="tx1"/>
                </a:solidFill>
                <a:latin typeface="Arial" charset="0"/>
                <a:ea typeface="+mn-ea"/>
                <a:cs typeface="+mn-cs"/>
              </a:rPr>
              <a:t>Fernández</a:t>
            </a:r>
            <a:r>
              <a:rPr lang="en-US" sz="1200" b="0" i="0" u="none" strike="noStrike" kern="1200" baseline="0" dirty="0" smtClean="0">
                <a:solidFill>
                  <a:schemeClr val="tx1"/>
                </a:solidFill>
                <a:latin typeface="Arial" charset="0"/>
                <a:ea typeface="+mn-ea"/>
                <a:cs typeface="+mn-cs"/>
              </a:rPr>
              <a:t> et al.</a:t>
            </a:r>
          </a:p>
          <a:p>
            <a:r>
              <a:rPr lang="en-US" sz="1200" b="0" i="0" u="none" strike="noStrike" kern="1200" baseline="0" dirty="0" smtClean="0">
                <a:solidFill>
                  <a:schemeClr val="tx1"/>
                </a:solidFill>
                <a:latin typeface="Arial" charset="0"/>
                <a:ea typeface="+mn-ea"/>
                <a:cs typeface="+mn-cs"/>
              </a:rPr>
              <a:t>(2002).</a:t>
            </a:r>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29</a:t>
            </a:fld>
            <a:endParaRPr lang="es-ES"/>
          </a:p>
        </p:txBody>
      </p:sp>
    </p:spTree>
    <p:extLst>
      <p:ext uri="{BB962C8B-B14F-4D97-AF65-F5344CB8AC3E}">
        <p14:creationId xmlns:p14="http://schemas.microsoft.com/office/powerpoint/2010/main" val="281996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http://biology.duke.edu/aridnet/pdfs/Dahlem%20Book%20Chaps/21-StaffordSmith_en.pdf</a:t>
            </a:r>
          </a:p>
          <a:p>
            <a:r>
              <a:rPr lang="en-US" sz="1200" b="1" i="0" u="none" strike="noStrike" kern="1200" baseline="0" dirty="0" smtClean="0">
                <a:solidFill>
                  <a:schemeClr val="tx1"/>
                </a:solidFill>
                <a:latin typeface="Arial" charset="0"/>
                <a:ea typeface="+mn-ea"/>
                <a:cs typeface="+mn-cs"/>
              </a:rPr>
              <a:t>Figure 21.4 </a:t>
            </a:r>
            <a:r>
              <a:rPr lang="en-US" sz="1200" b="0" i="0" u="none" strike="noStrike" kern="1200" baseline="0" dirty="0" smtClean="0">
                <a:solidFill>
                  <a:schemeClr val="tx1"/>
                </a:solidFill>
                <a:latin typeface="Arial" charset="0"/>
                <a:ea typeface="+mn-ea"/>
                <a:cs typeface="+mn-cs"/>
              </a:rPr>
              <a:t>(a) Increasing resources are needed to recover larger declines in the state of coupled human–</a:t>
            </a:r>
          </a:p>
          <a:p>
            <a:r>
              <a:rPr lang="en-US" sz="1200" b="0" i="0" u="none" strike="noStrike" kern="1200" baseline="0" dirty="0" smtClean="0">
                <a:solidFill>
                  <a:schemeClr val="tx1"/>
                </a:solidFill>
                <a:latin typeface="Arial" charset="0"/>
                <a:ea typeface="+mn-ea"/>
                <a:cs typeface="+mn-cs"/>
              </a:rPr>
              <a:t>environment systems, which usually means calling on higher scales with (b) associated higher</a:t>
            </a:r>
          </a:p>
          <a:p>
            <a:r>
              <a:rPr lang="en-US" sz="1200" b="0" i="0" u="none" strike="noStrike" kern="1200" baseline="0" dirty="0" smtClean="0">
                <a:solidFill>
                  <a:schemeClr val="tx1"/>
                </a:solidFill>
                <a:latin typeface="Arial" charset="0"/>
                <a:ea typeface="+mn-ea"/>
                <a:cs typeface="+mn-cs"/>
              </a:rPr>
              <a:t>transactions costs. Investment in social capital and appropriate networks (itself a transaction cost) can</a:t>
            </a:r>
          </a:p>
          <a:p>
            <a:r>
              <a:rPr lang="en-US" sz="1200" b="0" i="0" u="none" strike="noStrike" kern="1200" baseline="0" dirty="0" smtClean="0">
                <a:solidFill>
                  <a:schemeClr val="tx1"/>
                </a:solidFill>
                <a:latin typeface="Arial" charset="0"/>
                <a:ea typeface="+mn-ea"/>
                <a:cs typeface="+mn-cs"/>
              </a:rPr>
              <a:t>decrease the size of the steps in (b).</a:t>
            </a:r>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30</a:t>
            </a:fld>
            <a:endParaRPr lang="es-ES"/>
          </a:p>
        </p:txBody>
      </p:sp>
    </p:spTree>
    <p:extLst>
      <p:ext uri="{BB962C8B-B14F-4D97-AF65-F5344CB8AC3E}">
        <p14:creationId xmlns:p14="http://schemas.microsoft.com/office/powerpoint/2010/main" val="1855030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http://biology.duke.edu/aridnet/pdfs/Dahlem%20Book%20Chaps/21-StaffordSmith_en.pdf</a:t>
            </a:r>
          </a:p>
          <a:p>
            <a:r>
              <a:rPr lang="en-US" sz="1200" b="1" i="0" u="none" strike="noStrike" kern="1200" baseline="0" dirty="0" smtClean="0">
                <a:solidFill>
                  <a:schemeClr val="tx1"/>
                </a:solidFill>
                <a:latin typeface="Arial" charset="0"/>
                <a:ea typeface="+mn-ea"/>
                <a:cs typeface="+mn-cs"/>
              </a:rPr>
              <a:t>Figure 21.5 </a:t>
            </a:r>
            <a:r>
              <a:rPr lang="en-US" sz="1200" b="0" i="0" u="none" strike="noStrike" kern="1200" baseline="0" dirty="0" smtClean="0">
                <a:solidFill>
                  <a:schemeClr val="tx1"/>
                </a:solidFill>
                <a:latin typeface="Arial" charset="0"/>
                <a:ea typeface="+mn-ea"/>
                <a:cs typeface="+mn-cs"/>
              </a:rPr>
              <a:t>Coupled human–environment systems change over time, in response to external forces</a:t>
            </a:r>
          </a:p>
          <a:p>
            <a:r>
              <a:rPr lang="en-US" sz="1200" b="0" i="0" u="none" strike="noStrike" kern="1200" baseline="0" dirty="0" smtClean="0">
                <a:solidFill>
                  <a:schemeClr val="tx1"/>
                </a:solidFill>
                <a:latin typeface="Arial" charset="0"/>
                <a:ea typeface="+mn-ea"/>
                <a:cs typeface="+mn-cs"/>
              </a:rPr>
              <a:t>(e.g., immigration, climate change) and intrinsic changes (e.g., population growth, vegetation composition)</a:t>
            </a:r>
          </a:p>
          <a:p>
            <a:r>
              <a:rPr lang="en-US" sz="1200" b="0" i="0" u="none" strike="noStrike" kern="1200" baseline="0" dirty="0" smtClean="0">
                <a:solidFill>
                  <a:schemeClr val="tx1"/>
                </a:solidFill>
                <a:latin typeface="Arial" charset="0"/>
                <a:ea typeface="+mn-ea"/>
                <a:cs typeface="+mn-cs"/>
              </a:rPr>
              <a:t>as mediated by the characteristics of particular systems (e.g., institutional conservatism, soil type</a:t>
            </a:r>
          </a:p>
          <a:p>
            <a:r>
              <a:rPr lang="en-US" sz="1200" b="0" i="0" u="none" strike="noStrike" kern="1200" baseline="0" dirty="0" smtClean="0">
                <a:solidFill>
                  <a:schemeClr val="tx1"/>
                </a:solidFill>
                <a:latin typeface="Arial" charset="0"/>
                <a:ea typeface="+mn-ea"/>
                <a:cs typeface="+mn-cs"/>
              </a:rPr>
              <a:t>fragility). These factors may result in quicker or slower rates of change in each subsystem, and thereby</a:t>
            </a:r>
          </a:p>
          <a:p>
            <a:r>
              <a:rPr lang="en-US" sz="1200" b="0" i="0" u="none" strike="noStrike" kern="1200" baseline="0" dirty="0" smtClean="0">
                <a:solidFill>
                  <a:schemeClr val="tx1"/>
                </a:solidFill>
                <a:latin typeface="Arial" charset="0"/>
                <a:ea typeface="+mn-ea"/>
                <a:cs typeface="+mn-cs"/>
              </a:rPr>
              <a:t>determine whether the rates of change in each system are in synchrony with each other, or get out of step</a:t>
            </a:r>
          </a:p>
          <a:p>
            <a:r>
              <a:rPr lang="en-US" sz="1200" b="0" i="0" u="none" strike="noStrike" kern="1200" baseline="0" dirty="0" smtClean="0">
                <a:solidFill>
                  <a:schemeClr val="tx1"/>
                </a:solidFill>
                <a:latin typeface="Arial" charset="0"/>
                <a:ea typeface="+mn-ea"/>
                <a:cs typeface="+mn-cs"/>
              </a:rPr>
              <a:t>such that the overall human–environment system becomes dysfunctional (see Robbins et al. 2002).</a:t>
            </a:r>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31</a:t>
            </a:fld>
            <a:endParaRPr lang="es-ES"/>
          </a:p>
        </p:txBody>
      </p:sp>
    </p:spTree>
    <p:extLst>
      <p:ext uri="{BB962C8B-B14F-4D97-AF65-F5344CB8AC3E}">
        <p14:creationId xmlns:p14="http://schemas.microsoft.com/office/powerpoint/2010/main" val="727728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http://biology.duke.edu/aridnet/pdfs/Dahlem%20Book%20Chaps/21-StaffordSmith_en.pdf</a:t>
            </a:r>
          </a:p>
          <a:p>
            <a:r>
              <a:rPr lang="en-US" sz="1200" b="1" i="0" u="none" strike="noStrike" kern="1200" baseline="0" dirty="0" smtClean="0">
                <a:solidFill>
                  <a:schemeClr val="tx1"/>
                </a:solidFill>
                <a:latin typeface="Arial" charset="0"/>
                <a:ea typeface="+mn-ea"/>
                <a:cs typeface="+mn-cs"/>
              </a:rPr>
              <a:t>Figure 21.7 </a:t>
            </a:r>
            <a:r>
              <a:rPr lang="en-US" sz="1200" b="0" i="0" u="none" strike="noStrike" kern="1200" baseline="0" dirty="0" smtClean="0">
                <a:solidFill>
                  <a:schemeClr val="tx1"/>
                </a:solidFill>
                <a:latin typeface="Arial" charset="0"/>
                <a:ea typeface="+mn-ea"/>
                <a:cs typeface="+mn-cs"/>
              </a:rPr>
              <a:t>Our systems of interest are hierarchically structured (see Table 21.2 and Assertion 8),</a:t>
            </a:r>
          </a:p>
          <a:p>
            <a:r>
              <a:rPr lang="en-US" sz="1200" b="0" i="0" u="none" strike="noStrike" kern="1200" baseline="0" dirty="0" smtClean="0">
                <a:solidFill>
                  <a:schemeClr val="tx1"/>
                </a:solidFill>
                <a:latin typeface="Arial" charset="0"/>
                <a:ea typeface="+mn-ea"/>
                <a:cs typeface="+mn-cs"/>
              </a:rPr>
              <a:t>with strong relationships between levels and some weaker (but still important) linkages that jump levels.</a:t>
            </a:r>
          </a:p>
          <a:p>
            <a:r>
              <a:rPr lang="en-US" sz="1200" b="0" i="0" u="none" strike="noStrike" kern="1200" baseline="0" dirty="0" smtClean="0">
                <a:solidFill>
                  <a:schemeClr val="tx1"/>
                </a:solidFill>
                <a:latin typeface="Arial" charset="0"/>
                <a:ea typeface="+mn-ea"/>
                <a:cs typeface="+mn-cs"/>
              </a:rPr>
              <a:t>At present, mechanisms for feeding influences upwards are usually much more poorly developed</a:t>
            </a:r>
          </a:p>
          <a:p>
            <a:r>
              <a:rPr lang="en-US" sz="1200" b="0" i="0" u="none" strike="noStrike" kern="1200" baseline="0" dirty="0" smtClean="0">
                <a:solidFill>
                  <a:schemeClr val="tx1"/>
                </a:solidFill>
                <a:latin typeface="Arial" charset="0"/>
                <a:ea typeface="+mn-ea"/>
                <a:cs typeface="+mn-cs"/>
              </a:rPr>
              <a:t>than the reverse, leading to feelings of powerlessness and policy remoteness in drylands.</a:t>
            </a:r>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32</a:t>
            </a:fld>
            <a:endParaRPr lang="es-ES"/>
          </a:p>
        </p:txBody>
      </p:sp>
    </p:spTree>
    <p:extLst>
      <p:ext uri="{BB962C8B-B14F-4D97-AF65-F5344CB8AC3E}">
        <p14:creationId xmlns:p14="http://schemas.microsoft.com/office/powerpoint/2010/main" val="156448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5B6CC8-E33F-4A81-9BB4-DFF705B89D08}" type="slidenum">
              <a:rPr lang="en-US" smtClean="0"/>
              <a:pPr eaLnBrk="1" hangingPunct="1"/>
              <a:t>36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Source of image: http://en.wikipedia.org/wiki/File:Warehouse_Loading_Dock.JPG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5B6CC8-E33F-4A81-9BB4-DFF705B89D08}" type="slidenum">
              <a:rPr lang="en-US" smtClean="0"/>
              <a:pPr eaLnBrk="1" hangingPunct="1"/>
              <a:t>37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Source of image: http://en.wikipedia.org/wiki/File:Warehouse_Loading_Dock.JPG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E7C834-FB04-E544-A7BE-F48CBFDA2BEF}"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More recently, in 2004, the R&amp;D, S&amp;PF, and NFS Deputy Chiefs formed an interdeputy team to evaluate the agency’s science technology and application efforts. Though it was never implemented, this team drafted a plan of action for improving the delivery and application of science-based technology in support of the Forest Service’s mission. The plan defined science and technology application as a ―cycle‖ of activities (Figure 1). The agency’s Rocky Mountain Research Station has used this cycle to provide context for their recent development of a Science Application and Integration Program. The research reported here focuses on the delivery and user adoption parts of the cycle, by striving to understand influences to the adoption of wildland fire and fuels research among different potential user groups.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424C3-5DF8-4C0A-AA3D-7E6A872CA82C}" type="slidenum">
              <a:rPr lang="en-US" smtClean="0"/>
              <a:pPr eaLnBrk="1" hangingPunct="1"/>
              <a:t>41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EC63F-0598-46C4-B448-63C63DA61BAB}" type="slidenum">
              <a:rPr lang="en-US"/>
              <a:pPr/>
              <a:t>44</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Successful transitions R&amp;D to operational implementation always require:</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A8C4E-C4E1-4E1B-AC6A-EF542D7535BC}" type="slidenum">
              <a:rPr lang="en-US"/>
              <a:pPr/>
              <a:t>45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http://www.ccdf.ca/ccdf/NewCoach/english/ccoache/e4a_bp_theory.htm</a:t>
            </a:r>
          </a:p>
          <a:p>
            <a:r>
              <a:rPr lang="en-US" dirty="0" smtClean="0"/>
              <a:t>http://sophlylaughing.blogspot.nl/2011/11/theories-of-everything.html</a:t>
            </a:r>
          </a:p>
          <a:p>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47</a:t>
            </a:fld>
            <a:endParaRPr lang="es-ES"/>
          </a:p>
        </p:txBody>
      </p:sp>
    </p:spTree>
    <p:extLst>
      <p:ext uri="{BB962C8B-B14F-4D97-AF65-F5344CB8AC3E}">
        <p14:creationId xmlns:p14="http://schemas.microsoft.com/office/powerpoint/2010/main" val="1438403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C22D8-D649-401E-83BC-19F2853AA9AB}" type="slidenum">
              <a:rPr lang="en-US">
                <a:solidFill>
                  <a:prstClr val="black"/>
                </a:solidFill>
              </a:rPr>
              <a:pPr/>
              <a:t>48</a:t>
            </a:fld>
            <a:endParaRPr lang="en-US">
              <a:solidFill>
                <a:prstClr val="black"/>
              </a:solidFill>
            </a:endParaRPr>
          </a:p>
        </p:txBody>
      </p:sp>
      <p:sp>
        <p:nvSpPr>
          <p:cNvPr id="43010" name="Rectangle 2"/>
          <p:cNvSpPr>
            <a:spLocks noGrp="1" noRot="1" noChangeAspect="1" noChangeArrowheads="1" noTextEdit="1"/>
          </p:cNvSpPr>
          <p:nvPr>
            <p:ph type="sldImg"/>
          </p:nvPr>
        </p:nvSpPr>
        <p:spPr>
          <a:xfrm>
            <a:off x="1144588" y="685800"/>
            <a:ext cx="4572000" cy="3429000"/>
          </a:xfrm>
          <a:ln/>
        </p:spPr>
      </p:sp>
      <p:sp>
        <p:nvSpPr>
          <p:cNvPr id="43011" name="Rectangle 3"/>
          <p:cNvSpPr>
            <a:spLocks noGrp="1" noChangeArrowheads="1"/>
          </p:cNvSpPr>
          <p:nvPr>
            <p:ph type="body" idx="1"/>
          </p:nvPr>
        </p:nvSpPr>
        <p:spPr/>
        <p:txBody>
          <a:bodyPr/>
          <a:lstStyle/>
          <a:p>
            <a:r>
              <a:rPr lang="en-US"/>
              <a:t>Our program moves basic research findings to end-users while moving user needs and knowledge back to researchers. This</a:t>
            </a:r>
          </a:p>
          <a:p>
            <a:r>
              <a:rPr lang="en-US"/>
              <a:t>promotes interaction between researchers, technology sponsors and users that results in innovation and the adoption of new ideas,</a:t>
            </a:r>
          </a:p>
          <a:p>
            <a:r>
              <a:rPr lang="en-US"/>
              <a:t>products and procedures.</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C22D8-D649-401E-83BC-19F2853AA9AB}" type="slidenum">
              <a:rPr lang="en-US">
                <a:solidFill>
                  <a:prstClr val="black"/>
                </a:solidFill>
              </a:rPr>
              <a:pPr/>
              <a:t>49</a:t>
            </a:fld>
            <a:endParaRPr lang="en-US">
              <a:solidFill>
                <a:prstClr val="black"/>
              </a:solidFill>
            </a:endParaRPr>
          </a:p>
        </p:txBody>
      </p:sp>
      <p:sp>
        <p:nvSpPr>
          <p:cNvPr id="43010" name="Rectangle 2"/>
          <p:cNvSpPr>
            <a:spLocks noGrp="1" noRot="1" noChangeAspect="1" noChangeArrowheads="1" noTextEdit="1"/>
          </p:cNvSpPr>
          <p:nvPr>
            <p:ph type="sldImg"/>
          </p:nvPr>
        </p:nvSpPr>
        <p:spPr>
          <a:xfrm>
            <a:off x="1144588" y="685800"/>
            <a:ext cx="4572000" cy="3429000"/>
          </a:xfrm>
          <a:ln/>
        </p:spPr>
      </p:sp>
      <p:sp>
        <p:nvSpPr>
          <p:cNvPr id="43011" name="Rectangle 3"/>
          <p:cNvSpPr>
            <a:spLocks noGrp="1" noChangeArrowheads="1"/>
          </p:cNvSpPr>
          <p:nvPr>
            <p:ph type="body" idx="1"/>
          </p:nvPr>
        </p:nvSpPr>
        <p:spPr/>
        <p:txBody>
          <a:bodyPr/>
          <a:lstStyle/>
          <a:p>
            <a:r>
              <a:rPr lang="en-US"/>
              <a:t>Our program moves basic research findings to end-users while moving user needs and knowledge back to researchers. This</a:t>
            </a:r>
          </a:p>
          <a:p>
            <a:r>
              <a:rPr lang="en-US"/>
              <a:t>promotes interaction between researchers, technology sponsors and users that results in innovation and the adoption of new ideas,</a:t>
            </a:r>
          </a:p>
          <a:p>
            <a:r>
              <a:rPr lang="en-US"/>
              <a:t>products and procedures.</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C22D8-D649-401E-83BC-19F2853AA9AB}" type="slidenum">
              <a:rPr lang="en-US">
                <a:solidFill>
                  <a:prstClr val="black"/>
                </a:solidFill>
              </a:rPr>
              <a:pPr/>
              <a:t>50</a:t>
            </a:fld>
            <a:endParaRPr lang="en-US">
              <a:solidFill>
                <a:prstClr val="black"/>
              </a:solidFill>
            </a:endParaRPr>
          </a:p>
        </p:txBody>
      </p:sp>
      <p:sp>
        <p:nvSpPr>
          <p:cNvPr id="43010" name="Rectangle 2"/>
          <p:cNvSpPr>
            <a:spLocks noGrp="1" noRot="1" noChangeAspect="1" noChangeArrowheads="1" noTextEdit="1"/>
          </p:cNvSpPr>
          <p:nvPr>
            <p:ph type="sldImg"/>
          </p:nvPr>
        </p:nvSpPr>
        <p:spPr>
          <a:xfrm>
            <a:off x="1144588" y="685800"/>
            <a:ext cx="4572000" cy="3429000"/>
          </a:xfrm>
          <a:ln/>
        </p:spPr>
      </p:sp>
      <p:sp>
        <p:nvSpPr>
          <p:cNvPr id="43011" name="Rectangle 3"/>
          <p:cNvSpPr>
            <a:spLocks noGrp="1" noChangeArrowheads="1"/>
          </p:cNvSpPr>
          <p:nvPr>
            <p:ph type="body" idx="1"/>
          </p:nvPr>
        </p:nvSpPr>
        <p:spPr/>
        <p:txBody>
          <a:bodyPr/>
          <a:lstStyle/>
          <a:p>
            <a:r>
              <a:rPr lang="en-US"/>
              <a:t>Our program moves basic research findings to end-users while moving user needs and knowledge back to researchers. This</a:t>
            </a:r>
          </a:p>
          <a:p>
            <a:r>
              <a:rPr lang="en-US"/>
              <a:t>promotes interaction between researchers, technology sponsors and users that results in innovation and the adoption of new ideas,</a:t>
            </a:r>
          </a:p>
          <a:p>
            <a:r>
              <a:rPr lang="en-US"/>
              <a:t>products and procedures.</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Positivist View</a:t>
            </a:r>
            <a:endParaRPr lang="en-US" dirty="0" smtClean="0"/>
          </a:p>
          <a:p>
            <a:r>
              <a:rPr lang="en-US" dirty="0" smtClean="0"/>
              <a:t>The</a:t>
            </a:r>
            <a:r>
              <a:rPr lang="en-US" baseline="0" dirty="0" smtClean="0"/>
              <a:t> n</a:t>
            </a:r>
            <a:r>
              <a:rPr lang="en-US" dirty="0" smtClean="0"/>
              <a:t>ature of reality is regarded as independent of consciousness and objective, and</a:t>
            </a:r>
            <a:r>
              <a:rPr lang="en-US" baseline="0" dirty="0" smtClean="0"/>
              <a:t> thus </a:t>
            </a:r>
            <a:r>
              <a:rPr lang="en-US" dirty="0" smtClean="0"/>
              <a:t>can be studied independently of the inquirer. Thus, different observers should arrive at the same conclusions. </a:t>
            </a:r>
          </a:p>
          <a:p>
            <a:endParaRPr lang="en-US" dirty="0" smtClean="0"/>
          </a:p>
          <a:p>
            <a:r>
              <a:rPr lang="en-US" b="1" dirty="0" smtClean="0"/>
              <a:t>The Constructivist View </a:t>
            </a:r>
            <a:endParaRPr lang="en-US" dirty="0" smtClean="0"/>
          </a:p>
          <a:p>
            <a:r>
              <a:rPr lang="en-US" dirty="0" smtClean="0"/>
              <a:t>Reality is essentially subjective, and "truth" is a construction which is located within our experience (historically, culturally, experientially).</a:t>
            </a:r>
          </a:p>
          <a:p>
            <a:endParaRPr lang="en-US" dirty="0"/>
          </a:p>
        </p:txBody>
      </p:sp>
      <p:sp>
        <p:nvSpPr>
          <p:cNvPr id="4" name="Slide Number Placeholder 3"/>
          <p:cNvSpPr>
            <a:spLocks noGrp="1"/>
          </p:cNvSpPr>
          <p:nvPr>
            <p:ph type="sldNum" sz="quarter" idx="10"/>
          </p:nvPr>
        </p:nvSpPr>
        <p:spPr/>
        <p:txBody>
          <a:bodyPr/>
          <a:lstStyle/>
          <a:p>
            <a:fld id="{E7D4307C-606F-43F5-9736-CAD7ABE9D9A7}" type="slidenum">
              <a:rPr lang="en-US" smtClean="0"/>
              <a:pPr/>
              <a:t>51</a:t>
            </a:fld>
            <a:endParaRPr lang="en-US"/>
          </a:p>
        </p:txBody>
      </p:sp>
    </p:spTree>
    <p:extLst>
      <p:ext uri="{BB962C8B-B14F-4D97-AF65-F5344CB8AC3E}">
        <p14:creationId xmlns:p14="http://schemas.microsoft.com/office/powerpoint/2010/main" val="244089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http://www.nature.com/news/2008/080611/full/453843a.html</a:t>
            </a:r>
            <a:endParaRPr lang="en-US" dirty="0"/>
          </a:p>
        </p:txBody>
      </p:sp>
      <p:sp>
        <p:nvSpPr>
          <p:cNvPr id="4" name="Slide Number Placeholder 3"/>
          <p:cNvSpPr>
            <a:spLocks noGrp="1"/>
          </p:cNvSpPr>
          <p:nvPr>
            <p:ph type="sldNum" sz="quarter" idx="10"/>
          </p:nvPr>
        </p:nvSpPr>
        <p:spPr/>
        <p:txBody>
          <a:bodyPr/>
          <a:lstStyle/>
          <a:p>
            <a:fld id="{E7D4307C-606F-43F5-9736-CAD7ABE9D9A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270976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50E5B-7B64-4C51-A3DB-669DA00099B9}" type="slidenum">
              <a:rPr lang="en-US">
                <a:solidFill>
                  <a:prstClr val="black"/>
                </a:solidFill>
              </a:rPr>
              <a:pPr/>
              <a:t>57</a:t>
            </a:fld>
            <a:endParaRPr lang="en-US">
              <a:solidFill>
                <a:prstClr val="black"/>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Positive Deviance is a model of organizational change based on the premise that organizations already contain members that are instantiating the desired end state of a change process. These are the secret change agents in the organization. The idea is that these people can lead the change in the broader organization.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7C834-FB04-E544-A7BE-F48CBFDA2BEF}" type="slidenum">
              <a:rPr lang="en-US" smtClean="0"/>
              <a:pPr/>
              <a:t>9</a:t>
            </a:fld>
            <a:endParaRPr lang="en-US"/>
          </a:p>
        </p:txBody>
      </p:sp>
    </p:spTree>
    <p:extLst>
      <p:ext uri="{BB962C8B-B14F-4D97-AF65-F5344CB8AC3E}">
        <p14:creationId xmlns:p14="http://schemas.microsoft.com/office/powerpoint/2010/main" val="1263873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64AD7-CB75-408A-97B9-7344150B72DE}" type="slidenum">
              <a:rPr lang="en-US"/>
              <a:pPr/>
              <a:t>58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Rogers, E.M. 2003. </a:t>
            </a:r>
            <a:r>
              <a:rPr lang="en-US" i="1"/>
              <a:t>Diffusion of Innovations.</a:t>
            </a:r>
            <a:r>
              <a:rPr lang="en-US"/>
              <a:t> New York: Free Press.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94512-8CF7-4D4F-AC01-730A7F0DAF88}" type="slidenum">
              <a:rPr lang="en-US"/>
              <a:pPr/>
              <a:t>59</a:t>
            </a:fld>
            <a:endParaRPr lang="en-US"/>
          </a:p>
        </p:txBody>
      </p:sp>
      <p:sp>
        <p:nvSpPr>
          <p:cNvPr id="139266" name="Rectangle 2"/>
          <p:cNvSpPr>
            <a:spLocks noGrp="1" noRot="1" noChangeAspect="1" noChangeArrowheads="1" noTextEdit="1"/>
          </p:cNvSpPr>
          <p:nvPr>
            <p:ph type="sldImg"/>
          </p:nvPr>
        </p:nvSpPr>
        <p:spPr>
          <a:xfrm>
            <a:off x="1144588" y="685800"/>
            <a:ext cx="4572000" cy="3429000"/>
          </a:xfrm>
          <a:ln/>
        </p:spPr>
      </p:sp>
      <p:sp>
        <p:nvSpPr>
          <p:cNvPr id="139267" name="Rectangle 3"/>
          <p:cNvSpPr>
            <a:spLocks noGrp="1" noChangeArrowheads="1"/>
          </p:cNvSpPr>
          <p:nvPr>
            <p:ph type="body" idx="1"/>
          </p:nvPr>
        </p:nvSpPr>
        <p:spPr>
          <a:xfrm>
            <a:off x="914400" y="4343400"/>
            <a:ext cx="5029200" cy="4114800"/>
          </a:xfrm>
        </p:spPr>
        <p:txBody>
          <a:bodyPr/>
          <a:lstStyle/>
          <a:p>
            <a:r>
              <a:rPr lang="en-US"/>
              <a:t>Transferring ideas (particularly those associated with High Tech) necessitates a deep understand of the market based on each individual’s </a:t>
            </a:r>
            <a:r>
              <a:rPr lang="en-US" b="1"/>
              <a:t>potential to adopt</a:t>
            </a:r>
            <a:r>
              <a:rPr lang="en-US"/>
              <a:t>. The classic diffusion paradigm (developed by Ryan and Gross in a 1943 hybrid-seed corn study in Iowa) is indispensable. (e.g. identifying and engaging early adopters, use of demonstration, etc.) Note the red line between “early adopters” and “early majority.” In High Tech, this is called “The Chasm” as it is where most ventures fail. It is essential to adjust educational programming when you are ready to try and cross this chasm. (I.e. know the difference in behavior of these different types of customers, with different constraints leading to or impeding adoption.)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C3D5B-E597-4DBF-9D40-E3AA64940787}" type="slidenum">
              <a:rPr lang="en-US">
                <a:solidFill>
                  <a:prstClr val="black"/>
                </a:solidFill>
              </a:rPr>
              <a:pPr/>
              <a:t>62</a:t>
            </a:fld>
            <a:endParaRPr lang="en-US">
              <a:solidFill>
                <a:prstClr val="black"/>
              </a:solidFill>
            </a:endParaRPr>
          </a:p>
        </p:txBody>
      </p:sp>
      <p:sp>
        <p:nvSpPr>
          <p:cNvPr id="49154" name="Rectangle 2"/>
          <p:cNvSpPr>
            <a:spLocks noGrp="1" noRot="1" noChangeAspect="1" noChangeArrowheads="1" noTextEdit="1"/>
          </p:cNvSpPr>
          <p:nvPr>
            <p:ph type="sldImg"/>
          </p:nvPr>
        </p:nvSpPr>
        <p:spPr>
          <a:xfrm>
            <a:off x="1144588" y="685800"/>
            <a:ext cx="4572000" cy="3429000"/>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BF18BEEC-3575-4EAE-8B94-00E578BB74FF}" type="slidenum">
              <a:rPr lang="en-US"/>
              <a:pPr/>
              <a:t>64</a:t>
            </a:fld>
            <a:endParaRPr lang="en-US"/>
          </a:p>
        </p:txBody>
      </p:sp>
      <p:sp>
        <p:nvSpPr>
          <p:cNvPr id="1413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sz="1000" i="1">
                <a:latin typeface="Times New Roman" charset="0"/>
                <a:cs typeface="Arial" charset="0"/>
              </a:rPr>
              <a:t>9</a:t>
            </a:r>
          </a:p>
        </p:txBody>
      </p:sp>
      <p:sp>
        <p:nvSpPr>
          <p:cNvPr id="141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8" name="Rectangle 6"/>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141319" name="Rectangle 7"/>
          <p:cNvSpPr>
            <a:spLocks noGrp="1" noRot="1" noChangeAspect="1" noChangeArrowheads="1" noTextEdit="1"/>
          </p:cNvSpPr>
          <p:nvPr>
            <p:ph type="sldImg"/>
          </p:nvPr>
        </p:nvSpPr>
        <p:spPr>
          <a:xfrm>
            <a:off x="1152525" y="692150"/>
            <a:ext cx="4554538"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36E2A-2D57-446A-9DEC-8D6453B4902E}" type="slidenum">
              <a:rPr lang="en-US"/>
              <a:pPr/>
              <a:t>67</a:t>
            </a:fld>
            <a:endParaRPr lang="en-US"/>
          </a:p>
        </p:txBody>
      </p:sp>
      <p:sp>
        <p:nvSpPr>
          <p:cNvPr id="182274" name="Rectangle 2"/>
          <p:cNvSpPr>
            <a:spLocks noGrp="1" noRot="1" noChangeAspect="1" noChangeArrowheads="1" noTextEdit="1"/>
          </p:cNvSpPr>
          <p:nvPr>
            <p:ph type="sldImg"/>
          </p:nvPr>
        </p:nvSpPr>
        <p:spPr>
          <a:xfrm>
            <a:off x="1144588" y="685800"/>
            <a:ext cx="4572000" cy="3429000"/>
          </a:xfrm>
          <a:ln/>
        </p:spPr>
      </p:sp>
      <p:sp>
        <p:nvSpPr>
          <p:cNvPr id="182275" name="Rectangle 3"/>
          <p:cNvSpPr>
            <a:spLocks noGrp="1" noChangeArrowheads="1"/>
          </p:cNvSpPr>
          <p:nvPr>
            <p:ph type="body" idx="1"/>
          </p:nvPr>
        </p:nvSpPr>
        <p:spPr>
          <a:xfrm>
            <a:off x="914400" y="4343400"/>
            <a:ext cx="5029200" cy="4114800"/>
          </a:xfrm>
        </p:spPr>
        <p:txBody>
          <a:bodyPr/>
          <a:lstStyle/>
          <a:p>
            <a:r>
              <a:rPr lang="en-US" b="1"/>
              <a:t>Training Scene at the October 4-5, 2002 RangeView Workshop – 53 natural resource managers from 18 different government agencies participated.</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http://www.ccdf.ca/ccdf/NewCoach/english/ccoache/e4a_bp_theory.htm</a:t>
            </a:r>
          </a:p>
          <a:p>
            <a:r>
              <a:rPr lang="en-US" dirty="0" smtClean="0"/>
              <a:t>http://sophlylaughing.blogspot.nl/2011/11/theories-of-everything.html</a:t>
            </a:r>
          </a:p>
          <a:p>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75</a:t>
            </a:fld>
            <a:endParaRPr lang="es-ES"/>
          </a:p>
        </p:txBody>
      </p:sp>
    </p:spTree>
    <p:extLst>
      <p:ext uri="{BB962C8B-B14F-4D97-AF65-F5344CB8AC3E}">
        <p14:creationId xmlns:p14="http://schemas.microsoft.com/office/powerpoint/2010/main" val="143840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7E811-79D4-4ADF-BE7F-3852DDF2376F}" type="slidenum">
              <a:rPr lang="en-US"/>
              <a:pPr/>
              <a:t>78</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n-US" sz="1000"/>
              <a:t>Falk, John H. &amp; Dierking, Lynn D. (2002). Lessons Without Limit: How Free-Choice Learning is Transforming Education. </a:t>
            </a:r>
          </a:p>
          <a:p>
            <a:r>
              <a:rPr lang="en-US" sz="1000"/>
              <a:t>http://www.ilinet.org/display/ILI/Home</a:t>
            </a:r>
          </a:p>
          <a:p>
            <a:endParaRPr lang="en-US" sz="1000"/>
          </a:p>
          <a:p>
            <a:r>
              <a:rPr lang="en-US" sz="1000" b="1"/>
              <a:t>What Is Free-Choice Learning?</a:t>
            </a:r>
          </a:p>
          <a:p>
            <a:r>
              <a:rPr lang="en-US" sz="1000"/>
              <a:t>Learning is a lifelong activity. It is not confined to classes, workshops, or conferences, and is not just for students, or workers pursuing professional skills. Learning is an essential human endeavor – Everyone engages in free-choice learning every day:</a:t>
            </a:r>
          </a:p>
          <a:p>
            <a:r>
              <a:rPr lang="en-US" sz="1000"/>
              <a:t>At home, after work, and on the weekends </a:t>
            </a:r>
          </a:p>
          <a:p>
            <a:r>
              <a:rPr lang="en-US" sz="1000"/>
              <a:t>Visiting art, science, and history museums; </a:t>
            </a:r>
          </a:p>
          <a:p>
            <a:r>
              <a:rPr lang="en-US" sz="1000"/>
              <a:t>Exploring botanical gardens and state parks; </a:t>
            </a:r>
          </a:p>
          <a:p>
            <a:r>
              <a:rPr lang="en-US" sz="1000"/>
              <a:t>Reading books, magazines, and newspapers; </a:t>
            </a:r>
          </a:p>
          <a:p>
            <a:r>
              <a:rPr lang="en-US" sz="1000"/>
              <a:t>Surfing web sites, blogs, and online message boards; </a:t>
            </a:r>
          </a:p>
          <a:p>
            <a:r>
              <a:rPr lang="en-US" sz="1000"/>
              <a:t>Viewing video and film, listening to radio and podcasts. </a:t>
            </a:r>
          </a:p>
          <a:p>
            <a:r>
              <a:rPr lang="en-US" sz="1000"/>
              <a:t>Such informal, free-choice learning is:</a:t>
            </a:r>
          </a:p>
          <a:p>
            <a:r>
              <a:rPr lang="en-US" sz="1000"/>
              <a:t>Self-motivated and self-controlled; </a:t>
            </a:r>
          </a:p>
          <a:p>
            <a:r>
              <a:rPr lang="en-US" sz="1000"/>
              <a:t>Cumulative and enriching; </a:t>
            </a:r>
          </a:p>
          <a:p>
            <a:r>
              <a:rPr lang="en-US" sz="1000"/>
              <a:t>For the curious; </a:t>
            </a:r>
          </a:p>
          <a:p>
            <a:r>
              <a:rPr lang="en-US" sz="1000"/>
              <a:t>For the young, and young at heart. </a:t>
            </a:r>
          </a:p>
          <a:p>
            <a:endParaRPr 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A693AB-127B-46D9-A8FD-194C38AE1192}" type="slidenum">
              <a:rPr lang="en-US" smtClean="0"/>
              <a:pPr eaLnBrk="1" hangingPunct="1"/>
              <a:t>86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275B93-EA6C-4A49-BEF1-91EE0F09DCA0}" type="slidenum">
              <a:rPr lang="en-US" smtClean="0"/>
              <a:pPr eaLnBrk="1" hangingPunct="1"/>
              <a:t>89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B9C602-1858-46F9-8CEA-C1BA50BAE828}" type="slidenum">
              <a:rPr lang="en-US" smtClean="0"/>
              <a:pPr eaLnBrk="1" hangingPunct="1"/>
              <a:t>90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-developed</a:t>
            </a:r>
            <a:r>
              <a:rPr lang="en-US" sz="1200" baseline="0" dirty="0" smtClean="0"/>
              <a:t> by ecologists &amp; still mainly used to consider the management of regional ecosystems.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0FA6FE7-DCC0-4DC3-BCFC-1B966F807E6B}" type="slidenum">
              <a:rPr lang="es-ES" smtClean="0"/>
              <a:pPr>
                <a:defRPr/>
              </a:pPr>
              <a:t>12</a:t>
            </a:fld>
            <a:endParaRPr lang="es-ES"/>
          </a:p>
        </p:txBody>
      </p:sp>
    </p:spTree>
    <p:extLst>
      <p:ext uri="{BB962C8B-B14F-4D97-AF65-F5344CB8AC3E}">
        <p14:creationId xmlns:p14="http://schemas.microsoft.com/office/powerpoint/2010/main" val="1679986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AF92B4-8EA8-453F-829F-14A2F5DAAF2E}" type="slidenum">
              <a:rPr lang="en-US" smtClean="0"/>
              <a:pPr eaLnBrk="1" hangingPunct="1"/>
              <a:t>96</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8D116-5084-43F6-A4A8-B59A078CDF55}" type="slidenum">
              <a:rPr lang="en-US" smtClean="0"/>
              <a:pPr eaLnBrk="1" hangingPunct="1"/>
              <a:t>97</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9CC55C-5DBA-428D-A24F-AB6566EEAA8B}" type="slidenum">
              <a:rPr lang="en-US" smtClean="0"/>
              <a:pPr eaLnBrk="1" hangingPunct="1"/>
              <a:t>102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66DDBC-ACF6-4F43-BC09-683EB4CEAD81}" type="slidenum">
              <a:rPr lang="en-US" smtClean="0"/>
              <a:pPr eaLnBrk="1" hangingPunct="1"/>
              <a:t>107</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Caroline Hermans  http://www.uvm.edu/~jdericks/?Page=courses/FOR152.html</a:t>
            </a:r>
          </a:p>
          <a:p>
            <a:pPr eaLnBrk="1" hangingPunct="1"/>
            <a:r>
              <a:rPr lang="en-US" smtClean="0"/>
              <a:t>Part of a course taught by Dr. </a:t>
            </a:r>
            <a:r>
              <a:rPr lang="en-US" b="1" smtClean="0"/>
              <a:t>Jon D. Erickson</a:t>
            </a:r>
            <a:r>
              <a:rPr lang="en-US" smtClean="0"/>
              <a:t>, University of Vermont, Rubenstein School of Environment and Natural Resources </a:t>
            </a:r>
            <a:r>
              <a:rPr lang="en-US" smtClean="0">
                <a:hlinkClick r:id="rId3"/>
              </a:rPr>
              <a:t>Forest Resource Values (FOR 152, RM 152)</a:t>
            </a:r>
            <a:r>
              <a:rPr lang="en-US" smtClean="0"/>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22393D-218D-4CE8-AA2D-9A159A9ED881}" type="slidenum">
              <a:rPr lang="es-ES" smtClean="0">
                <a:solidFill>
                  <a:prstClr val="black"/>
                </a:solidFill>
              </a:rPr>
              <a:pPr eaLnBrk="1" hangingPunct="1"/>
              <a:t>110</a:t>
            </a:fld>
            <a:endParaRPr lang="es-ES" smtClean="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2. Different scale levels concentrate resources and</a:t>
            </a:r>
            <a:r>
              <a:rPr lang="en-US" sz="1400" baseline="0" dirty="0" smtClean="0"/>
              <a:t> potential in different ways</a:t>
            </a:r>
          </a:p>
          <a:p>
            <a:r>
              <a:rPr lang="en-US" sz="1400" baseline="0" dirty="0" smtClean="0"/>
              <a:t>3. Ecosystems do not have a single equilibrium; multiple </a:t>
            </a:r>
            <a:r>
              <a:rPr lang="en-US" sz="1400" baseline="0" dirty="0" err="1" smtClean="0"/>
              <a:t>equilibria</a:t>
            </a:r>
            <a:r>
              <a:rPr lang="en-US" sz="1400" baseline="0" dirty="0" smtClean="0"/>
              <a:t> are common.  Ecosystems have processes that maintain stability in terms of productivity and biogeochemical cycles; as well as processes that are destabilizing, which provide diversity, resilience and opportunity.  </a:t>
            </a:r>
          </a:p>
          <a:p>
            <a:endParaRPr lang="en-US" sz="1400" baseline="0" dirty="0" smtClean="0"/>
          </a:p>
          <a:p>
            <a:r>
              <a:rPr lang="en-US" sz="1400" baseline="0" dirty="0" smtClean="0"/>
              <a:t>4. Management systems must take into account these dynamic features of ecosystems and be flexible, adaptive and experiment at scale levels compatible with the levels of critical ecosystem functions</a:t>
            </a:r>
          </a:p>
          <a:p>
            <a:endParaRPr lang="en-US" sz="1400" dirty="0"/>
          </a:p>
        </p:txBody>
      </p:sp>
      <p:sp>
        <p:nvSpPr>
          <p:cNvPr id="4" name="Slide Number Placeholder 3"/>
          <p:cNvSpPr>
            <a:spLocks noGrp="1"/>
          </p:cNvSpPr>
          <p:nvPr>
            <p:ph type="sldNum" sz="quarter" idx="10"/>
          </p:nvPr>
        </p:nvSpPr>
        <p:spPr/>
        <p:txBody>
          <a:bodyPr/>
          <a:lstStyle/>
          <a:p>
            <a:fld id="{3F22831D-1CA8-4796-96C5-578E5F6F6DCC}" type="slidenum">
              <a:rPr lang="en-US" smtClean="0"/>
              <a:t>13</a:t>
            </a:fld>
            <a:endParaRPr lang="en-US"/>
          </a:p>
        </p:txBody>
      </p:sp>
    </p:spTree>
    <p:extLst>
      <p:ext uri="{BB962C8B-B14F-4D97-AF65-F5344CB8AC3E}">
        <p14:creationId xmlns:p14="http://schemas.microsoft.com/office/powerpoint/2010/main" val="122154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-Potential:</a:t>
            </a:r>
            <a:r>
              <a:rPr lang="en-US" sz="1400" baseline="0" dirty="0" smtClean="0"/>
              <a:t> the number and kind of future options available (e.g. high levels of biodiversity provide more future options than low biodiversity)</a:t>
            </a:r>
          </a:p>
          <a:p>
            <a:r>
              <a:rPr lang="en-US" sz="1400" baseline="0" dirty="0" smtClean="0"/>
              <a:t>-Connectedness: the degree to which a system can control it’s own destiny through internal controls (very high in “K”)</a:t>
            </a:r>
          </a:p>
          <a:p>
            <a:r>
              <a:rPr lang="en-US" sz="1400" baseline="0" dirty="0" smtClean="0"/>
              <a:t>-Resilience: </a:t>
            </a:r>
          </a:p>
        </p:txBody>
      </p:sp>
      <p:sp>
        <p:nvSpPr>
          <p:cNvPr id="4" name="Slide Number Placeholder 3"/>
          <p:cNvSpPr>
            <a:spLocks noGrp="1"/>
          </p:cNvSpPr>
          <p:nvPr>
            <p:ph type="sldNum" sz="quarter" idx="10"/>
          </p:nvPr>
        </p:nvSpPr>
        <p:spPr/>
        <p:txBody>
          <a:bodyPr/>
          <a:lstStyle/>
          <a:p>
            <a:fld id="{3F22831D-1CA8-4796-96C5-578E5F6F6DCC}" type="slidenum">
              <a:rPr lang="en-US" smtClean="0"/>
              <a:t>16</a:t>
            </a:fld>
            <a:endParaRPr lang="en-US"/>
          </a:p>
        </p:txBody>
      </p:sp>
    </p:spTree>
    <p:extLst>
      <p:ext uri="{BB962C8B-B14F-4D97-AF65-F5344CB8AC3E}">
        <p14:creationId xmlns:p14="http://schemas.microsoft.com/office/powerpoint/2010/main" val="205731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t>
            </a:r>
            <a:r>
              <a:rPr lang="en-US" sz="1400" dirty="0" err="1" smtClean="0"/>
              <a:t>panarchy</a:t>
            </a:r>
            <a:r>
              <a:rPr lang="en-US" sz="1400" baseline="0" dirty="0" smtClean="0"/>
              <a:t> places great emphasis on the interconnectedness of levels, between the smallest and the largest, and the fastest and the slowest.  </a:t>
            </a:r>
          </a:p>
          <a:p>
            <a:r>
              <a:rPr lang="en-US" sz="1400" baseline="0" dirty="0" smtClean="0"/>
              <a:t>-slow cycles set the conditions for the faster cycles to operate</a:t>
            </a:r>
          </a:p>
          <a:p>
            <a:r>
              <a:rPr lang="en-US" sz="1400" baseline="0" dirty="0" smtClean="0"/>
              <a:t>-but the faster cycles can also have an impact on slow cycles</a:t>
            </a:r>
          </a:p>
          <a:p>
            <a:endParaRPr lang="en-US" sz="1400" baseline="0" dirty="0" smtClean="0"/>
          </a:p>
          <a:p>
            <a:r>
              <a:rPr lang="en-US" sz="1400" baseline="0" dirty="0" smtClean="0"/>
              <a:t>-many possible points of interconnectedness, but 2 important ones are:</a:t>
            </a:r>
          </a:p>
          <a:p>
            <a:r>
              <a:rPr lang="en-US" sz="1400" baseline="0" dirty="0" smtClean="0"/>
              <a:t>-Revolt: fast variables overwhelm slow ones.  E.g. a small dire spread to the crowns of trees &amp; then to a larger patch, and eventually the entire forest</a:t>
            </a:r>
          </a:p>
          <a:p>
            <a:r>
              <a:rPr lang="en-US" sz="1400" baseline="0" dirty="0" smtClean="0"/>
              <a:t>-Remember: potential accumulated and stored in the slower levels influences re-organization.  E.g. after the forest fire, the processes and resources accumulated at a slower level provide the options for renewal (seed back, physical structures, nearby species)</a:t>
            </a:r>
          </a:p>
        </p:txBody>
      </p:sp>
      <p:sp>
        <p:nvSpPr>
          <p:cNvPr id="4" name="Slide Number Placeholder 3"/>
          <p:cNvSpPr>
            <a:spLocks noGrp="1"/>
          </p:cNvSpPr>
          <p:nvPr>
            <p:ph type="sldNum" sz="quarter" idx="10"/>
          </p:nvPr>
        </p:nvSpPr>
        <p:spPr/>
        <p:txBody>
          <a:bodyPr/>
          <a:lstStyle/>
          <a:p>
            <a:fld id="{3F22831D-1CA8-4796-96C5-578E5F6F6DCC}" type="slidenum">
              <a:rPr lang="en-US" smtClean="0"/>
              <a:t>17</a:t>
            </a:fld>
            <a:endParaRPr lang="en-US"/>
          </a:p>
        </p:txBody>
      </p:sp>
    </p:spTree>
    <p:extLst>
      <p:ext uri="{BB962C8B-B14F-4D97-AF65-F5344CB8AC3E}">
        <p14:creationId xmlns:p14="http://schemas.microsoft.com/office/powerpoint/2010/main" val="333557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a:t>
            </a:r>
            <a:r>
              <a:rPr lang="en-US" baseline="0" dirty="0" smtClean="0"/>
              <a:t> framework</a:t>
            </a:r>
            <a:endParaRPr lang="en-US" dirty="0"/>
          </a:p>
        </p:txBody>
      </p:sp>
      <p:sp>
        <p:nvSpPr>
          <p:cNvPr id="4" name="Slide Number Placeholder 3"/>
          <p:cNvSpPr>
            <a:spLocks noGrp="1"/>
          </p:cNvSpPr>
          <p:nvPr>
            <p:ph type="sldNum" sz="quarter" idx="10"/>
          </p:nvPr>
        </p:nvSpPr>
        <p:spPr/>
        <p:txBody>
          <a:bodyPr/>
          <a:lstStyle/>
          <a:p>
            <a:fld id="{3F22831D-1CA8-4796-96C5-578E5F6F6DCC}" type="slidenum">
              <a:rPr lang="en-US" smtClean="0"/>
              <a:t>18</a:t>
            </a:fld>
            <a:endParaRPr lang="en-US"/>
          </a:p>
        </p:txBody>
      </p:sp>
    </p:spTree>
    <p:extLst>
      <p:ext uri="{BB962C8B-B14F-4D97-AF65-F5344CB8AC3E}">
        <p14:creationId xmlns:p14="http://schemas.microsoft.com/office/powerpoint/2010/main" val="231518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-framework</a:t>
            </a:r>
            <a:r>
              <a:rPr lang="en-US" sz="1400" baseline="0" dirty="0" smtClean="0"/>
              <a:t> to promote building of knowledge</a:t>
            </a:r>
          </a:p>
          <a:p>
            <a:r>
              <a:rPr lang="en-US" sz="1400" baseline="0" dirty="0" smtClean="0"/>
              <a:t>-organize info to understand structure </a:t>
            </a:r>
          </a:p>
          <a:p>
            <a:r>
              <a:rPr lang="en-US" sz="1400" baseline="0" dirty="0" smtClean="0"/>
              <a:t>-cumulative capacities to diagnose the problems of linked SESs</a:t>
            </a:r>
          </a:p>
          <a:p>
            <a:endParaRPr lang="en-US" sz="1400" baseline="0" dirty="0" smtClean="0"/>
          </a:p>
          <a:p>
            <a:r>
              <a:rPr lang="en-US" sz="1400" baseline="0" dirty="0" smtClean="0"/>
              <a:t>-partly came from frustration at not being able to do meta-analysis</a:t>
            </a:r>
          </a:p>
          <a:p>
            <a:r>
              <a:rPr lang="en-US" sz="1400" baseline="0" dirty="0" smtClean="0"/>
              <a:t>-but also really aware &amp; apprehensive about panaceas</a:t>
            </a:r>
          </a:p>
          <a:p>
            <a:endParaRPr lang="en-US" sz="1400" baseline="0" dirty="0" smtClean="0"/>
          </a:p>
          <a:p>
            <a:r>
              <a:rPr lang="en-US" sz="1400" baseline="0" dirty="0" smtClean="0"/>
              <a:t>-</a:t>
            </a:r>
            <a:r>
              <a:rPr lang="en-US" sz="1400" baseline="0" dirty="0" err="1" smtClean="0"/>
              <a:t>Ostrom’s</a:t>
            </a:r>
            <a:r>
              <a:rPr lang="en-US" sz="1400" baseline="0" dirty="0" smtClean="0"/>
              <a:t> background</a:t>
            </a:r>
          </a:p>
          <a:p>
            <a:r>
              <a:rPr lang="en-US" sz="1400" baseline="0" dirty="0" smtClean="0"/>
              <a:t>-interest in common property systems</a:t>
            </a:r>
          </a:p>
          <a:p>
            <a:r>
              <a:rPr lang="en-US" sz="1400" baseline="0" dirty="0" smtClean="0"/>
              <a:t>-taking traditional economics to task…</a:t>
            </a:r>
            <a:endParaRPr lang="en-US" sz="1400" dirty="0"/>
          </a:p>
        </p:txBody>
      </p:sp>
      <p:sp>
        <p:nvSpPr>
          <p:cNvPr id="4" name="Slide Number Placeholder 3"/>
          <p:cNvSpPr>
            <a:spLocks noGrp="1"/>
          </p:cNvSpPr>
          <p:nvPr>
            <p:ph type="sldNum" sz="quarter" idx="10"/>
          </p:nvPr>
        </p:nvSpPr>
        <p:spPr/>
        <p:txBody>
          <a:bodyPr/>
          <a:lstStyle/>
          <a:p>
            <a:fld id="{3F22831D-1CA8-4796-96C5-578E5F6F6DCC}" type="slidenum">
              <a:rPr lang="en-US" smtClean="0"/>
              <a:t>19</a:t>
            </a:fld>
            <a:endParaRPr lang="en-US"/>
          </a:p>
        </p:txBody>
      </p:sp>
    </p:spTree>
    <p:extLst>
      <p:ext uri="{BB962C8B-B14F-4D97-AF65-F5344CB8AC3E}">
        <p14:creationId xmlns:p14="http://schemas.microsoft.com/office/powerpoint/2010/main" val="382468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0CF126C-BE8E-45A2-BE9E-76EEC5D9C63E}" type="slidenum">
              <a:rPr lang="es-ES"/>
              <a:pPr>
                <a:defRPr/>
              </a:pPr>
              <a:t>‹#›</a:t>
            </a:fld>
            <a:endParaRPr lang="es-ES"/>
          </a:p>
        </p:txBody>
      </p:sp>
    </p:spTree>
    <p:extLst>
      <p:ext uri="{BB962C8B-B14F-4D97-AF65-F5344CB8AC3E}">
        <p14:creationId xmlns:p14="http://schemas.microsoft.com/office/powerpoint/2010/main" val="78656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5D2A6FB-3799-49D8-B3DA-8209CA766444}" type="slidenum">
              <a:rPr lang="es-ES"/>
              <a:pPr>
                <a:defRPr/>
              </a:pPr>
              <a:t>‹#›</a:t>
            </a:fld>
            <a:endParaRPr lang="es-ES"/>
          </a:p>
        </p:txBody>
      </p:sp>
    </p:spTree>
    <p:extLst>
      <p:ext uri="{BB962C8B-B14F-4D97-AF65-F5344CB8AC3E}">
        <p14:creationId xmlns:p14="http://schemas.microsoft.com/office/powerpoint/2010/main" val="35170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8021816-CD33-4A0E-95DD-8B4FB03D7CCC}" type="slidenum">
              <a:rPr lang="es-ES"/>
              <a:pPr>
                <a:defRPr/>
              </a:pPr>
              <a:t>‹#›</a:t>
            </a:fld>
            <a:endParaRPr lang="es-ES"/>
          </a:p>
        </p:txBody>
      </p:sp>
    </p:spTree>
    <p:extLst>
      <p:ext uri="{BB962C8B-B14F-4D97-AF65-F5344CB8AC3E}">
        <p14:creationId xmlns:p14="http://schemas.microsoft.com/office/powerpoint/2010/main" val="282912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500E26-D3A6-4FFD-B6B6-FD6C8C7ED4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792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C3B21B-72B8-4122-8FA1-1C66A5764A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28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2C1BD5-CF8C-4030-A82E-A5359261A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4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B6A8ED-C638-44E7-A31B-03CEE57D32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074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3EE415-D59B-485A-8355-DF2B689AD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1375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36FCECE-41F7-4157-B73C-8AC6472F83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73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15BAA22-3E0B-41F4-9BC7-4BCDE450FD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1122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382594-CA0F-4E7B-84EA-5348B9F0CD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403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1859EF-B081-49E3-B9BE-87378918E05F}" type="slidenum">
              <a:rPr lang="es-ES"/>
              <a:pPr>
                <a:defRPr/>
              </a:pPr>
              <a:t>‹#›</a:t>
            </a:fld>
            <a:endParaRPr lang="es-ES"/>
          </a:p>
        </p:txBody>
      </p:sp>
    </p:spTree>
    <p:extLst>
      <p:ext uri="{BB962C8B-B14F-4D97-AF65-F5344CB8AC3E}">
        <p14:creationId xmlns:p14="http://schemas.microsoft.com/office/powerpoint/2010/main" val="3744807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3E1CD24-3D18-422A-A7B5-16047E674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9675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A60BEB-5636-4E80-96B4-D6F09AB21D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754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43FA85-F14C-4203-9605-FC312876DC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5813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03C4EF1-63DB-496F-83B9-4EC291A91A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8466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95706-ECA7-42B2-B19D-FFF2CADF6A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6860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2237D9-E410-4520-B8BF-63A1245219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5195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D58521-4127-491A-994C-148B5543BF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248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E07FCD-0485-4FB9-88DB-66AC0F9315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3747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57566F2-3E4D-4A42-99EA-97A188FE8E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978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7E1A3C6-44C3-41EA-AFE1-9FF986D75C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443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D8C512D-0115-4AF0-A0F8-659B4C0ECAFA}" type="slidenum">
              <a:rPr lang="es-ES"/>
              <a:pPr>
                <a:defRPr/>
              </a:pPr>
              <a:t>‹#›</a:t>
            </a:fld>
            <a:endParaRPr lang="es-ES"/>
          </a:p>
        </p:txBody>
      </p:sp>
    </p:spTree>
    <p:extLst>
      <p:ext uri="{BB962C8B-B14F-4D97-AF65-F5344CB8AC3E}">
        <p14:creationId xmlns:p14="http://schemas.microsoft.com/office/powerpoint/2010/main" val="3597109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5AB2DC-39FA-422F-8844-AFF025FA7A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993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4D3461-1020-417E-8B74-D2C6B5507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05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672419-911B-4B9B-A1AF-6E7BE59F4C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1414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BA2D0B-E47A-4C21-968E-6A462B2779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38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A92B1C-88EB-4BE0-A84F-2583016B35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3613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477A0A2-2BEC-4C92-B323-B137BB6F90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633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F94EC7-D1E9-4F5E-81A2-31D9228A22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171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7EDA52-AA3D-4A9D-9967-473A6140A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9212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8172EC-947A-4BE9-B1D0-8FC3E8A883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9258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A643FB-9294-4D89-A232-7144C61D78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4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030B7D-4C29-439C-B1B0-5C23A23E1E10}" type="slidenum">
              <a:rPr lang="es-ES"/>
              <a:pPr>
                <a:defRPr/>
              </a:pPr>
              <a:t>‹#›</a:t>
            </a:fld>
            <a:endParaRPr lang="es-ES"/>
          </a:p>
        </p:txBody>
      </p:sp>
    </p:spTree>
    <p:extLst>
      <p:ext uri="{BB962C8B-B14F-4D97-AF65-F5344CB8AC3E}">
        <p14:creationId xmlns:p14="http://schemas.microsoft.com/office/powerpoint/2010/main" val="3506079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54AEC5E-BF89-45B8-8DAB-3AD94E5AA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3537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624C76-8C4C-4F25-9C70-51DFFEFCF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3039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EF512E4-CD75-4653-AC4E-C151478603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508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BCA646-B4BA-4682-B912-307B5EF8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3076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7944A5-54B9-4893-A0A9-ECEBC719CA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2591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A791C6-1968-4CE5-A7D3-667F7FF0AD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7821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C24234-1012-468C-B2A4-F0DDAFC648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468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1456FBA-9C32-4B40-8D25-FDBD48831699}" type="slidenum">
              <a:rPr lang="es-ES"/>
              <a:pPr>
                <a:defRPr/>
              </a:pPr>
              <a:t>‹#›</a:t>
            </a:fld>
            <a:endParaRPr lang="es-ES"/>
          </a:p>
        </p:txBody>
      </p:sp>
    </p:spTree>
    <p:extLst>
      <p:ext uri="{BB962C8B-B14F-4D97-AF65-F5344CB8AC3E}">
        <p14:creationId xmlns:p14="http://schemas.microsoft.com/office/powerpoint/2010/main" val="414828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1738AF1-0441-4497-ACD1-026A4721F93E}" type="slidenum">
              <a:rPr lang="es-ES"/>
              <a:pPr>
                <a:defRPr/>
              </a:pPr>
              <a:t>‹#›</a:t>
            </a:fld>
            <a:endParaRPr lang="es-ES"/>
          </a:p>
        </p:txBody>
      </p:sp>
    </p:spTree>
    <p:extLst>
      <p:ext uri="{BB962C8B-B14F-4D97-AF65-F5344CB8AC3E}">
        <p14:creationId xmlns:p14="http://schemas.microsoft.com/office/powerpoint/2010/main" val="292755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3B37646-4DA4-4A90-BBAF-0395A652680A}" type="slidenum">
              <a:rPr lang="es-ES"/>
              <a:pPr>
                <a:defRPr/>
              </a:pPr>
              <a:t>‹#›</a:t>
            </a:fld>
            <a:endParaRPr lang="es-ES"/>
          </a:p>
        </p:txBody>
      </p:sp>
    </p:spTree>
    <p:extLst>
      <p:ext uri="{BB962C8B-B14F-4D97-AF65-F5344CB8AC3E}">
        <p14:creationId xmlns:p14="http://schemas.microsoft.com/office/powerpoint/2010/main" val="255592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7825075-FB33-4430-BC47-17A19A76AFAB}" type="slidenum">
              <a:rPr lang="es-ES"/>
              <a:pPr>
                <a:defRPr/>
              </a:pPr>
              <a:t>‹#›</a:t>
            </a:fld>
            <a:endParaRPr lang="es-ES"/>
          </a:p>
        </p:txBody>
      </p:sp>
    </p:spTree>
    <p:extLst>
      <p:ext uri="{BB962C8B-B14F-4D97-AF65-F5344CB8AC3E}">
        <p14:creationId xmlns:p14="http://schemas.microsoft.com/office/powerpoint/2010/main" val="274678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321969C-E1D5-40AA-AD32-B5D550BC4FBD}" type="slidenum">
              <a:rPr lang="es-ES"/>
              <a:pPr>
                <a:defRPr/>
              </a:pPr>
              <a:t>‹#›</a:t>
            </a:fld>
            <a:endParaRPr lang="es-ES"/>
          </a:p>
        </p:txBody>
      </p:sp>
    </p:spTree>
    <p:extLst>
      <p:ext uri="{BB962C8B-B14F-4D97-AF65-F5344CB8AC3E}">
        <p14:creationId xmlns:p14="http://schemas.microsoft.com/office/powerpoint/2010/main" val="21851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F8EA912-0CE4-4A79-A87F-9CCBD5A4D666}"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4D448DB-081D-48A2-A25F-20FD19FDFD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84778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1DBA0B-FDB8-4714-BB21-58A0461E1D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278052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5B03025-5E1D-443E-8BD5-6EDD1231567E}"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181500773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wmf"/><Relationship Id="rId7" Type="http://schemas.openxmlformats.org/officeDocument/2006/relationships/image" Target="../media/image123.w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0.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9.w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jpeg"/><Relationship Id="rId7"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png"/></Relationships>
</file>

<file path=ppt/slides/_rels/slide8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0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9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9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5"/>
          <p:cNvSpPr>
            <a:spLocks noGrp="1"/>
          </p:cNvSpPr>
          <p:nvPr>
            <p:ph type="ctrTitle"/>
          </p:nvPr>
        </p:nvSpPr>
        <p:spPr>
          <a:xfrm>
            <a:off x="-31847" y="1816053"/>
            <a:ext cx="9175845" cy="1308147"/>
          </a:xfrm>
        </p:spPr>
        <p:txBody>
          <a:bodyPr/>
          <a:lstStyle/>
          <a:p>
            <a:r>
              <a:rPr lang="en-US" sz="3600" b="1" dirty="0" smtClean="0"/>
              <a:t>Formulating Your Research: Part II</a:t>
            </a:r>
            <a:endParaRPr lang="en-US" sz="2000" b="1" dirty="0" smtClean="0"/>
          </a:p>
        </p:txBody>
      </p:sp>
      <p:sp>
        <p:nvSpPr>
          <p:cNvPr id="2" name="Subtitle 1"/>
          <p:cNvSpPr>
            <a:spLocks noGrp="1"/>
          </p:cNvSpPr>
          <p:nvPr>
            <p:ph type="subTitle" idx="1"/>
          </p:nvPr>
        </p:nvSpPr>
        <p:spPr>
          <a:xfrm>
            <a:off x="0" y="4075331"/>
            <a:ext cx="9144000" cy="1676400"/>
          </a:xfrm>
        </p:spPr>
        <p:txBody>
          <a:bodyPr>
            <a:normAutofit lnSpcReduction="10000"/>
          </a:bodyPr>
          <a:lstStyle/>
          <a:p>
            <a:r>
              <a:rPr lang="en-US" sz="2600" i="1" dirty="0" smtClean="0"/>
              <a:t>For: </a:t>
            </a:r>
            <a:br>
              <a:rPr lang="en-US" sz="2600" i="1" dirty="0" smtClean="0"/>
            </a:br>
            <a:r>
              <a:rPr lang="en-US" sz="2600" dirty="0"/>
              <a:t>Dissertation Writing and Research </a:t>
            </a:r>
            <a:r>
              <a:rPr lang="en-US" sz="2600" dirty="0" smtClean="0"/>
              <a:t>Series</a:t>
            </a:r>
          </a:p>
          <a:p>
            <a:r>
              <a:rPr lang="en-US" sz="2600" dirty="0"/>
              <a:t>National Graduate Institute for Policy Studies (GRIPS</a:t>
            </a:r>
            <a:r>
              <a:rPr lang="en-US" sz="2600" dirty="0" smtClean="0"/>
              <a:t>)</a:t>
            </a:r>
            <a:br>
              <a:rPr lang="en-US" sz="2600" dirty="0" smtClean="0"/>
            </a:br>
            <a:r>
              <a:rPr lang="en-US" sz="2600" dirty="0" smtClean="0"/>
              <a:t>Tokyo, Japan</a:t>
            </a:r>
            <a:endParaRPr lang="en-US" sz="2800" dirty="0"/>
          </a:p>
        </p:txBody>
      </p:sp>
      <p:pic>
        <p:nvPicPr>
          <p:cNvPr id="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9271" y="5657850"/>
            <a:ext cx="6572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3775" y="5953125"/>
            <a:ext cx="103663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grips.ac.jp/cms/wp-content/themes/grips2013-2/elements/images_en/about/main-imag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6" y="0"/>
            <a:ext cx="9175845" cy="181605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UTExQWFhUXGR4ZGRgYGBgaIBscHCAZHBwcIR4cHCgiGB8lHhwZITEkJSkrLi4uHCAzODMsNygtLisBCgoKDg0OGxAQGiwkICQsNCwsLCwsLCwsLCwsLCwsLCwsLCwsLCwsLCwsLCwsLCwsLCwsLCwsLCwsLCwsLCwsLP/AABEIAMIBAwMBIgACEQEDEQH/xAAbAAACAgMBAAAAAAAAAAAAAAAFBgQHAAIDAf/EAEUQAAEDAgQDBQUGAwcDAwUAAAECAxEAIQQSMUEFUWEGEyJxgTKRobHBByNCUtHwFGKyJDNygsLh8SVTkhZDohU0Y3OD/8QAGQEAAwEBAQAAAAAAAAAAAAAAAQIDAAQF/8QAKxEAAgIBBAEDBAICAwAAAAAAAAECESEDEjFBUQQiMhMzcYFh8BTxwdHh/9oADAMBAAIRAxEAPwAqKQe1uB7t4qTYK8Qj4inygvanBFxCVC4SbjpvXFpS2yKSVoVeFPG/vE0US5MRZWoIsfhQ/Er7pSVACJg7QDUoYoZoJAHM/P5V0uSZEJJWl9Y79ZSU2K4vtfXz84rvxrhy8N7S0OINgUnyOhuP3egbrhDgIkEXBHOuvEOJrdADkGNDABPnH05Um7FCmrT0pkpMXE3iDrfQnStMStJUACLjYk3P6bn3V24dx93DpWltWUKIUTAVJgiwM7bVtgeKAkqcZbdziSSkJMncKSARVFNIxJw/EEthKg2FASiSIJNjMyb3jyo1gFhbIPLUcj+lLOMUypSMhU2CfFm8YTMXtfn8PKj/AAXhb6lwyA4CDdKklKgPMj0mKZSsScFJGi7KqYxhVuiEiYBEmvXuEPoJK8O7PRCiB6j2j8POubzL6gPu1g6QGyNOgFFyoENC+WSFdm3InOyOhcjYjlUV3sviIJSkLEH2FpP4QBXRjguIVoyvzyEfMVNZ7M4vMCGyOuZI+tDex3owXYAfwq0GFpKfa9oEcvfWyzbnrT1huDYyIWWlJ3S4Sr/ST8aGdquzSGWVP5ggCJSCSJUQnUi1zR3WJspim3iTPr+lEGbx57eZoOFgyU6T6XItOmlEsBmWBCZ00I6miLKIwsM5BpcwLehoJiU3NtfqoTRt9tZTtKU311I/4oPiWl5jAkSNDtPWKCA0qIq9D8v81eAiT69dxXIPGwIiwseqyK2KgATI0mx/nA3ogok2vrqrbkPKtkIEif5R8Jrk4sAm83c5dOu9al++m6dSOX0oDKDDGUWg7DS1Knb92HDBultA94n60xsYkE6cvkffS/2xwve4lbYBnwAnySkR1J0rJmjHIsYRswkm5IuSdLyPlUtTZUbAnT0kmmUdkQEgKWRIEwNLXGvxrq002k92kBSUjKVKm55CD8ag9Tc8ZOnalyAMFw4nKpcQL5eo3P761JxeHWQHAmEqJhR36xrem1nhyS1mU21A5QbdZg360P4s0VJnkDbyG3upJycsUZRXNihlVrByhRE7TrXJ3EQfFblpRF1u6kXJUEGx0JSVG28CR76hv4cSlP5oTMc7afSrfkQM8K7OYpxpK2x4TMWB0JB1HMGsq3sDhu6QG0qEJn8J5k7K61lNg25iW6K1MEQdDXpVNcya4ToE7i+HKc6IkD4jb9PSheGQpSDmBBmJULxrpTfx7DggL30PUH9D9aWmmozATrP761dS9pGaNVr8R10HLrXJaonc6x8Lb1utsGDc8gTEGuGYmRJEXA0N+vnRihDR9KjOmU/P6iuzT4QMovEDrr8Nq2weEKiEAEk9Ou8aH9a94nw54AgtKTHIT/TPxp6sxHfWnPdWgvrzETzpr7F8aWl5KWHdPEEKEJVAEpB/Dm0+NtaSeF4JS1lOUzzNgnqeW1WN2a4OhlogBSVqspdiojdP8iTrAM7EmqKKXIG/BZ/AuOKdzd8EtKGiCbiZsZPKNhUjDY5xbS1qbhQBypveBPztVdPcPn2VjnfML63Nx8a7YdDyPYUr/IqR/wDE0tBsdFYh8s5koAdk+GDEX5nyrd0O52oUAm2ceG5vMTf3Umq4o+UlKllQ/m199jRJzFvnuXQ0k5QIvaBMH41toG6DgSrM+S8IymBm9jW5A0i3uNAftBKRwtcm0tifFc5k38VzNc8UogOugkFSSSLREE5dNNaE8c4kcTwxLM5nSQTNrJVI1tpFZeTWImGzNHM2pSOqTE+7XWm3gHFe8R4/a0JgCbm9hyj3UFwHDQCC+ShP5Yuo2sP16+tMDvDkhJUoFvLtJFuljVLQJZDWJXc2sQKiOISPKomVRHhdIJG4Sr53+VDcVwt5ft4shPRtI+IVNZSQmxkbjfFUNOpKAlZ/EkgGU/S+n6Uw4Z2T7ICegA9KG8M7PYds55Li9ZVz5x+s1K4rxJLaCoROgHWlm48hVrAQxXE22kyv0A1M9KhuY5sLkqEKjJodQJJttb3GkjiPGO8XChBSNZsdzWmFxhX7SwkAQCrMcoHkkne1S/Q6bLC/g86jKGzB/LBtpJTUd9hplSn1Dbnmg6EiZJJ08vMyN4Vxda1EuLypOoUIB/f1rO060hlCGoKZkkEEQIAn1NacU1hhUmnlEzH4wqbHdgqCtVCLDpfU6dKFsIAExcfhiIHrrUPguMccLLCfBlUSVpmYub7WBIHWpfal0sOoyRlyD2oVME2M36E2JvRhDYs9mlPdwGk49OXxEgDoR5ztXBxAWfAqxBvte09aGNsB5LIaKWlqGZRzqMgC4ykWJN9bCpOLwWKaSpWZKkgH2ASd73k0ZaabtMMZ0qYWwmBSJsJFvSIv0199K7eBSMS0lZgIfQZ6Zh7vpR/A4paWe8dT40pJMEwdCJkm9gPOkXH4pUlU3VqT1NJnAW8ll4ztI+HFhBQUhRglJNpO4UKylXDuuFCSBsJtvv8AGaynsoooLJc0Py510FxQvhCjCkkEDUGD6/SiiXh/vXNONOgp2jR5gKSQdxFJ2JYIUUxeYMfv1p3DoNLfHmMqwsfiHxH+3yoRb4BNWgGuDfNYGAduX7NZgMN3qgjMAozfyk/SsZlWZAHh0ChAj4UV7McLyv6kjQdPCR66fGq7kuRIQ3MKcM7PpyEKdUg/hCVFPqVZTJkkTbSwrbjnEu6KUheZQy3hNwAUwQPRRO5A1vRlWAVsQfO1JPaVlZxRbQmVlIMDy191V0NdakqY+v6d6atHfD8VUCVlCXLzJIEeQ2Gvwovg+PhRALa0lWkCZ91CsBhTGdop+7hKipChsNIBgk3lQn0imfE8QZbBcURABAKgCYtAnWTyt9atJRZzJtEpRO/61zW9FLjPaorJPdGCqE5TPLnr76kcQ4kEpBVqUyEmdDN1EaJtYAyq2guZx02xnKiZxDi5SLqMHQTdXlPspvdXoJOgDDcYxDjq1JVmIjY2F4CQLgeVCsRii6oqJsbk6TFrxoI0A8q24WlxTpS2optPKQLDpqa6EqwTfktPFk/w6yf+0Sf/ABNILHHwklBbkJJAII+RH1p7x6T/AAzhB/8AaV/SaqxSfESrWT8xPnrpvUdFJ3YZWuB4TxzCqKEqZGggkwonc2Bi/Wu/aniUZmAnVIMzpcHT0pEUYWnKo5j85iOlyaM4tTneS8STl1kG0WrSirQyGfh+IZKRkUhR3uDeumIyRfL6RPwqq8NxHuSFpSDAiD1om12wJgZBPqanP09Sw2PDUuPA5pVFBuOP51hE6RoBPWozWIefskx0Hh/3rVPDC2c61IEaCfSZMeVacHQY7bBjOFbbUVSVqvtAvqNepqUlxZ9gRNE2cAFXTlPmf2K8dbWmxTHlXPJ54ssscA9OAc1Ko9ai94sG4mOYonPnWrigNZrKflBI+A4kWjKPCdCYB+dduJYv+JucucCJkiROkabkzW/djlPpW+E4aFqiCkDU/venUrymK4R8Evs0GkFSnSAtJ8JJkD05014PEheYjQKKRYj2bK16g6Ug48lK1GbFzKBBOozen+9NXDMwbT3ivFrBJt0q2/cQcNuSXxhcNKypkm2k6203pFc4XmuoGDsYGh11m1Pi4jkaH4rANquRB5pMVmZUQOHYBxTYUl0AGbQLXNZW54KTdLqkjlHv3G96ysnjgb9hnhmG/iAmCkZkySdJFlbc5qJxhTeGdSytaSogEQDuSBoOYrxCEpMEDLYlI0PuI1ja9Dl8IaBSrVSdFKKydSZsetCSjLkCbXATWd5SP8wodxjKUe0kkXsQfTrOnrXfieGWWhCcxBk5EkwOZ5UvCMp1k2Eek0v00laGU2zo7GWRtc+XpUjgL7qsQ1aEXmYk+E7bbVE4eu5MwCL8rafCunZ/HqcxSISMmYzrMaTNc6i6ZTT+Sf8AI/Uv4KBxpM6lox55T9JphIpTxC8vGGlakNyAZucrlrX/AOKn6R1P9HoesV6dFlPYZC/aQk+YBqoPtJkY0ticiUpypmwkXp/wXbBBC+9aUgoAMIUHCq2YgIgFJ/xGq+7Z4sPYnvQCAtCFAKEEAiwI2MaivTljk8fSVs14ehLGGS9EqWVXN0pgwLH2j00J1kCKEYnEqcJUomNTJmZ3PM9KL4lX9gZB0C1meuY2A33oGn/gDX/c9dqtpu0TmvcdkdZAnzM/VXTavcE1meAUoIEGDPQ7z8a8Rzt0A/dhzO9bsNJ70FZ8N5i0CDpW7CWxxIRhl/4CPhVVPqgqiNT+/dvVr8VVGHXyy1UGNc8Sv8R9df3FQ0OwyNm3klwDS4k+ov8AM0w4oDxeLMAkmf8AKTSc2+A4kkSARI5iRTE9xFvKspBCSMoB1Ei/1qk45VGTwLaWyocqLcE4SVKFpPPlWuBwanFBCNdzskfrTmxhE4dsAgpBjxEHxE/OumW2P5IJuWOjk6tGGbk326rVyFecPwhVLjwBWbwbhA2AB0NR+H4dTyw+6I/7aPyjn5n99JfFMb3aQlIzLVZCeZ5noKhdlKrB5jMdC0tIErVc/wAieZ5H9+cpWESReT6kVH4VgO7BKjmWq61cz+lR+Ivl5ZYbMD/3VDYfkHU0rSeWMm1hHXDNNuHM2JSCRPivHK9d/wD6anNmgHpG9674dpLaABCUpHoAKG4RRfdDp/uk2bB3O6z9KR6UXkZakuA6YiLAdK4NsJTYbfu/M1w4lj0soK1eg5nl9TXBvi+RhDr4CM19NZJi0k6AHpIqf+Okg/WbNMC2C68TcpUInaRltyPh1ou7h1pF0KPQR+otQbgfHmF4qNQpIA8JjPKr6ctzYXolju2CEPZQnwACHOuoMGxTRaroF2yDieKlLihnyhMgeDNKhMAevMiuZxD+XM6oi0whQ8oME5TNTMBiMK8VORBSixAgC6UZrG6jmNyLW5TW2M4W0hC3G1d4JCUpFySYIunlHKjSCc0AEA5lJnZShI85eT/SKyh7bLoFxffxbm5rKwwOKydSawCta9BpgBzhnGDh2HEgrCnQQkoIGVScuVRnUXUKX3Wg3Deckti53KtVH3k+4VOUoJyKOiE5vNRJyj1OWh2HWhwqTm7tRvmWTETc2vO9S1GwxOLGCWsDOYQNjv5zTZh8GhhxlCIIzSVpJykGwSAUg5tzNgCNSRQDCYJkEhp1TpgAmQoTYmNITc3J99yCfDmilxBSsRnA1Im4nXX0n40JaeHY0H7kOVKeNVHF2CPayeGwN4ciQdabKVOIkji+Gy+0UAJjY/egGuD0vz/R63qvh+xtw3EFrQ7/ABmHbORAUAUKTm1zCVgp91V12xg4iUpCElCYSNEi8D0FWEjF49kK71JdAFpQk3ublvxEaaiq97XPKW+FrASpTaSQAQATNgDcR1r1J9HjaPZzxKYwDJ/nX5k5vhvQQdeVhtH0T86O4lf9gaHJa7bXVqedAxPr9fLnyFW0/iTn8js38bbe4xv0FSG8gcSSM2uYG8mFSPPWuLQ287z777dTXbhryv4hPdpGaTGg2Vz2oPk3RafHURh3Cfy/pVL413xKPU/M/vrV3doG/wCzOE3ED+oVRWMQVLWYOUKM++penfI00a4ZKirMm5T4tRt5miAbdxLhMBMwSRoItXPAYHvVjKnKABM3jqf0pwwjCW0ZU6C5J+ZqsnkVI24S1/DtKSHF3JJKVqRFuQMesE8oqRwDA4R3wpL/AP3Ct+ySrooghRGg0JvQtgqfXIJDST/5n9B++hnE4kNoJUYAF/0HWg1YLaD4wzBQsNkKWASJkDeJOYWnJMczQvBdn3MynFkFZOhB8II9lNtITz2oJhMGnEEOvo/wIJNhOtt9KKcQ4upCUt51QPChOY7aAX0Fba/Jro6ccC2ld0gEuTBkABIuCqZg6R9K14TwottgJSo7kwSVKOpqVwXHvpviShzwwAkFGXzUCc++o1M114j2rTCmVsqUHUkQygFQGhnkIUaGezY4Qv44l9fdA/dgnvSNyNEe/XyooYbRNgAPQAUVwmDwrbYM6iQm8gkH2gIgzE+tDuL8EcxISltSQ2bkouoETAIm4IIItsZ6lSzbM/CFvBIGKdU+7bDM6A/iIvHXYn0FBe03FC+uTYfhHIUV7RYxKAMKzZtux6neeszQB9BdW20iJ09dyT8aN5Co4s04QpSF506XSeRkGUz5VPwmEzuIzqhvMgLvJgkTYawAd96NcQ4aENstNxKSVdSCIUo+pH7FL2OQEk5pGUjTX0qEtS50Okkh1V3aVYhDKUhsIGWEwfaazXIzHxZtf0r0OAYZUBRIWfZMG4sZ5AiTUYYnN/EaDI1BMAaONm8a61zZez4ZZgjxjXyovkZdE3vBuL73msrCkfv/AJrKwovxXsViRXcM6ZrCCfQaxTGOXHn8pCE7QfcMqfqfdQ3E4xgtjMYUqysonQxodNq4cTfJOYRKiNwI5TyjT0oXhUFxxICSTOg5e751KtzsaOBx4Hhme6BQFAKJgq1MWm1hRXC4YpcQc2hEb2nblqa0SUi3uGwqSw+JHmK5XJt2XihkpS40P+q4XTxIAk7SXL9NabaU+PJP/wBSwd4BEE9JVPwJqHpvn+j0vU/Aa0cOxzKVFl3vUkWPeZwPaMhK/DqQPaNV72y7zvx3094W0lcgC8qmwsPS1PuG4CFfeYTFJMmJBUgnKVWlJGhMeztSP28aKcVlKsxCBJJkk5lzJ5zNerqPKPF0eyO+P7A0d86x/wDIXjc0ETyHr9b/ADNGXif4FsfzLjyzCb7Cgifh8+VvkN6tp/EnP5EhBt08tddt+g9TWcLJViUAKy3NyfPfrpXMrgSfdO/71PpU3szwrvHO+cCu6Tfw2nlEiIBrPBi1ONO/2dZ28P8AUmqdwmALzhiyZJJPnVl8ZxalMLQ3dZy2kCIUkm+mk0L4QoNMJbKE95F1BLczzkpM+6ba1zaLpMeSIeEwyUAJT++pqI8S+otoMNj21D8X8o/f+5POyXClXEX8yyW+5WSReJBCSEgbba0aHZ3uiGwhWXmFJT5mIUT76pdCgVOVCYEAAe4Ch+HbOIWFq/uknwg/iP5j0oxxfgS3He7QlYaSRmJ/HpvAyibVOHCHG285SEoSBclIAFgLzG494pk0BkDF4hLSCpRiBf8ATzoZwzDlxffOa/gT+VP6mtEpOIczKBDaT4UkRmP5iKKPOpbSSqwGppucA4POJcQDabXUbJT+ZWwrXg+HUkErMrUcyj57eQqHw7Dl1ffLET7Cfyp5+ZqdxPHJZQSfdzPL9aKywPCIvaDihRCEXcVZIGom0+Z0Hqa37IspwWMQp91sBbZBkxBOUwTptrNQeENZEqxr91K/uwev4o66DkPOl3iWLLi8yjcmazzg0V2b8TfzLcVzUo+8k1K4LgsoK1WJ57J1Prv7qGMNlxxKBoLq8hTMG83g53V0Ty9foKi3SLvkkcNFs5gFek7JHsj5nrNRO0LWcNpj2loHvIFT5EKcEwkQBFrUKxGOKltqyxlcSQdiQZ/SuLL1E/5DLhIn9zJxKNAEHNGhPet25xN/d1rfCMFOHcBMjOI/cmNKl4BuHXgBPQnX75o3PU70w4TBh1S0OogZUGAqdJgymPdXZYLxQOZR4R5dKypzmFSkxJja40Nx8K9pbFoXeCYhDSipwFRUCIypMA6nxaHaetadseKB/KkE5TOUn2wkZSsTmIjMkRAFvKaO9sOEJw+HCggZ1lKEKHeJOcxqlUgiArRQAj0Nf8Se8WafZEA/yjX302pKlQF5IWPUMskpBJsLk9DG1T+ybICVKAOYmMx3HTl1oDjcShS5SkkdTE+7SnHhiiW0lSch/LyG3wqM/bCvJWKyT/nWMKuPOvQi1etKEVzlRvpT7SJ/t+CJMCRPoofGmoGlXtRAxmBJ0z/6kWqPp/uHpeo+2WEcCw0S2FZdT4pOtzcz86q/7RY/i7GRkF/8y6sZXGMO4oJUFBZOWJuJtOVUGNt6r37S2suMjkgf1L/5r1J9Hh6HLBrx/sDY2zrM7e0n30Bzb/8AP/PM7UeeT/09B/8AyL/qTHl50I4diGEr/tCVqTFgiLHyJEj1q2m6iCfyJHDeGl05lDwjYRNuYJ9npvTGyvKRlEQI0KY0/DpWgxbLiPuXFLMjwONmRreSI9yjXZpoAR8aRuzJEzCvRrQ3iuOObumv7xWp/KOZ6/vlW/EsZ3QCUjM8v2U/l/mNZwrh2QEkys3Urmf0oJVkZm2FwiUDwgSTJMXJNccbiCpXcsqKVggrWNUjWByOle8SxpTDbd3Vafyjma68PwYaTAudSdyabgUJcFxzrAUO8U9N/vvHBvcHUSTXnE+1xDBLgDrfed0UZim4CVyI1gACNLdKA8a4iR9y3JcVYxrfRI6n4C/KunFcIhjBBtwZ1glZANgpQCRpeAB60dq7BY79mv4d7OpIRlSQAhYA9pKFJVmy2MK0zHrW3aHs4cQ5mSkd0iPCjxX11tmEEWkilP7LMaysuMuDu1WWFpURPspy5RysZ86esXw0OphL5TlPhVJBOkHMkgDWKR4dG/IPHAssDMSSFaCDaYF9zFvMUocYwalsk5D4noQD+VKVZs+uUBQOb/DG9WHhWcSjKFOFxAIClFSXLTuSJB8jQv7Q2EJwSihICy4lIywLKJKtOYEetFSaYKsq7ieNUvKkrKgnc7nmBsOQ5UGxLniHlNTMUfEb1GwmH710D8IuryG3rRTzZWvbQZ4HhsqM6tVXPlsPX5mp6VBZyJIzG6yNQNLcgBYVutxKEyrSJ/fofj0rrwzChMrMyqNbW2FcmrMZEvFQlrwnSKBpbccKdglQUAREwZPU7e6p/EsWfw2Ewf3tQxPEcwX+KwAuZ9oSLfu3Wl04u0zN2MbSiF4ki0AkeYdarvheILUo51m4Any009aGhRcXiBoAFmx1OdFvT5+VeqsBV2nYya200FkNmPEhRVuYmfXevKsXBYU92gBTRhIF0AmwiPSIrKbcyVIq3tnx1DsLQQkI8JyABKnFWBBFnMqSoZgI1idSsjB/dkKBSlKbGbmNornjlhxxDbY+7aIk7ZuVSn8CVEEuKCdSAYE/X/ak1GroeMQbw4NZwENrUZjMdOp6UztqqELeVbpdvAqM3uKJUTUYjaoi8UCooB/2/WoysRKilOvPYVGKkqJQ37I9te6ug5D50YadszkWijT0pU7XKjFYExP3n+pv9aaMOfCnyFK/bIkYjAka94f6mq5PT/dPT1/tDoxjMRmKcSylSRdKskGQbXEpFo2BpB+0t3NiwrmgbzuqKsMYbFouhzOmNyFf1emiqrf7RFLOIQXBCyi4iI8So+EV6UnweNpcv+9kLEL/AOnI6OLt/mTv9KC8HaWt4ISE+IgKKm+8CQTEkZVZbxcUWfP/AE9HPOuPeifhNCeAIJxDRCgmFoN1ZZ8QsDvbbeqReASWSxh2XVh0k5TGsNNqUb8gY+dDf4lPiyIeC0iwcaCBPXxkjnpRZrFqzvBjiC0LzEFDqSUoMmyc3hA1G+1MmCxrhviAlSQLFvfmrwAdNqSwCHwzhC5LigpbitSATHQVvxXEqYSAUnvFewgggnqQdqtHBvNKUO6dSSNlQfz8/F19RS+52cbceLhUSonTMgKEGLJI5X1FNdci3Yj8LwBQCtZzOKuo/SteL8RDSbe2fZHIfmPTpuasHF9n20tnKklewXKdidQcovAqvGeEqcxDJK4W65IzDRKQVDTQWiI3nnTRa5YGecGwgwzZxT396qciTqkHc/zHf3VB43iFLYUoKnNE2vJBMelMf2pKT/ENAf8Aak9SVL191LPaHDZcM2T4SoJIE6iDJ9THp61t1jKNUe/Z9in0PLDbTbso8QcSo+EFMwUXGvI6CrdaDBjxFtUmMqssJkZfCSOe/I1VH2Y4d84k9wsjwEqAVEiRaPxX2qyuJYx4ZcrCHEeIqCwSSSbQpNreKZ6RQn8gPgls8MSFhxLmaDoU394gbjnQb7VHsuEaGhLw+CHKZWmsPILK5M3SFHS34fPptSh9rbkNYZJi61qHoAP9VL2ZIqfEK2GpsBTBwbAZEwdYzLP0+lQOFYXMrvCN4SOZ5/QVP4hjS1KRczpzP11oTlWEVJC2RiF5bhKPakc7xP6V3xL1yQLC3OPPlXuGT3bVzci/maG4/FZW1e0VFQgAiDHPf3VyxW50aQO4njDlcTm1VAA8hJ13r3gGFK0mAQc6Ak7aLn/T8OdccBw0uLJVI3/U094PgxbgKGSBYG1+Z3HPzArqjjCFb2o58Nw4lah7KipFyTqQZ5n1qSnDDQCVEEAc1CwH9NqJ8PwSC620CSnOlJkAEAqEnTXr5Xpkf7NFtSC1kKAZBjRQggkSJFh7hRwDc6JXDOIgNN98UIdygrTIEKIk2tF715VbcQ4+lLq0rMqCjJ11M68qyjtZrF1pgJTlAjfzvr1rq2syRXRboIA6RrUbEEpUFbGufk6GdlSR5VoGyfDpOp5UTZaGUHmKjvYRbriWG4AUYKjYT1IvA5UIpt0K3SsDYtwE921odVfm/RPzqbhWIhKb/U0fx3Yw4Vlx1bqCUgEwDoCQQCeWtATiBGVJuR4lDYflH8x3Ow866FVYEssHCq8CP8I6jQUt9tBLmDIOjmvq3+lMPD/7pu0eBNvQUv8AbVrMrCjSXY/przNL7x6+r9kfAxBBQ8nQWV4ToYvI67HSq8+1MD+KEGfBzm8mad1YTDKMZXGyRmkXB1vFxNj+Gq97e4VLLjbaFZkpQYJET4ieQ58q9GXX96PG0vk/72QMYgp4cgm4U4sCNbFJM9LGh/ZrDZ30XVKVIPhSFTCk6+IQOt/KifEDPDMOR/33PlaiHZbhsd2FN+MkKJBjRU31EiBaNzcUdySyO03bQ4FvAuOFslTbhMeJKhmUZuDcHfcUXwWFW0YbV3ogHKMvs2BuZAkBO+onc0GxPFmwtQdwqhB8KmlXOtymxG2pqdhsS24Pu3lDLu6MuU6BO2wN55UaI5Cr+Jw6v71oo6qT/i/EJH5R6muLGEQsEpWUlPQEQT4YmSdr1HxCsYClSFJUgCCLOA3mZMEWtavA81ADyBntKpyE8720OwNbsXoknOhB+8QtuDoSDZNvDJ6HbnSTwpP9uwkkFcrKo28BhI6C/v6034hCQ2ooWsjKrwqAI9g3n3b0ocAUk8QYQkyUBwqUd1FJn9/pRvkKI/2ouTjE9GU/1LNJnFXSUAFRMRF/h01py+0VBVjSImG0C0mSZgAbkzpQbG9nVMPpGKKUggLQ3IUpUaggSE6GZ6xMGtFlfBt9nuNVhHS+pOYFBSEyUyCUnMD/AJY6yas7hnbRjIQsLSrxEAgESSSL/rSIjCDQpJMaJ2P4UAXiIvOnumPiYQTew367+d96DdgpFqYXi7GIUO7EL10Gl7SCR+Wk77U8MpxzDNiTCHFG1wJR9En0BO1KuIxZSARvXXjOLWrDt92ta1jxRc5dRuOXoTI2oJ5wCjbDNBvXwmDlHIDU9OXvoeHgVyBmcJhIMwBuo1zw7D+LKicylLVJ8t+ifU0xu9kXm2+98BSAArIsFQi0GY6ac6lKLbHsHYlyRlmTyH7sKG4rDFQSB+cg+iUkxy1+dFm0BIJgADUkwByknQVIw7QIARC8snMYCU5ozG/MgXV7q0IbTXk5cL4eAUpP4iB1MmPQX1901emO4a06PvG0qI0JFVDwBSTimEjxqU4mVEWgEE5QdbA+I+gGtXQqnsZLGQLxPgbKlJVlIubAwNrx6DSu+JyttQICUiYFgABUjHKuBQrtW9lwzv8A+tUf5rD40G8gpCnwf7PmMUyjEOLWlbkkgZY1IGo5AV7RPCdqsLhm22HHy2tttCVJKFSDlE7etZTJNh3Fbf8Ap5wJz2ECbQNL1EVlWkJJAiSD0ozwfClS2ipbqzIEKWoiTKTbTflQTivZ54pCQggnwjNaYMfpUGs4Gcn2S1vgAAQYjS9OfZThveIW5K0lIHhGUZtVJ9q0yVa205CFXhvZDGJZKh3S1JUn7oL8SQBJkGOm/vp+7M4VM4hLozJCpA5a2tyB+E1SKoSTTJ2M4G2tALisyFE98So+zeNDaDGkb1TnGWyMa+lICEIdUkATACTlGpOsSepNXXj2WmUd82oN+G6T7KgBfMD7MDVUjS81VOK4el/GPpUVJhWclOnjAXEm/wCLzqsRFjkk4Xj6wBmSFDmLfqK58WxreILOqci8xBEz0tRBGAbaaMJzwCfFB0gxpyze6lzEYtCyFpASlRMJsIIsRbrfyIqf0Y7tyRf/ACJuO28FiYHi4cElDa9R4DBAuBz28qr77Tl58Q3kSQMpseh1PKheP4kGoi5PXSheO4644QVGYECZMCqbbolHDb8hjBY1SGkNqAKGypYkbq1qQe1aEQUAlUSDFp+etqVX+IkgJJjnFSF4VBw6XMxnOU6WiEn0NyaD0ot2x1qSiqQ98A7c4h1Ku+S26JAAUiPin60yJ4nhloUtSFNoFj3cOXveNhANom9VhgePpQkNhMpGkjnvIg0YPFUqUgFJBSnLKbwJUoct1Hepy+om3WBNqY94FtsqnD4hGYmcpPdqn4T6CoOOcxQK/wCHKFiPCkLBM5QLpVaNwN5mlZxSUyrOFeYk/EAj0NGeH8UbWtSsjmZUXAzAAAaRfb5UFqbhdqXAwjEM/wAMrOlTb4ZV3kJKUk5fGRsd6XeyeAQjHIcbzBC0uFCVe0EgAJJ2JUDNtKJYrijZYdEqV4VJyqSsXggpOYDKdr0ktvJTKhAJVICTZOtgZm1On5NQ/cRxLLWLfxCvG82lJS2QfD4B4iYiZIFtJneyHheLKdfVi3DncK9CLACISkcgNP1k1OYxanELJUtciDBKibjpJtO9CGuEuIKVLQpKSYTnJEyDYDn+ho2GiwuyTTzuCedw2Zt5LqlJEDxixUiD7J/LyIGxIoZxzDMd2MS+FoQ6tKVBCSCFkKUojMPZMTGt42NOn2ZJAwpAI9s25Vz7bcMOLaQhwBCUPBVjnKvCtIkCMoM86aNPLJy5wL/DeA4JzCYh5tLii22pQLqiZhKiISnL4TGlrGozxUGmQtpLRLSCkpTIAgQm50STdP60TY4ahIIJVl9kyUpTva2c7G3SnHB8GbcYQ283ISTlkqkDTWxFtrbUcAyynsHx1CCnDuhSUhRC8pABnSN48zGlqlcaxLbLS1tZlkgJ+8EQVLChdJuPConSteH9j/4zG4mHEtNtuGLFUpzEAXI2Gt6z7S+EJw6GW0Lz94ZJOkiwiNtedPKMdyoClgTC+t9aUrUVkqASlNgJMWAt7tedNPCeGOAvNJHgaUSTYA7WTOpidTbeklklKxlNwYEe741YHGeJOYhpAUlDa0rBWps+14VeGNQJjUnSll4srlcDB2S4eEuIe7xFrgayb2J2tBsd/fZCcZJzQYESAQQNTPP4bVR+DxC0HwKKSbW+v+9Fm+0z6UmFSCYFthqfDNQeB42x17ZdoFspUUWV4UoVG+psRsJ94pEZ7S4nEOtsOrzJcdbBGVIIAWknQaWvRjCPu4xBWXUpKSQEqCiPObRy02oViuEOoWFFskp0WkEjlIP60zXtt9i/U2vyMvF+x+HfeW65JWsyfcAPgBWUprfdm63J6qVWVBRml8h36iHgKdlOJqThWyhaVeIIWQD1M3AOpA0qW9j3FkFZiCdx9KEfZXgQ8xi2lERLah0PiJ/pHuo62pnM4jKsqbkq9kA5VBBiJNpKvIV0ukybIZdUCCFeKRmtPQedhXZhaknVVj5TRTiQabaStISpavwKWTvGk+ulR+HcQSFqLgQEZYCUIk5rXzakC+1awEI4dayoapJkJAne2k+cetdDwpZJVlIJiSbTAAEzEwAB6VNc4mAkhbyESAQVuIRa43IPw2qNxfigcSz3ZQYyqS4k5krAKgsTabgX8/XKzHZrgygCfDGpkgyBrpO06VUq+HlaHnECUNKKkri0SE8pv4D6GrYVxtZSkW8KVJ01CtZ9wpd46e6Y/hmmwrvkwiELPdJ9kg5TYmSQojYzTxbQOSqMY4Qq+9/Q/uPSo63bU6cd7HOBtotoUtac2e4HhsQbxYHNz9oUpDDggkGI586ZZ4HuuSGTNMXZ7A4rFI7lkAtpMqJhIG4lUST5SYjYCAaETt7hT79lb6UDEEkgpyKI5pOZMxzBI94oGlwSEdg3APE+ibGyVH4lX05V3w/B0NuNtqUqVuIb8IBhThACjmVdIJvvTmvFoMK9oRJ8KjsdCn/L7+lLGI4ihzvHUJLTzJQC2qV/iSQoFMKAJF+V6V5QibsLYTheEYdX3pdU6yS2U+FIBiy0+K8pUCJ6WkUdZexikNpSc5yoJXKEA2SSYEZbzbpXHHcMwzxbxbmILaXmEEk5fHABCr6EBUGKl8UcdwzuHS1ncb7tbasySYUCClSgmBEZkgkW9anjoauxV+0vgLxYXikJCShCVOZVAlUGFqJ5RB1JsaGfZQ8l9nE4ZwyskOIKrxYJMTpBj/ypnxy3X2cXhcwzvtkpJAHigQnkEmAnpM+defZlxIMYwJV/7gLXkSUx8RHrTRWGZvA9JwD2WCCgyJ8UWEzBJgazpsK5KaZeKsLiPAtRlCipJSqD4Skz7WxSb3IkgzTDxUEqH3aF3sSkk3Np6az9KBcVwbZSEutEXXCU5EglQSgk5lGbQLaX0pbAafZ0tzA4xzAvWS7K2zsojcHqkEEcwBTQ8lpprP3aykvIJUpVhAUc5yxCRp6ik7ira2W2ih9LwaUhwBZJcQUQVBLgHiSRIg3HMiwYE8STi8IoJdXJXlXmE5SpMRfUCQoRF4p27yCggzj2bgKZSr2iFAAn+a5lWp0vfaaZ+GYhK0SHAuLEjnb3VRHE8YW0uNpWSEgJnSZmbSeRo79n3bIsJOHfV92tClNLJ9kjMMv+EqSRGx6GskHgkfZ44FKxLncLcJUDJMAXWdz15bUM+1pZdfwjSRClJgJEmCpRAFhe/SuHYjHJODeWcQ4hWaUtpOWcqQQTl0BNqh451SsqlEqUmEpJMkAaAHWi5e6wRgcmuyq8IQpxTalGQMhUcoA8RNgQYOpEATUlblrTH7ueZofxvj2KIA/iXzIKcveKykRBkTBsd68wmNllJXAVJ03Fo19aG3sdt8E5MwSNT4RrvrcaWt61icOpYUpIlIGUaGecGxF/nXmCQXVBLfiVokAGf5iIMkATtypgZZCMrcEXAvMkm3vJM+dTq3kZulQvOOrSUoPepA0hJIjU3T5nWnVhtSltLQ8hcCBN4gDU5rm5iRrQ/ENkEBScsDcEE9b/AErwPKSCJ8PIiRsdD5D3U1YFcmN5xHX517VavPsJUQU3m+WwvewFhWUdhgp9jRzqxCJ8JaEnQwCY009rnR5ThQ6633SQBOQwpZUbRPiI57UrfYx3f8ScpUqWiFBQSPEChVgCTA5mnXGYoh91AKTaSlRPhBSLi0daGphmRC4tw5bzbC0JIWiQsQEgzF4EQNpI99ccP2bcQk5iQOali3u+tMfBXM7SgYJGZNgLDwz1uT8KXGeFKDHd5kqbCwsqJKiVHxJ2G1JYBQ+0jhyWVshf3jhQrSZCLZQTAGoX76aOwmDad4e2og/dFeYSmUlSictxaE5Vf5qW+2HDnVOpT3oVZRkZllIvCSImcxmBOutEOGtKTkaSX224NrXNyZkGJmZ6AVRcUM+LGtD2GCW1BKlBSlDxKyxlyzprrPpQHjboOK+7KQgeFBTqRlBVM/z5teQob2pR3THfDMsJUnMlStUmRbYGVClh3H+BLjSD3LwWlYMnKuSmdTE5k9KGQxSGZWOUSRnJymDB0P8AxXDsT2YaKcUX1hLiVBGQqbyHLkcSRbxXEGDzGtB8eHGcUtwiELSgqRIkeAJmBb2kka1zWUm6TmSeYI9CDvWi6GlG14F11RzB4oCUOkrCRoApRsJ0AMj3Ue7HqQzxINBQWhwFvMNCFDMNRzAEcxUTH4EqSQn3fpQRp4pyuJsttYM+ZkH0UD/5CqJ2I0XzHgg6p8J8xVe9ocSnDYxLyYOZJSsCDYiCYm9p9RQ3jnHlYhzNmOTKmwJiSkE25yY9KCYshSbXIvVVp+22znupUPzHaDDIw7DC1lfdd4BeAG1qStH4VZoSYixBQRyrl9oXadOIU2vDlXhlJKoANzBAOkiDfnVbJdvyHKpnepKAL+1U4wSlZWXFFrfZRinlPKCXAE5cywoFQN06AKAB1E38qrjgKof746NuBwjnCs0fA0a7J8c/hnAvuEvGIAMEp0OYcjabChXZxlRAWAbxpvBBNjOaRI9d6GpatghxRemHxSXW2nEqyhwJUAQJUCCct9/LlS3x9SZT99PtkSB+YSkQNBEabXqGvtwEpR9wlKAcqcxAykCJ/lGo2qDj+1KHYUVtptEJzk7nVM3vT6XppTW60l/LX+yWprKDqm/wma4tCgw8UZ1S3H4tymPaA3j0qZwFhxhgMuCHPG4pMyQZay6WNra2IPOoSsRGVUgynMmFCYtsTI9an4TGhfhcTBMNhwFRzKVMAhQkDeRppMTS6+mtOkpJ/i/+htGcp3cWvzX/AA2AEP5XnjbLrcAyAVHcEUn4kwe80BJHSdT8x76cUcKcfOIU2RAWW9CLgSRaR69aUHgQpSFpgozSDOvUbG3ypItFqJ3YokulGbKhSYJIBuIIgEi5gjblvVnYjsgwrDuLS86FNpUrxITlOUE6AyPZN53qvuxGHMKMAjWCqASCAB5STfp0p4dwClNrICJyQkh0HkCCDce0rSZileWZuhBxTKlEQBbrzjp0qBil93GYETyvVmr4EyQyEt3KT3plYgiI3jnSq72acxGNbwrfhBU5demVIzRMGbAC3MUykuAclgfZvw3DOYJuVZXDJVcC6iSLKGuXLNQ+2bELaQ24tDaS4txUgEd0QAUxzOaD0napDPAsQwgANFSRughU9bX+FJXbDGLexDbF0mQiLgjPqSPUegFaLyZoYcBjO/Za71YJLKnfFshJgTzUoQdLmdKhOtnvWwR9yhSh3SCUqVMDMdoBQTB2G8wTfDez5ZEBaHAAAmSpOUAQI1GnOg/H8QplKlrI7xUpTEWGpP7+taN8CtrlAD/1UpqW4BykiSAZgnevKUmsGpYzibk79TXlZ7SmRw+xE/8AUf8A+S/9NPHagRiFEamJPOwrKyk1uUGPLDHY4S0snWQJ30oFiFELUAYE6DTWsrKnEExY4iozib6JkdDrI5XvTUo6/vevKyrx+Isxe7Zq/syxtkV9KW3WwOHMwAJzzA18J156D3CsrKD5KQ4IuMdUW0kkk9ym5J2cXFSkiBbp8hXlZWYxtSdij4l+Z+dZWUYCs6JPg99cUm1eVlWZNGp2qZgRNeVlCPJpcBbh6iAYJsbdK6PGMgFhJEdMqqysoS5MiAHCW3JJMaX86mtj7tH+H9K8rKV8hCODUczSZsZttqdqs7iuCbbchDaEDu5hKQBMnkKysqX/AKafIu9nzDSotL7kx5mkPtSo/wAU8Zv4f6UVlZRh8g9Fk/Zx/wDbNjbuyY2nvFX86Z1sJJMpTpyFZWUosuQDikhI8IA8rV52MWTxRqST906fWQJ86ysox7Cug5jXVIXhcqimSkGCRYuInSkDt8sjjcgme9b/AKW6ysp48CRHjgbhUtAUSQWJIJm/3d773PvpT+1AQpEflV9KyspY/IPQm4Afdj1+ZrysrKD5K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5972531"/>
            <a:ext cx="3021271" cy="809269"/>
          </a:xfrm>
          <a:prstGeom prst="rect">
            <a:avLst/>
          </a:prstGeom>
        </p:spPr>
      </p:pic>
      <p:sp>
        <p:nvSpPr>
          <p:cNvPr id="5" name="TextBox 4"/>
          <p:cNvSpPr txBox="1"/>
          <p:nvPr/>
        </p:nvSpPr>
        <p:spPr>
          <a:xfrm>
            <a:off x="-31847" y="2971800"/>
            <a:ext cx="9175845" cy="1046440"/>
          </a:xfrm>
          <a:prstGeom prst="rect">
            <a:avLst/>
          </a:prstGeom>
          <a:noFill/>
        </p:spPr>
        <p:txBody>
          <a:bodyPr wrap="square" rtlCol="0">
            <a:spAutoFit/>
          </a:bodyPr>
          <a:lstStyle/>
          <a:p>
            <a:pPr algn="ctr"/>
            <a:r>
              <a:rPr lang="en-US" dirty="0" smtClean="0"/>
              <a:t>Barron J. Orr, PhD</a:t>
            </a:r>
          </a:p>
          <a:p>
            <a:pPr algn="ctr"/>
            <a:r>
              <a:rPr lang="en-US" dirty="0" smtClean="0"/>
              <a:t>University of Arizona</a:t>
            </a:r>
            <a:br>
              <a:rPr lang="en-US" dirty="0" smtClean="0"/>
            </a:br>
            <a:endParaRPr lang="en-US" sz="800" dirty="0" smtClean="0"/>
          </a:p>
          <a:p>
            <a:pPr algn="ctr"/>
            <a:r>
              <a:rPr lang="en-US" dirty="0" smtClean="0"/>
              <a:t>March 23, 2014</a:t>
            </a:r>
            <a:endParaRPr lang="en-US" dirty="0"/>
          </a:p>
        </p:txBody>
      </p:sp>
      <p:pic>
        <p:nvPicPr>
          <p:cNvPr id="11" name="Picture 7" descr="ua_logo_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 y="631202"/>
            <a:ext cx="2305215" cy="4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71" y="137746"/>
            <a:ext cx="1355196" cy="153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152" y="192406"/>
            <a:ext cx="1116368" cy="1431241"/>
          </a:xfrm>
          <a:prstGeom prst="rect">
            <a:avLst/>
          </a:prstGeom>
        </p:spPr>
      </p:pic>
    </p:spTree>
    <p:extLst>
      <p:ext uri="{BB962C8B-B14F-4D97-AF65-F5344CB8AC3E}">
        <p14:creationId xmlns:p14="http://schemas.microsoft.com/office/powerpoint/2010/main" val="359029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228600"/>
            <a:ext cx="8229600" cy="1143000"/>
          </a:xfrm>
        </p:spPr>
        <p:txBody>
          <a:bodyPr/>
          <a:lstStyle/>
          <a:p>
            <a:r>
              <a:rPr lang="en-US" sz="4000" b="1"/>
              <a:t>Dryland ecosystem services</a:t>
            </a: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0"/>
            <a:ext cx="88963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6"/>
          <p:cNvSpPr txBox="1">
            <a:spLocks noChangeArrowheads="1"/>
          </p:cNvSpPr>
          <p:nvPr/>
        </p:nvSpPr>
        <p:spPr bwMode="auto">
          <a:xfrm>
            <a:off x="228600" y="6019800"/>
            <a:ext cx="87630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smtClean="0">
                <a:solidFill>
                  <a:srgbClr val="000000"/>
                </a:solidFill>
              </a:rPr>
              <a:t>Source: Millennium Ecosystem Assessment (2005) Ecosystems and Human Well-Being Desertification Synthesis</a:t>
            </a:r>
            <a:r>
              <a:rPr lang="en-US" smtClean="0">
                <a:solidFill>
                  <a:srgbClr val="000000"/>
                </a:solidFill>
              </a:rPr>
              <a:t> </a:t>
            </a:r>
          </a:p>
        </p:txBody>
      </p:sp>
    </p:spTree>
    <p:extLst>
      <p:ext uri="{BB962C8B-B14F-4D97-AF65-F5344CB8AC3E}">
        <p14:creationId xmlns:p14="http://schemas.microsoft.com/office/powerpoint/2010/main" val="22297450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P1060494.jpg"/>
          <p:cNvPicPr>
            <a:picLocks noChangeAspect="1"/>
          </p:cNvPicPr>
          <p:nvPr/>
        </p:nvPicPr>
        <p:blipFill rotWithShape="1">
          <a:blip r:embed="rId2" cstate="email">
            <a:extLst>
              <a:ext uri="{28A0092B-C50C-407E-A947-70E740481C1C}">
                <a14:useLocalDpi xmlns:a14="http://schemas.microsoft.com/office/drawing/2010/main"/>
              </a:ext>
            </a:extLst>
          </a:blip>
          <a:srcRect t="-1758"/>
          <a:stretch/>
        </p:blipFill>
        <p:spPr bwMode="auto">
          <a:xfrm>
            <a:off x="0" y="-136089"/>
            <a:ext cx="9227127" cy="700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photovoice instruction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152636"/>
            <a:ext cx="2412268" cy="180920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6512" y="-27384"/>
            <a:ext cx="508690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dirty="0" smtClean="0"/>
              <a:t>Photo Elicitation &amp; </a:t>
            </a:r>
            <a:r>
              <a:rPr lang="en-US" sz="4000" b="1" dirty="0" err="1" smtClean="0"/>
              <a:t>Photovoice</a:t>
            </a:r>
            <a:endParaRPr lang="en-US" sz="4000" b="1" dirty="0"/>
          </a:p>
        </p:txBody>
      </p:sp>
    </p:spTree>
    <p:extLst>
      <p:ext uri="{BB962C8B-B14F-4D97-AF65-F5344CB8AC3E}">
        <p14:creationId xmlns:p14="http://schemas.microsoft.com/office/powerpoint/2010/main" val="11636114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036" y="260648"/>
            <a:ext cx="8532440" cy="639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0086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52400"/>
            <a:ext cx="7162800" cy="664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Box 3"/>
          <p:cNvSpPr txBox="1">
            <a:spLocks noChangeArrowheads="1"/>
          </p:cNvSpPr>
          <p:nvPr/>
        </p:nvSpPr>
        <p:spPr bwMode="auto">
          <a:xfrm rot="-5400000">
            <a:off x="-1942306" y="2705894"/>
            <a:ext cx="5791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smtClean="0"/>
              <a:t>Identifying </a:t>
            </a:r>
            <a:r>
              <a:rPr lang="en-US" sz="3200" b="1" dirty="0"/>
              <a:t>&amp; Ranking Evaluation Criteria</a:t>
            </a:r>
          </a:p>
          <a:p>
            <a:pPr algn="ctr" eaLnBrk="1" hangingPunct="1"/>
            <a:r>
              <a:rPr lang="en-US" sz="2400" b="1" dirty="0"/>
              <a:t>(“Pack of Cards Method)</a:t>
            </a:r>
            <a:endParaRPr lang="en-US"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b="1" dirty="0" smtClean="0"/>
              <a:t>Revisions Based on What is Learned from Others</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4838" y="1714500"/>
            <a:ext cx="79343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0258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4267200"/>
          </a:xfrm>
        </p:spPr>
        <p:txBody>
          <a:bodyPr/>
          <a:lstStyle/>
          <a:p>
            <a:r>
              <a:rPr lang="en-US" b="1" dirty="0" smtClean="0"/>
              <a:t>Putting it all together:</a:t>
            </a:r>
            <a:br>
              <a:rPr lang="en-US" b="1" dirty="0" smtClean="0"/>
            </a:br>
            <a:r>
              <a:rPr lang="en-US" sz="3600" b="1" dirty="0" smtClean="0"/>
              <a:t>There are numerous methods for integrating indicators, data, and the judgments of individual stakeholders, and groups of stakeholders.</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5" y="4229100"/>
            <a:ext cx="79819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53752"/>
            <a:ext cx="9144000" cy="1287016"/>
          </a:xfrm>
        </p:spPr>
        <p:txBody>
          <a:bodyPr/>
          <a:lstStyle/>
          <a:p>
            <a:r>
              <a:rPr lang="en-US" sz="4000" b="1" dirty="0" smtClean="0"/>
              <a:t>Decision Making &amp; Science </a:t>
            </a:r>
            <a:br>
              <a:rPr lang="en-US" sz="4000" b="1" dirty="0" smtClean="0"/>
            </a:br>
            <a:r>
              <a:rPr lang="en-US" sz="4000" b="1" i="1" dirty="0" smtClean="0"/>
              <a:t>Are Not Exactly the Same</a:t>
            </a:r>
          </a:p>
        </p:txBody>
      </p:sp>
      <p:sp>
        <p:nvSpPr>
          <p:cNvPr id="32771" name="Rectangle 3"/>
          <p:cNvSpPr>
            <a:spLocks noGrp="1" noChangeArrowheads="1"/>
          </p:cNvSpPr>
          <p:nvPr>
            <p:ph type="body" idx="1"/>
          </p:nvPr>
        </p:nvSpPr>
        <p:spPr>
          <a:xfrm>
            <a:off x="304800" y="1430796"/>
            <a:ext cx="8610600" cy="5310572"/>
          </a:xfrm>
        </p:spPr>
        <p:txBody>
          <a:bodyPr/>
          <a:lstStyle/>
          <a:p>
            <a:pPr>
              <a:lnSpc>
                <a:spcPct val="80000"/>
              </a:lnSpc>
            </a:pPr>
            <a:r>
              <a:rPr lang="en-US" sz="3600" b="1" dirty="0" smtClean="0"/>
              <a:t>Science is </a:t>
            </a:r>
            <a:r>
              <a:rPr lang="en-US" sz="3600" b="1" dirty="0" smtClean="0">
                <a:solidFill>
                  <a:srgbClr val="3333FF"/>
                </a:solidFill>
              </a:rPr>
              <a:t>reductionist.</a:t>
            </a:r>
          </a:p>
          <a:p>
            <a:pPr>
              <a:lnSpc>
                <a:spcPct val="80000"/>
              </a:lnSpc>
            </a:pPr>
            <a:r>
              <a:rPr lang="en-US" sz="3600" b="1" dirty="0" smtClean="0"/>
              <a:t>Decision making is </a:t>
            </a:r>
            <a:r>
              <a:rPr lang="en-US" sz="3600" b="1" dirty="0" smtClean="0">
                <a:solidFill>
                  <a:srgbClr val="3333FF"/>
                </a:solidFill>
              </a:rPr>
              <a:t>synthetic.</a:t>
            </a:r>
          </a:p>
          <a:p>
            <a:pPr lvl="1">
              <a:lnSpc>
                <a:spcPct val="80000"/>
              </a:lnSpc>
            </a:pPr>
            <a:r>
              <a:rPr lang="en-US" b="1" dirty="0" smtClean="0">
                <a:solidFill>
                  <a:srgbClr val="3333FF"/>
                </a:solidFill>
              </a:rPr>
              <a:t>Decision makers </a:t>
            </a:r>
            <a:r>
              <a:rPr lang="en-US" dirty="0" smtClean="0"/>
              <a:t>often must act with whatever information is available. </a:t>
            </a:r>
          </a:p>
          <a:p>
            <a:pPr lvl="1">
              <a:lnSpc>
                <a:spcPct val="80000"/>
              </a:lnSpc>
            </a:pPr>
            <a:r>
              <a:rPr lang="en-US" dirty="0" smtClean="0"/>
              <a:t>Supporting them requires approaches that incorporate the </a:t>
            </a:r>
            <a:r>
              <a:rPr lang="en-US" b="1" dirty="0" smtClean="0">
                <a:solidFill>
                  <a:srgbClr val="3333FF"/>
                </a:solidFill>
              </a:rPr>
              <a:t>judgments</a:t>
            </a:r>
            <a:r>
              <a:rPr lang="en-US" dirty="0" smtClean="0"/>
              <a:t> and </a:t>
            </a:r>
            <a:r>
              <a:rPr lang="en-US" b="1" dirty="0" smtClean="0">
                <a:solidFill>
                  <a:srgbClr val="3333FF"/>
                </a:solidFill>
              </a:rPr>
              <a:t>preferences</a:t>
            </a:r>
            <a:r>
              <a:rPr lang="en-US" dirty="0" smtClean="0"/>
              <a:t> of stakeholders in addressing problems that involve a set of </a:t>
            </a:r>
            <a:r>
              <a:rPr lang="en-US" b="1" dirty="0" smtClean="0">
                <a:solidFill>
                  <a:srgbClr val="3333FF"/>
                </a:solidFill>
              </a:rPr>
              <a:t>alternatives</a:t>
            </a:r>
            <a:r>
              <a:rPr lang="en-US" dirty="0" smtClean="0"/>
              <a:t> that can be evaluated based on potentially conflicting and incommensurate </a:t>
            </a:r>
            <a:r>
              <a:rPr lang="en-US" b="1" dirty="0" smtClean="0">
                <a:solidFill>
                  <a:srgbClr val="3333FF"/>
                </a:solidFill>
              </a:rPr>
              <a:t>objectives</a:t>
            </a:r>
            <a:r>
              <a:rPr lang="en-US" dirty="0" smtClean="0"/>
              <a:t> and </a:t>
            </a:r>
            <a:r>
              <a:rPr lang="en-US" b="1" dirty="0" smtClean="0">
                <a:solidFill>
                  <a:srgbClr val="3333FF"/>
                </a:solidFill>
              </a:rPr>
              <a:t>attributes</a:t>
            </a:r>
            <a:r>
              <a:rPr lang="en-US" dirty="0" smtClean="0"/>
              <a:t>.</a:t>
            </a:r>
          </a:p>
          <a:p>
            <a:pPr lvl="1">
              <a:lnSpc>
                <a:spcPct val="90000"/>
              </a:lnSpc>
            </a:pPr>
            <a:r>
              <a:rPr lang="en-US" dirty="0" smtClean="0"/>
              <a:t>Solution? tools that facilitate the </a:t>
            </a:r>
            <a:r>
              <a:rPr lang="en-US" b="1" dirty="0" smtClean="0">
                <a:solidFill>
                  <a:srgbClr val="3333FF"/>
                </a:solidFill>
              </a:rPr>
              <a:t>synthesis</a:t>
            </a:r>
            <a:r>
              <a:rPr lang="en-US" dirty="0" smtClean="0"/>
              <a:t> of information that might be used in making a decision.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28" name="Rectangle 4"/>
          <p:cNvSpPr>
            <a:spLocks noGrp="1" noChangeArrowheads="1"/>
          </p:cNvSpPr>
          <p:nvPr>
            <p:ph type="title"/>
          </p:nvPr>
        </p:nvSpPr>
        <p:spPr>
          <a:xfrm>
            <a:off x="457200" y="152400"/>
            <a:ext cx="8229600" cy="1143000"/>
          </a:xfrm>
        </p:spPr>
        <p:txBody>
          <a:bodyPr/>
          <a:lstStyle/>
          <a:p>
            <a:r>
              <a:rPr lang="en-US" sz="3600" b="1" dirty="0">
                <a:solidFill>
                  <a:schemeClr val="bg1"/>
                </a:solidFill>
              </a:rPr>
              <a:t>Preferences, Alternatives, Criteria</a:t>
            </a:r>
          </a:p>
        </p:txBody>
      </p:sp>
    </p:spTree>
    <p:extLst>
      <p:ext uri="{BB962C8B-B14F-4D97-AF65-F5344CB8AC3E}">
        <p14:creationId xmlns:p14="http://schemas.microsoft.com/office/powerpoint/2010/main" val="25326208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0" y="0"/>
            <a:ext cx="9144000" cy="1600200"/>
          </a:xfrm>
        </p:spPr>
        <p:txBody>
          <a:bodyPr/>
          <a:lstStyle/>
          <a:p>
            <a:pPr>
              <a:defRPr/>
            </a:pPr>
            <a:r>
              <a:rPr lang="en-US" sz="3200" b="1" dirty="0">
                <a:effectLst>
                  <a:outerShdw blurRad="38100" dist="38100" dir="2700000" algn="tl">
                    <a:srgbClr val="C0C0C0"/>
                  </a:outerShdw>
                </a:effectLst>
              </a:rPr>
              <a:t>How do we choose amongst alternatives? What criteria?</a:t>
            </a:r>
          </a:p>
        </p:txBody>
      </p:sp>
      <p:grpSp>
        <p:nvGrpSpPr>
          <p:cNvPr id="33795" name="Group 3"/>
          <p:cNvGrpSpPr>
            <a:grpSpLocks noChangeAspect="1"/>
          </p:cNvGrpSpPr>
          <p:nvPr/>
        </p:nvGrpSpPr>
        <p:grpSpPr bwMode="auto">
          <a:xfrm>
            <a:off x="381000" y="990600"/>
            <a:ext cx="8305800" cy="5364163"/>
            <a:chOff x="2439" y="-1189"/>
            <a:chExt cx="11000" cy="7307"/>
          </a:xfrm>
        </p:grpSpPr>
        <p:sp>
          <p:nvSpPr>
            <p:cNvPr id="33798" name="AutoShape 4"/>
            <p:cNvSpPr>
              <a:spLocks noChangeAspect="1" noChangeArrowheads="1"/>
            </p:cNvSpPr>
            <p:nvPr/>
          </p:nvSpPr>
          <p:spPr bwMode="auto">
            <a:xfrm>
              <a:off x="2439" y="-1189"/>
              <a:ext cx="11000" cy="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9" name="Text Box 5"/>
            <p:cNvSpPr txBox="1">
              <a:spLocks noChangeArrowheads="1"/>
            </p:cNvSpPr>
            <p:nvPr/>
          </p:nvSpPr>
          <p:spPr bwMode="auto">
            <a:xfrm>
              <a:off x="10689" y="5175"/>
              <a:ext cx="2642" cy="94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i="1">
                  <a:solidFill>
                    <a:srgbClr val="000000"/>
                  </a:solidFill>
                </a:rPr>
                <a:t>Watershed Health</a:t>
              </a:r>
              <a:endParaRPr lang="en-US"/>
            </a:p>
          </p:txBody>
        </p:sp>
        <p:sp>
          <p:nvSpPr>
            <p:cNvPr id="33800" name="Text Box 6"/>
            <p:cNvSpPr txBox="1">
              <a:spLocks noChangeArrowheads="1"/>
            </p:cNvSpPr>
            <p:nvPr/>
          </p:nvSpPr>
          <p:spPr bwMode="auto">
            <a:xfrm>
              <a:off x="6106" y="5175"/>
              <a:ext cx="3666" cy="86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i="1">
                  <a:solidFill>
                    <a:srgbClr val="000000"/>
                  </a:solidFill>
                </a:rPr>
                <a:t>Land-Use Change</a:t>
              </a:r>
            </a:p>
            <a:p>
              <a:pPr algn="ctr" eaLnBrk="1" hangingPunct="1">
                <a:spcBef>
                  <a:spcPct val="20000"/>
                </a:spcBef>
              </a:pPr>
              <a:r>
                <a:rPr lang="en-US" i="1">
                  <a:solidFill>
                    <a:srgbClr val="000000"/>
                  </a:solidFill>
                </a:rPr>
                <a:t>and Social Context</a:t>
              </a:r>
              <a:endParaRPr lang="en-US"/>
            </a:p>
          </p:txBody>
        </p:sp>
        <p:sp>
          <p:nvSpPr>
            <p:cNvPr id="33801" name="Rectangle 7"/>
            <p:cNvSpPr>
              <a:spLocks noChangeArrowheads="1"/>
            </p:cNvSpPr>
            <p:nvPr/>
          </p:nvSpPr>
          <p:spPr bwMode="auto">
            <a:xfrm>
              <a:off x="6564" y="494"/>
              <a:ext cx="2979" cy="618"/>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Biophysical</a:t>
              </a:r>
              <a:endParaRPr lang="en-US" sz="2800">
                <a:latin typeface="Times New Roman" pitchFamily="18" charset="0"/>
              </a:endParaRPr>
            </a:p>
          </p:txBody>
        </p:sp>
        <p:sp>
          <p:nvSpPr>
            <p:cNvPr id="33802" name="Rectangle 8"/>
            <p:cNvSpPr>
              <a:spLocks noChangeArrowheads="1"/>
            </p:cNvSpPr>
            <p:nvPr/>
          </p:nvSpPr>
          <p:spPr bwMode="auto">
            <a:xfrm>
              <a:off x="6640" y="973"/>
              <a:ext cx="2846" cy="617"/>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Land Use</a:t>
              </a:r>
              <a:endParaRPr lang="en-US" sz="2800">
                <a:latin typeface="Times New Roman" pitchFamily="18" charset="0"/>
              </a:endParaRPr>
            </a:p>
          </p:txBody>
        </p:sp>
        <p:sp>
          <p:nvSpPr>
            <p:cNvPr id="33803" name="Rectangle 9"/>
            <p:cNvSpPr>
              <a:spLocks noChangeArrowheads="1"/>
            </p:cNvSpPr>
            <p:nvPr/>
          </p:nvSpPr>
          <p:spPr bwMode="auto">
            <a:xfrm>
              <a:off x="6717" y="1455"/>
              <a:ext cx="2710" cy="617"/>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Society</a:t>
              </a:r>
              <a:endParaRPr lang="en-US" sz="2800">
                <a:latin typeface="Times New Roman" pitchFamily="18" charset="0"/>
              </a:endParaRPr>
            </a:p>
          </p:txBody>
        </p:sp>
        <p:sp>
          <p:nvSpPr>
            <p:cNvPr id="33804" name="Rectangle 10"/>
            <p:cNvSpPr>
              <a:spLocks noChangeArrowheads="1"/>
            </p:cNvSpPr>
            <p:nvPr/>
          </p:nvSpPr>
          <p:spPr bwMode="auto">
            <a:xfrm>
              <a:off x="6793" y="1950"/>
              <a:ext cx="2540" cy="618"/>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Community</a:t>
              </a:r>
              <a:endParaRPr lang="en-US" sz="2800">
                <a:latin typeface="Times New Roman" pitchFamily="18" charset="0"/>
              </a:endParaRPr>
            </a:p>
          </p:txBody>
        </p:sp>
        <p:sp>
          <p:nvSpPr>
            <p:cNvPr id="33805" name="Rectangle 11"/>
            <p:cNvSpPr>
              <a:spLocks noChangeArrowheads="1"/>
            </p:cNvSpPr>
            <p:nvPr/>
          </p:nvSpPr>
          <p:spPr bwMode="auto">
            <a:xfrm>
              <a:off x="6850" y="2457"/>
              <a:ext cx="2423" cy="618"/>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Economy</a:t>
              </a:r>
              <a:endParaRPr lang="en-US" sz="2800">
                <a:latin typeface="Times New Roman" pitchFamily="18" charset="0"/>
              </a:endParaRPr>
            </a:p>
          </p:txBody>
        </p:sp>
        <p:sp>
          <p:nvSpPr>
            <p:cNvPr id="33806" name="Rectangle 12"/>
            <p:cNvSpPr>
              <a:spLocks noChangeArrowheads="1"/>
            </p:cNvSpPr>
            <p:nvPr/>
          </p:nvSpPr>
          <p:spPr bwMode="auto">
            <a:xfrm>
              <a:off x="6946" y="2949"/>
              <a:ext cx="2252" cy="616"/>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Firms</a:t>
              </a:r>
              <a:endParaRPr lang="en-US" sz="2800">
                <a:latin typeface="Times New Roman" pitchFamily="18" charset="0"/>
              </a:endParaRPr>
            </a:p>
          </p:txBody>
        </p:sp>
        <p:sp>
          <p:nvSpPr>
            <p:cNvPr id="33807" name="Rectangle 13"/>
            <p:cNvSpPr>
              <a:spLocks noChangeArrowheads="1"/>
            </p:cNvSpPr>
            <p:nvPr/>
          </p:nvSpPr>
          <p:spPr bwMode="auto">
            <a:xfrm>
              <a:off x="7022" y="3400"/>
              <a:ext cx="2097" cy="597"/>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Households</a:t>
              </a:r>
              <a:endParaRPr lang="en-US" sz="2800">
                <a:latin typeface="Times New Roman" pitchFamily="18" charset="0"/>
              </a:endParaRPr>
            </a:p>
          </p:txBody>
        </p:sp>
        <p:sp>
          <p:nvSpPr>
            <p:cNvPr id="33808" name="Text Box 14"/>
            <p:cNvSpPr txBox="1">
              <a:spLocks noChangeArrowheads="1"/>
            </p:cNvSpPr>
            <p:nvPr/>
          </p:nvSpPr>
          <p:spPr bwMode="auto">
            <a:xfrm>
              <a:off x="2439" y="5175"/>
              <a:ext cx="2859" cy="86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i="1">
                  <a:solidFill>
                    <a:srgbClr val="000000"/>
                  </a:solidFill>
                </a:rPr>
                <a:t>Economic Structure</a:t>
              </a:r>
            </a:p>
            <a:p>
              <a:pPr algn="ctr" eaLnBrk="1" hangingPunct="1">
                <a:spcBef>
                  <a:spcPct val="20000"/>
                </a:spcBef>
              </a:pPr>
              <a:r>
                <a:rPr lang="en-US" i="1">
                  <a:solidFill>
                    <a:srgbClr val="000000"/>
                  </a:solidFill>
                </a:rPr>
                <a:t>and Change</a:t>
              </a:r>
              <a:endParaRPr lang="en-US"/>
            </a:p>
          </p:txBody>
        </p:sp>
        <p:pic>
          <p:nvPicPr>
            <p:cNvPr id="33809" name="Picture 15" descr="j0285360"/>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3439" y="1695"/>
              <a:ext cx="892"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Line 16"/>
            <p:cNvSpPr>
              <a:spLocks noChangeShapeType="1"/>
            </p:cNvSpPr>
            <p:nvPr/>
          </p:nvSpPr>
          <p:spPr bwMode="auto">
            <a:xfrm flipV="1">
              <a:off x="4351" y="1463"/>
              <a:ext cx="20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1" name="Line 17"/>
            <p:cNvSpPr>
              <a:spLocks noChangeShapeType="1"/>
            </p:cNvSpPr>
            <p:nvPr/>
          </p:nvSpPr>
          <p:spPr bwMode="auto">
            <a:xfrm flipH="1">
              <a:off x="4239" y="1386"/>
              <a:ext cx="20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3812" name="Picture 18" descr="j0185604"/>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4449" y="544"/>
              <a:ext cx="798"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13" name="Group 19"/>
            <p:cNvGrpSpPr>
              <a:grpSpLocks/>
            </p:cNvGrpSpPr>
            <p:nvPr/>
          </p:nvGrpSpPr>
          <p:grpSpPr bwMode="auto">
            <a:xfrm>
              <a:off x="2439" y="461"/>
              <a:ext cx="1038" cy="1273"/>
              <a:chOff x="240" y="1056"/>
              <a:chExt cx="498" cy="594"/>
            </a:xfrm>
          </p:grpSpPr>
          <p:grpSp>
            <p:nvGrpSpPr>
              <p:cNvPr id="33830" name="Group 20"/>
              <p:cNvGrpSpPr>
                <a:grpSpLocks/>
              </p:cNvGrpSpPr>
              <p:nvPr/>
            </p:nvGrpSpPr>
            <p:grpSpPr bwMode="auto">
              <a:xfrm>
                <a:off x="564" y="1488"/>
                <a:ext cx="174" cy="162"/>
                <a:chOff x="564" y="1488"/>
                <a:chExt cx="174" cy="162"/>
              </a:xfrm>
            </p:grpSpPr>
            <p:sp>
              <p:nvSpPr>
                <p:cNvPr id="33832" name="Line 21"/>
                <p:cNvSpPr>
                  <a:spLocks noChangeShapeType="1"/>
                </p:cNvSpPr>
                <p:nvPr/>
              </p:nvSpPr>
              <p:spPr bwMode="auto">
                <a:xfrm flipH="1" flipV="1">
                  <a:off x="624" y="1488"/>
                  <a:ext cx="114" cy="1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33" name="Line 22"/>
                <p:cNvSpPr>
                  <a:spLocks noChangeShapeType="1"/>
                </p:cNvSpPr>
                <p:nvPr/>
              </p:nvSpPr>
              <p:spPr bwMode="auto">
                <a:xfrm>
                  <a:off x="564" y="1530"/>
                  <a:ext cx="108" cy="1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3831" name="Picture 23" descr="j0300840"/>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240" y="1056"/>
                <a:ext cx="4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14" name="Group 24"/>
            <p:cNvGrpSpPr>
              <a:grpSpLocks/>
            </p:cNvGrpSpPr>
            <p:nvPr/>
          </p:nvGrpSpPr>
          <p:grpSpPr bwMode="auto">
            <a:xfrm>
              <a:off x="4239" y="2827"/>
              <a:ext cx="363" cy="347"/>
              <a:chOff x="564" y="1488"/>
              <a:chExt cx="174" cy="162"/>
            </a:xfrm>
          </p:grpSpPr>
          <p:sp>
            <p:nvSpPr>
              <p:cNvPr id="33828" name="Line 25"/>
              <p:cNvSpPr>
                <a:spLocks noChangeShapeType="1"/>
              </p:cNvSpPr>
              <p:nvPr/>
            </p:nvSpPr>
            <p:spPr bwMode="auto">
              <a:xfrm flipH="1" flipV="1">
                <a:off x="624" y="1488"/>
                <a:ext cx="114" cy="1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9" name="Line 26"/>
              <p:cNvSpPr>
                <a:spLocks noChangeShapeType="1"/>
              </p:cNvSpPr>
              <p:nvPr/>
            </p:nvSpPr>
            <p:spPr bwMode="auto">
              <a:xfrm>
                <a:off x="564" y="1530"/>
                <a:ext cx="108" cy="1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3815" name="Group 27"/>
            <p:cNvGrpSpPr>
              <a:grpSpLocks/>
            </p:cNvGrpSpPr>
            <p:nvPr/>
          </p:nvGrpSpPr>
          <p:grpSpPr bwMode="auto">
            <a:xfrm flipV="1">
              <a:off x="3240" y="2827"/>
              <a:ext cx="299" cy="270"/>
              <a:chOff x="564" y="1488"/>
              <a:chExt cx="174" cy="162"/>
            </a:xfrm>
          </p:grpSpPr>
          <p:sp>
            <p:nvSpPr>
              <p:cNvPr id="33826" name="Line 28"/>
              <p:cNvSpPr>
                <a:spLocks noChangeShapeType="1"/>
              </p:cNvSpPr>
              <p:nvPr/>
            </p:nvSpPr>
            <p:spPr bwMode="auto">
              <a:xfrm flipH="1" flipV="1">
                <a:off x="624" y="1488"/>
                <a:ext cx="114" cy="1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7" name="Line 29"/>
              <p:cNvSpPr>
                <a:spLocks noChangeShapeType="1"/>
              </p:cNvSpPr>
              <p:nvPr/>
            </p:nvSpPr>
            <p:spPr bwMode="auto">
              <a:xfrm>
                <a:off x="564" y="1530"/>
                <a:ext cx="108" cy="1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3816" name="Picture 30" descr="j0297749"/>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2515" y="3164"/>
              <a:ext cx="1146"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7" name="AutoShape 31"/>
            <p:cNvSpPr>
              <a:spLocks noChangeArrowheads="1"/>
            </p:cNvSpPr>
            <p:nvPr/>
          </p:nvSpPr>
          <p:spPr bwMode="auto">
            <a:xfrm>
              <a:off x="10661" y="3261"/>
              <a:ext cx="900" cy="617"/>
            </a:xfrm>
            <a:prstGeom prst="rightArrow">
              <a:avLst>
                <a:gd name="adj1" fmla="val 50000"/>
                <a:gd name="adj2" fmla="val 36467"/>
              </a:avLst>
            </a:prstGeom>
            <a:noFill/>
            <a:ln w="9525">
              <a:solidFill>
                <a:srgbClr val="000000"/>
              </a:solidFill>
              <a:miter lim="800000"/>
              <a:headEnd/>
              <a:tailEnd/>
            </a:ln>
            <a:extLst>
              <a:ext uri="{909E8E84-426E-40DD-AFC4-6F175D3DCCD1}">
                <a14:hiddenFill xmlns:a14="http://schemas.microsoft.com/office/drawing/2010/main">
                  <a:solidFill>
                    <a:srgbClr val="FFFF00"/>
                  </a:solidFill>
                </a14:hiddenFill>
              </a:ext>
            </a:extLst>
          </p:spPr>
          <p:txBody>
            <a:bodyPr anchor="ctr"/>
            <a:lstStyle/>
            <a:p>
              <a:endParaRPr lang="en-US"/>
            </a:p>
          </p:txBody>
        </p:sp>
        <p:sp>
          <p:nvSpPr>
            <p:cNvPr id="33818" name="Line 32"/>
            <p:cNvSpPr>
              <a:spLocks noChangeShapeType="1"/>
            </p:cNvSpPr>
            <p:nvPr/>
          </p:nvSpPr>
          <p:spPr bwMode="auto">
            <a:xfrm>
              <a:off x="5418" y="2583"/>
              <a:ext cx="917"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9" name="Line 33"/>
            <p:cNvSpPr>
              <a:spLocks noChangeShapeType="1"/>
            </p:cNvSpPr>
            <p:nvPr/>
          </p:nvSpPr>
          <p:spPr bwMode="auto">
            <a:xfrm>
              <a:off x="9543" y="2583"/>
              <a:ext cx="917"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0" name="Line 34"/>
            <p:cNvSpPr>
              <a:spLocks noChangeShapeType="1"/>
            </p:cNvSpPr>
            <p:nvPr/>
          </p:nvSpPr>
          <p:spPr bwMode="auto">
            <a:xfrm flipH="1">
              <a:off x="9543" y="2111"/>
              <a:ext cx="917" cy="1"/>
            </a:xfrm>
            <a:prstGeom prst="line">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1" name="Line 35"/>
            <p:cNvSpPr>
              <a:spLocks noChangeShapeType="1"/>
            </p:cNvSpPr>
            <p:nvPr/>
          </p:nvSpPr>
          <p:spPr bwMode="auto">
            <a:xfrm flipH="1">
              <a:off x="5418" y="2111"/>
              <a:ext cx="917" cy="1"/>
            </a:xfrm>
            <a:prstGeom prst="line">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2" name="Freeform 36"/>
            <p:cNvSpPr>
              <a:spLocks/>
            </p:cNvSpPr>
            <p:nvPr/>
          </p:nvSpPr>
          <p:spPr bwMode="auto">
            <a:xfrm>
              <a:off x="5036" y="-478"/>
              <a:ext cx="5729" cy="747"/>
            </a:xfrm>
            <a:custGeom>
              <a:avLst/>
              <a:gdLst>
                <a:gd name="T0" fmla="*/ 11822 w 4500"/>
                <a:gd name="T1" fmla="*/ 1681 h 570"/>
                <a:gd name="T2" fmla="*/ 10877 w 4500"/>
                <a:gd name="T3" fmla="*/ 1151 h 570"/>
                <a:gd name="T4" fmla="*/ 9458 w 4500"/>
                <a:gd name="T5" fmla="*/ 619 h 570"/>
                <a:gd name="T6" fmla="*/ 7093 w 4500"/>
                <a:gd name="T7" fmla="*/ 88 h 570"/>
                <a:gd name="T8" fmla="*/ 4255 w 4500"/>
                <a:gd name="T9" fmla="*/ 88 h 570"/>
                <a:gd name="T10" fmla="*/ 1892 w 4500"/>
                <a:gd name="T11" fmla="*/ 619 h 570"/>
                <a:gd name="T12" fmla="*/ 0 w 4500"/>
                <a:gd name="T13" fmla="*/ 1681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0" h="570">
                  <a:moveTo>
                    <a:pt x="4500" y="570"/>
                  </a:moveTo>
                  <a:cubicBezTo>
                    <a:pt x="4395" y="510"/>
                    <a:pt x="4290" y="450"/>
                    <a:pt x="4140" y="390"/>
                  </a:cubicBezTo>
                  <a:cubicBezTo>
                    <a:pt x="3990" y="330"/>
                    <a:pt x="3840" y="270"/>
                    <a:pt x="3600" y="210"/>
                  </a:cubicBezTo>
                  <a:cubicBezTo>
                    <a:pt x="3360" y="150"/>
                    <a:pt x="3030" y="60"/>
                    <a:pt x="2700" y="30"/>
                  </a:cubicBezTo>
                  <a:cubicBezTo>
                    <a:pt x="2370" y="0"/>
                    <a:pt x="1950" y="0"/>
                    <a:pt x="1620" y="30"/>
                  </a:cubicBezTo>
                  <a:cubicBezTo>
                    <a:pt x="1290" y="60"/>
                    <a:pt x="990" y="120"/>
                    <a:pt x="720" y="210"/>
                  </a:cubicBezTo>
                  <a:cubicBezTo>
                    <a:pt x="450" y="300"/>
                    <a:pt x="225" y="435"/>
                    <a:pt x="0" y="570"/>
                  </a:cubicBezTo>
                </a:path>
              </a:pathLst>
            </a:custGeom>
            <a:noFill/>
            <a:ln w="38100" cap="flat">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3" name="Rectangle 37"/>
            <p:cNvSpPr>
              <a:spLocks noChangeArrowheads="1"/>
            </p:cNvSpPr>
            <p:nvPr/>
          </p:nvSpPr>
          <p:spPr bwMode="auto">
            <a:xfrm>
              <a:off x="7081" y="3909"/>
              <a:ext cx="1963" cy="597"/>
            </a:xfrm>
            <a:prstGeom prst="rect">
              <a:avLst/>
            </a:prstGeom>
            <a:solidFill>
              <a:srgbClr val="FFFFFF"/>
            </a:solidFill>
            <a:ln w="9525">
              <a:solidFill>
                <a:srgbClr val="000000"/>
              </a:solidFill>
              <a:miter lim="800000"/>
              <a:headEnd/>
              <a:tailEnd/>
            </a:ln>
          </p:spPr>
          <p:txBody>
            <a:bodyPr lIns="59436" tIns="29718" rIns="59436" bIns="29718" anchor="ctr"/>
            <a:lstStyle/>
            <a:p>
              <a:pPr marL="342900" indent="-342900" algn="ctr">
                <a:spcBef>
                  <a:spcPct val="20000"/>
                </a:spcBef>
              </a:pPr>
              <a:r>
                <a:rPr lang="en-US" sz="1200">
                  <a:solidFill>
                    <a:srgbClr val="000000"/>
                  </a:solidFill>
                  <a:latin typeface="Times New Roman" pitchFamily="18" charset="0"/>
                </a:rPr>
                <a:t>Individuals</a:t>
              </a:r>
              <a:endParaRPr lang="en-US" sz="2800">
                <a:latin typeface="Times New Roman" pitchFamily="18" charset="0"/>
              </a:endParaRPr>
            </a:p>
          </p:txBody>
        </p:sp>
        <p:pic>
          <p:nvPicPr>
            <p:cNvPr id="33824" name="Picture 38" descr="j0222015"/>
            <p:cNvPicPr>
              <a:picLocks noChangeAspect="1" noChangeArrowheads="1"/>
            </p:cNvPicPr>
            <p:nvPr/>
          </p:nvPicPr>
          <p:blipFill>
            <a:blip r:embed="rId7" cstate="email">
              <a:lum contrast="-48000"/>
              <a:grayscl/>
              <a:extLst>
                <a:ext uri="{28A0092B-C50C-407E-A947-70E740481C1C}">
                  <a14:useLocalDpi xmlns:a14="http://schemas.microsoft.com/office/drawing/2010/main"/>
                </a:ext>
              </a:extLst>
            </a:blip>
            <a:srcRect/>
            <a:stretch>
              <a:fillRect/>
            </a:stretch>
          </p:blipFill>
          <p:spPr bwMode="auto">
            <a:xfrm>
              <a:off x="4272" y="3054"/>
              <a:ext cx="1032" cy="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5" name="Freeform 39"/>
            <p:cNvSpPr>
              <a:spLocks/>
            </p:cNvSpPr>
            <p:nvPr/>
          </p:nvSpPr>
          <p:spPr bwMode="auto">
            <a:xfrm flipV="1">
              <a:off x="4998" y="4362"/>
              <a:ext cx="5729" cy="577"/>
            </a:xfrm>
            <a:custGeom>
              <a:avLst/>
              <a:gdLst>
                <a:gd name="T0" fmla="*/ 11822 w 4500"/>
                <a:gd name="T1" fmla="*/ 598 h 570"/>
                <a:gd name="T2" fmla="*/ 10877 w 4500"/>
                <a:gd name="T3" fmla="*/ 410 h 570"/>
                <a:gd name="T4" fmla="*/ 9458 w 4500"/>
                <a:gd name="T5" fmla="*/ 222 h 570"/>
                <a:gd name="T6" fmla="*/ 7093 w 4500"/>
                <a:gd name="T7" fmla="*/ 30 h 570"/>
                <a:gd name="T8" fmla="*/ 4255 w 4500"/>
                <a:gd name="T9" fmla="*/ 30 h 570"/>
                <a:gd name="T10" fmla="*/ 1892 w 4500"/>
                <a:gd name="T11" fmla="*/ 222 h 570"/>
                <a:gd name="T12" fmla="*/ 0 w 4500"/>
                <a:gd name="T13" fmla="*/ 598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0" h="570">
                  <a:moveTo>
                    <a:pt x="4500" y="570"/>
                  </a:moveTo>
                  <a:cubicBezTo>
                    <a:pt x="4395" y="510"/>
                    <a:pt x="4290" y="450"/>
                    <a:pt x="4140" y="390"/>
                  </a:cubicBezTo>
                  <a:cubicBezTo>
                    <a:pt x="3990" y="330"/>
                    <a:pt x="3840" y="270"/>
                    <a:pt x="3600" y="210"/>
                  </a:cubicBezTo>
                  <a:cubicBezTo>
                    <a:pt x="3360" y="150"/>
                    <a:pt x="3030" y="60"/>
                    <a:pt x="2700" y="30"/>
                  </a:cubicBezTo>
                  <a:cubicBezTo>
                    <a:pt x="2370" y="0"/>
                    <a:pt x="1950" y="0"/>
                    <a:pt x="1620" y="30"/>
                  </a:cubicBezTo>
                  <a:cubicBezTo>
                    <a:pt x="1290" y="60"/>
                    <a:pt x="990" y="120"/>
                    <a:pt x="720" y="210"/>
                  </a:cubicBezTo>
                  <a:cubicBezTo>
                    <a:pt x="450" y="300"/>
                    <a:pt x="225" y="435"/>
                    <a:pt x="0" y="570"/>
                  </a:cubicBezTo>
                </a:path>
              </a:pathLst>
            </a:custGeom>
            <a:noFill/>
            <a:ln w="381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33796" name="Picture 40" descr="Fishkill_w_sites"/>
          <p:cNvPicPr>
            <a:picLocks noChangeAspect="1" noChangeArrowheads="1"/>
          </p:cNvPicPr>
          <p:nvPr/>
        </p:nvPicPr>
        <p:blipFill>
          <a:blip r:embed="rId8">
            <a:grayscl/>
            <a:extLst>
              <a:ext uri="{28A0092B-C50C-407E-A947-70E740481C1C}">
                <a14:useLocalDpi xmlns:a14="http://schemas.microsoft.com/office/drawing/2010/main"/>
              </a:ext>
            </a:extLst>
          </a:blip>
          <a:srcRect/>
          <a:stretch>
            <a:fillRect/>
          </a:stretch>
        </p:blipFill>
        <p:spPr bwMode="auto">
          <a:xfrm>
            <a:off x="6400800" y="2743200"/>
            <a:ext cx="19764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1"/>
          <p:cNvSpPr txBox="1">
            <a:spLocks noChangeArrowheads="1"/>
          </p:cNvSpPr>
          <p:nvPr/>
        </p:nvSpPr>
        <p:spPr bwMode="auto">
          <a:xfrm>
            <a:off x="228600" y="6491288"/>
            <a:ext cx="868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i="1">
                <a:latin typeface="Times New Roman" pitchFamily="18" charset="0"/>
              </a:rPr>
              <a:t>Source: Caroline Hermans presentation for Jon Erickson, U. of Vermont, FOR152 course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85800" y="76200"/>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3600" b="1" dirty="0">
                <a:solidFill>
                  <a:schemeClr val="tx2"/>
                </a:solidFill>
                <a:effectLst>
                  <a:outerShdw blurRad="38100" dist="38100" dir="2700000" algn="tl">
                    <a:srgbClr val="C0C0C0"/>
                  </a:outerShdw>
                </a:effectLst>
              </a:rPr>
              <a:t>Synthesis tools such as: </a:t>
            </a:r>
          </a:p>
          <a:p>
            <a:pPr algn="ctr">
              <a:defRPr/>
            </a:pPr>
            <a:r>
              <a:rPr lang="en-US" sz="3600" b="1" dirty="0">
                <a:solidFill>
                  <a:schemeClr val="tx2"/>
                </a:solidFill>
                <a:effectLst>
                  <a:outerShdw blurRad="38100" dist="38100" dir="2700000" algn="tl">
                    <a:srgbClr val="C0C0C0"/>
                  </a:outerShdw>
                </a:effectLst>
              </a:rPr>
              <a:t>Multi-criteria Decision Aiding/Analysis (MCDA)</a:t>
            </a:r>
          </a:p>
        </p:txBody>
      </p:sp>
      <p:sp>
        <p:nvSpPr>
          <p:cNvPr id="178179" name="Rectangle 3"/>
          <p:cNvSpPr>
            <a:spLocks noChangeArrowheads="1"/>
          </p:cNvSpPr>
          <p:nvPr/>
        </p:nvSpPr>
        <p:spPr bwMode="auto">
          <a:xfrm>
            <a:off x="0" y="45720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defRPr/>
            </a:pPr>
            <a:r>
              <a:rPr lang="en-US" sz="2800" dirty="0">
                <a:effectLst>
                  <a:outerShdw blurRad="38100" dist="38100" dir="2700000" algn="tl">
                    <a:srgbClr val="C0C0C0"/>
                  </a:outerShdw>
                </a:effectLst>
              </a:rPr>
              <a:t>Examples:</a:t>
            </a:r>
          </a:p>
          <a:p>
            <a:pPr marL="342900" indent="-342900">
              <a:lnSpc>
                <a:spcPct val="80000"/>
              </a:lnSpc>
              <a:spcBef>
                <a:spcPct val="20000"/>
              </a:spcBef>
              <a:buFontTx/>
              <a:buChar char="•"/>
              <a:defRPr/>
            </a:pPr>
            <a:r>
              <a:rPr lang="en-US" sz="2800" dirty="0">
                <a:effectLst>
                  <a:outerShdw blurRad="38100" dist="38100" dir="2700000" algn="tl">
                    <a:srgbClr val="C0C0C0"/>
                  </a:outerShdw>
                </a:effectLst>
              </a:rPr>
              <a:t>Economic (</a:t>
            </a:r>
            <a:r>
              <a:rPr lang="en-US" sz="2800" dirty="0" err="1">
                <a:effectLst>
                  <a:outerShdw blurRad="38100" dist="38100" dir="2700000" algn="tl">
                    <a:srgbClr val="C0C0C0"/>
                  </a:outerShdw>
                </a:effectLst>
              </a:rPr>
              <a:t>C</a:t>
            </a:r>
            <a:r>
              <a:rPr lang="en-US" sz="2800" baseline="-25000" dirty="0" err="1">
                <a:effectLst>
                  <a:outerShdw blurRad="38100" dist="38100" dir="2700000" algn="tl">
                    <a:srgbClr val="C0C0C0"/>
                  </a:outerShdw>
                </a:effectLst>
              </a:rPr>
              <a:t>Ec</a:t>
            </a:r>
            <a:r>
              <a:rPr lang="en-US" sz="2800" dirty="0">
                <a:effectLst>
                  <a:outerShdw blurRad="38100" dist="38100" dir="2700000" algn="tl">
                    <a:srgbClr val="C0C0C0"/>
                  </a:outerShdw>
                </a:effectLst>
              </a:rPr>
              <a:t>): Employment, income, tax base</a:t>
            </a:r>
          </a:p>
          <a:p>
            <a:pPr marL="342900" indent="-342900">
              <a:lnSpc>
                <a:spcPct val="80000"/>
              </a:lnSpc>
              <a:spcBef>
                <a:spcPct val="20000"/>
              </a:spcBef>
              <a:buFontTx/>
              <a:buChar char="•"/>
              <a:defRPr/>
            </a:pPr>
            <a:r>
              <a:rPr lang="en-US" sz="2800" dirty="0">
                <a:effectLst>
                  <a:outerShdw blurRad="38100" dist="38100" dir="2700000" algn="tl">
                    <a:srgbClr val="C0C0C0"/>
                  </a:outerShdw>
                </a:effectLst>
              </a:rPr>
              <a:t>Social (</a:t>
            </a:r>
            <a:r>
              <a:rPr lang="en-US" sz="2800" dirty="0" err="1">
                <a:effectLst>
                  <a:outerShdw blurRad="38100" dist="38100" dir="2700000" algn="tl">
                    <a:srgbClr val="C0C0C0"/>
                  </a:outerShdw>
                </a:effectLst>
              </a:rPr>
              <a:t>C</a:t>
            </a:r>
            <a:r>
              <a:rPr lang="en-US" sz="2800" baseline="-25000" dirty="0" err="1">
                <a:effectLst>
                  <a:outerShdw blurRad="38100" dist="38100" dir="2700000" algn="tl">
                    <a:srgbClr val="C0C0C0"/>
                  </a:outerShdw>
                </a:effectLst>
              </a:rPr>
              <a:t>Sc</a:t>
            </a:r>
            <a:r>
              <a:rPr lang="en-US" sz="2800" dirty="0">
                <a:effectLst>
                  <a:outerShdw blurRad="38100" dist="38100" dir="2700000" algn="tl">
                    <a:srgbClr val="C0C0C0"/>
                  </a:outerShdw>
                </a:effectLst>
              </a:rPr>
              <a:t>): Income distribution, landscape character</a:t>
            </a:r>
          </a:p>
          <a:p>
            <a:pPr marL="342900" indent="-342900">
              <a:lnSpc>
                <a:spcPct val="80000"/>
              </a:lnSpc>
              <a:spcBef>
                <a:spcPct val="20000"/>
              </a:spcBef>
              <a:buFontTx/>
              <a:buChar char="•"/>
              <a:defRPr/>
            </a:pPr>
            <a:r>
              <a:rPr lang="en-US" sz="2800" dirty="0">
                <a:effectLst>
                  <a:outerShdw blurRad="38100" dist="38100" dir="2700000" algn="tl">
                    <a:srgbClr val="C0C0C0"/>
                  </a:outerShdw>
                </a:effectLst>
              </a:rPr>
              <a:t>Environmental (</a:t>
            </a:r>
            <a:r>
              <a:rPr lang="en-US" sz="2800" dirty="0" err="1">
                <a:effectLst>
                  <a:outerShdw blurRad="38100" dist="38100" dir="2700000" algn="tl">
                    <a:srgbClr val="C0C0C0"/>
                  </a:outerShdw>
                </a:effectLst>
              </a:rPr>
              <a:t>C</a:t>
            </a:r>
            <a:r>
              <a:rPr lang="en-US" sz="2800" baseline="-25000" dirty="0" err="1">
                <a:effectLst>
                  <a:outerShdw blurRad="38100" dist="38100" dir="2700000" algn="tl">
                    <a:srgbClr val="C0C0C0"/>
                  </a:outerShdw>
                </a:effectLst>
              </a:rPr>
              <a:t>Ev</a:t>
            </a:r>
            <a:r>
              <a:rPr lang="en-US" sz="2800" dirty="0">
                <a:effectLst>
                  <a:outerShdw blurRad="38100" dist="38100" dir="2700000" algn="tl">
                    <a:srgbClr val="C0C0C0"/>
                  </a:outerShdw>
                </a:effectLst>
              </a:rPr>
              <a:t>): Impervious surface, biodiversity</a:t>
            </a:r>
          </a:p>
        </p:txBody>
      </p:sp>
      <p:grpSp>
        <p:nvGrpSpPr>
          <p:cNvPr id="34820" name="Group 4"/>
          <p:cNvGrpSpPr>
            <a:grpSpLocks/>
          </p:cNvGrpSpPr>
          <p:nvPr/>
        </p:nvGrpSpPr>
        <p:grpSpPr bwMode="auto">
          <a:xfrm>
            <a:off x="609600" y="1905000"/>
            <a:ext cx="7696200" cy="2386013"/>
            <a:chOff x="384" y="1200"/>
            <a:chExt cx="4848" cy="1503"/>
          </a:xfrm>
        </p:grpSpPr>
        <p:sp>
          <p:nvSpPr>
            <p:cNvPr id="34822" name="Text Box 5"/>
            <p:cNvSpPr txBox="1">
              <a:spLocks noChangeArrowheads="1"/>
            </p:cNvSpPr>
            <p:nvPr/>
          </p:nvSpPr>
          <p:spPr bwMode="auto">
            <a:xfrm>
              <a:off x="2400" y="1200"/>
              <a:ext cx="763"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800">
                  <a:latin typeface="Times New Roman" pitchFamily="18" charset="0"/>
                </a:rPr>
                <a:t>GOAL</a:t>
              </a:r>
            </a:p>
          </p:txBody>
        </p:sp>
        <p:sp>
          <p:nvSpPr>
            <p:cNvPr id="34823" name="Text Box 6"/>
            <p:cNvSpPr txBox="1">
              <a:spLocks noChangeArrowheads="1"/>
            </p:cNvSpPr>
            <p:nvPr/>
          </p:nvSpPr>
          <p:spPr bwMode="auto">
            <a:xfrm>
              <a:off x="528" y="1824"/>
              <a:ext cx="1314"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800">
                  <a:latin typeface="Times New Roman" pitchFamily="18" charset="0"/>
                </a:rPr>
                <a:t>Alternative 1</a:t>
              </a:r>
            </a:p>
          </p:txBody>
        </p:sp>
        <p:sp>
          <p:nvSpPr>
            <p:cNvPr id="34824" name="Text Box 7"/>
            <p:cNvSpPr txBox="1">
              <a:spLocks noChangeArrowheads="1"/>
            </p:cNvSpPr>
            <p:nvPr/>
          </p:nvSpPr>
          <p:spPr bwMode="auto">
            <a:xfrm>
              <a:off x="2112" y="1824"/>
              <a:ext cx="1314"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800">
                  <a:latin typeface="Times New Roman" pitchFamily="18" charset="0"/>
                </a:rPr>
                <a:t>Alternative 2</a:t>
              </a:r>
            </a:p>
          </p:txBody>
        </p:sp>
        <p:sp>
          <p:nvSpPr>
            <p:cNvPr id="34825" name="Text Box 8"/>
            <p:cNvSpPr txBox="1">
              <a:spLocks noChangeArrowheads="1"/>
            </p:cNvSpPr>
            <p:nvPr/>
          </p:nvSpPr>
          <p:spPr bwMode="auto">
            <a:xfrm>
              <a:off x="3744" y="1824"/>
              <a:ext cx="1314"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800">
                  <a:latin typeface="Times New Roman" pitchFamily="18" charset="0"/>
                </a:rPr>
                <a:t>Alternative 3</a:t>
              </a:r>
            </a:p>
          </p:txBody>
        </p:sp>
        <p:sp>
          <p:nvSpPr>
            <p:cNvPr id="34826" name="Line 9"/>
            <p:cNvSpPr>
              <a:spLocks noChangeShapeType="1"/>
            </p:cNvSpPr>
            <p:nvPr/>
          </p:nvSpPr>
          <p:spPr bwMode="auto">
            <a:xfrm>
              <a:off x="2736" y="1536"/>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0"/>
            <p:cNvSpPr>
              <a:spLocks noChangeShapeType="1"/>
            </p:cNvSpPr>
            <p:nvPr/>
          </p:nvSpPr>
          <p:spPr bwMode="auto">
            <a:xfrm>
              <a:off x="1152" y="1680"/>
              <a:ext cx="32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1"/>
            <p:cNvSpPr>
              <a:spLocks noChangeShapeType="1"/>
            </p:cNvSpPr>
            <p:nvPr/>
          </p:nvSpPr>
          <p:spPr bwMode="auto">
            <a:xfrm>
              <a:off x="1154" y="1680"/>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Line 12"/>
            <p:cNvSpPr>
              <a:spLocks noChangeShapeType="1"/>
            </p:cNvSpPr>
            <p:nvPr/>
          </p:nvSpPr>
          <p:spPr bwMode="auto">
            <a:xfrm>
              <a:off x="4368" y="1680"/>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30" name="Group 13"/>
            <p:cNvGrpSpPr>
              <a:grpSpLocks/>
            </p:cNvGrpSpPr>
            <p:nvPr/>
          </p:nvGrpSpPr>
          <p:grpSpPr bwMode="auto">
            <a:xfrm>
              <a:off x="384" y="2160"/>
              <a:ext cx="1536" cy="543"/>
              <a:chOff x="432" y="2160"/>
              <a:chExt cx="1536" cy="543"/>
            </a:xfrm>
          </p:grpSpPr>
          <p:sp>
            <p:nvSpPr>
              <p:cNvPr id="34845" name="Text Box 14"/>
              <p:cNvSpPr txBox="1">
                <a:spLocks noChangeArrowheads="1"/>
              </p:cNvSpPr>
              <p:nvPr/>
            </p:nvSpPr>
            <p:spPr bwMode="auto">
              <a:xfrm>
                <a:off x="432" y="2352"/>
                <a:ext cx="49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Ec</a:t>
                </a:r>
              </a:p>
            </p:txBody>
          </p:sp>
          <p:sp>
            <p:nvSpPr>
              <p:cNvPr id="34846" name="Text Box 15"/>
              <p:cNvSpPr txBox="1">
                <a:spLocks noChangeArrowheads="1"/>
              </p:cNvSpPr>
              <p:nvPr/>
            </p:nvSpPr>
            <p:spPr bwMode="auto">
              <a:xfrm>
                <a:off x="960" y="2352"/>
                <a:ext cx="48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Sc</a:t>
                </a:r>
              </a:p>
            </p:txBody>
          </p:sp>
          <p:sp>
            <p:nvSpPr>
              <p:cNvPr id="34847" name="Text Box 16"/>
              <p:cNvSpPr txBox="1">
                <a:spLocks noChangeArrowheads="1"/>
              </p:cNvSpPr>
              <p:nvPr/>
            </p:nvSpPr>
            <p:spPr bwMode="auto">
              <a:xfrm>
                <a:off x="1488" y="2352"/>
                <a:ext cx="48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Ev</a:t>
                </a:r>
              </a:p>
            </p:txBody>
          </p:sp>
          <p:sp>
            <p:nvSpPr>
              <p:cNvPr id="34848" name="Line 17"/>
              <p:cNvSpPr>
                <a:spLocks noChangeShapeType="1"/>
              </p:cNvSpPr>
              <p:nvPr/>
            </p:nvSpPr>
            <p:spPr bwMode="auto">
              <a:xfrm flipV="1">
                <a:off x="72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Line 18"/>
              <p:cNvSpPr>
                <a:spLocks noChangeShapeType="1"/>
              </p:cNvSpPr>
              <p:nvPr/>
            </p:nvSpPr>
            <p:spPr bwMode="auto">
              <a:xfrm flipV="1">
                <a:off x="120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0" name="Line 19"/>
              <p:cNvSpPr>
                <a:spLocks noChangeShapeType="1"/>
              </p:cNvSpPr>
              <p:nvPr/>
            </p:nvSpPr>
            <p:spPr bwMode="auto">
              <a:xfrm flipV="1">
                <a:off x="168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31" name="Group 20"/>
            <p:cNvGrpSpPr>
              <a:grpSpLocks/>
            </p:cNvGrpSpPr>
            <p:nvPr/>
          </p:nvGrpSpPr>
          <p:grpSpPr bwMode="auto">
            <a:xfrm>
              <a:off x="2016" y="2160"/>
              <a:ext cx="1536" cy="543"/>
              <a:chOff x="432" y="2160"/>
              <a:chExt cx="1536" cy="543"/>
            </a:xfrm>
          </p:grpSpPr>
          <p:sp>
            <p:nvSpPr>
              <p:cNvPr id="34839" name="Text Box 21"/>
              <p:cNvSpPr txBox="1">
                <a:spLocks noChangeArrowheads="1"/>
              </p:cNvSpPr>
              <p:nvPr/>
            </p:nvSpPr>
            <p:spPr bwMode="auto">
              <a:xfrm>
                <a:off x="432" y="2352"/>
                <a:ext cx="49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Ec</a:t>
                </a:r>
              </a:p>
            </p:txBody>
          </p:sp>
          <p:sp>
            <p:nvSpPr>
              <p:cNvPr id="34840" name="Text Box 22"/>
              <p:cNvSpPr txBox="1">
                <a:spLocks noChangeArrowheads="1"/>
              </p:cNvSpPr>
              <p:nvPr/>
            </p:nvSpPr>
            <p:spPr bwMode="auto">
              <a:xfrm>
                <a:off x="960" y="2352"/>
                <a:ext cx="48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Sc</a:t>
                </a:r>
              </a:p>
            </p:txBody>
          </p:sp>
          <p:sp>
            <p:nvSpPr>
              <p:cNvPr id="34841" name="Text Box 23"/>
              <p:cNvSpPr txBox="1">
                <a:spLocks noChangeArrowheads="1"/>
              </p:cNvSpPr>
              <p:nvPr/>
            </p:nvSpPr>
            <p:spPr bwMode="auto">
              <a:xfrm>
                <a:off x="1488" y="2352"/>
                <a:ext cx="48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Ev</a:t>
                </a:r>
              </a:p>
            </p:txBody>
          </p:sp>
          <p:sp>
            <p:nvSpPr>
              <p:cNvPr id="34842" name="Line 24"/>
              <p:cNvSpPr>
                <a:spLocks noChangeShapeType="1"/>
              </p:cNvSpPr>
              <p:nvPr/>
            </p:nvSpPr>
            <p:spPr bwMode="auto">
              <a:xfrm flipV="1">
                <a:off x="72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Line 25"/>
              <p:cNvSpPr>
                <a:spLocks noChangeShapeType="1"/>
              </p:cNvSpPr>
              <p:nvPr/>
            </p:nvSpPr>
            <p:spPr bwMode="auto">
              <a:xfrm flipV="1">
                <a:off x="120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Line 26"/>
              <p:cNvSpPr>
                <a:spLocks noChangeShapeType="1"/>
              </p:cNvSpPr>
              <p:nvPr/>
            </p:nvSpPr>
            <p:spPr bwMode="auto">
              <a:xfrm flipV="1">
                <a:off x="168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32" name="Group 27"/>
            <p:cNvGrpSpPr>
              <a:grpSpLocks/>
            </p:cNvGrpSpPr>
            <p:nvPr/>
          </p:nvGrpSpPr>
          <p:grpSpPr bwMode="auto">
            <a:xfrm>
              <a:off x="3696" y="2160"/>
              <a:ext cx="1536" cy="543"/>
              <a:chOff x="432" y="2160"/>
              <a:chExt cx="1536" cy="543"/>
            </a:xfrm>
          </p:grpSpPr>
          <p:sp>
            <p:nvSpPr>
              <p:cNvPr id="34833" name="Text Box 28"/>
              <p:cNvSpPr txBox="1">
                <a:spLocks noChangeArrowheads="1"/>
              </p:cNvSpPr>
              <p:nvPr/>
            </p:nvSpPr>
            <p:spPr bwMode="auto">
              <a:xfrm>
                <a:off x="432" y="2352"/>
                <a:ext cx="49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Ec</a:t>
                </a:r>
              </a:p>
            </p:txBody>
          </p:sp>
          <p:sp>
            <p:nvSpPr>
              <p:cNvPr id="34834" name="Text Box 29"/>
              <p:cNvSpPr txBox="1">
                <a:spLocks noChangeArrowheads="1"/>
              </p:cNvSpPr>
              <p:nvPr/>
            </p:nvSpPr>
            <p:spPr bwMode="auto">
              <a:xfrm>
                <a:off x="960" y="2352"/>
                <a:ext cx="48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Sc</a:t>
                </a:r>
              </a:p>
            </p:txBody>
          </p:sp>
          <p:sp>
            <p:nvSpPr>
              <p:cNvPr id="34835" name="Text Box 30"/>
              <p:cNvSpPr txBox="1">
                <a:spLocks noChangeArrowheads="1"/>
              </p:cNvSpPr>
              <p:nvPr/>
            </p:nvSpPr>
            <p:spPr bwMode="auto">
              <a:xfrm>
                <a:off x="1488" y="2352"/>
                <a:ext cx="480" cy="35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latin typeface="Times New Roman" pitchFamily="18" charset="0"/>
                  </a:rPr>
                  <a:t>C</a:t>
                </a:r>
                <a:r>
                  <a:rPr lang="en-US" sz="2800" baseline="-25000">
                    <a:latin typeface="Times New Roman" pitchFamily="18" charset="0"/>
                  </a:rPr>
                  <a:t>Ev</a:t>
                </a:r>
              </a:p>
            </p:txBody>
          </p:sp>
          <p:sp>
            <p:nvSpPr>
              <p:cNvPr id="34836" name="Line 31"/>
              <p:cNvSpPr>
                <a:spLocks noChangeShapeType="1"/>
              </p:cNvSpPr>
              <p:nvPr/>
            </p:nvSpPr>
            <p:spPr bwMode="auto">
              <a:xfrm flipV="1">
                <a:off x="72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Line 32"/>
              <p:cNvSpPr>
                <a:spLocks noChangeShapeType="1"/>
              </p:cNvSpPr>
              <p:nvPr/>
            </p:nvSpPr>
            <p:spPr bwMode="auto">
              <a:xfrm flipV="1">
                <a:off x="120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Line 33"/>
              <p:cNvSpPr>
                <a:spLocks noChangeShapeType="1"/>
              </p:cNvSpPr>
              <p:nvPr/>
            </p:nvSpPr>
            <p:spPr bwMode="auto">
              <a:xfrm flipV="1">
                <a:off x="1680" y="2160"/>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4821" name="Text Box 34"/>
          <p:cNvSpPr txBox="1">
            <a:spLocks noChangeArrowheads="1"/>
          </p:cNvSpPr>
          <p:nvPr/>
        </p:nvSpPr>
        <p:spPr bwMode="auto">
          <a:xfrm>
            <a:off x="228600" y="6491288"/>
            <a:ext cx="868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i="1">
                <a:latin typeface="Times New Roman" pitchFamily="18" charset="0"/>
              </a:rPr>
              <a:t>Source: Caroline Hermans presentation for Jon Erickson, U. of Vermont, FOR152 course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87" name="Rectangle 3"/>
          <p:cNvSpPr>
            <a:spLocks noGrp="1" noChangeArrowheads="1"/>
          </p:cNvSpPr>
          <p:nvPr>
            <p:ph type="title"/>
          </p:nvPr>
        </p:nvSpPr>
        <p:spPr>
          <a:xfrm>
            <a:off x="0" y="76200"/>
            <a:ext cx="9144000" cy="762000"/>
          </a:xfrm>
        </p:spPr>
        <p:txBody>
          <a:bodyPr/>
          <a:lstStyle/>
          <a:p>
            <a:r>
              <a:rPr lang="en-US" sz="4000" b="1" dirty="0">
                <a:solidFill>
                  <a:schemeClr val="bg1"/>
                </a:solidFill>
              </a:rPr>
              <a:t>Technocratic    vs.    Democratic</a:t>
            </a:r>
          </a:p>
        </p:txBody>
      </p:sp>
      <p:sp>
        <p:nvSpPr>
          <p:cNvPr id="221189" name="Text Box 5"/>
          <p:cNvSpPr txBox="1">
            <a:spLocks noChangeArrowheads="1"/>
          </p:cNvSpPr>
          <p:nvPr/>
        </p:nvSpPr>
        <p:spPr bwMode="auto">
          <a:xfrm>
            <a:off x="381000" y="1160748"/>
            <a:ext cx="8458200" cy="549381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smtClean="0"/>
              <a:t>Knowledge transfer approaches that provide answers and associated uncertainty, </a:t>
            </a:r>
            <a:r>
              <a:rPr lang="en-US" sz="3600" i="1" dirty="0" smtClean="0"/>
              <a:t>but which fail </a:t>
            </a:r>
            <a:r>
              <a:rPr lang="en-US" sz="3600" i="1" dirty="0"/>
              <a:t>to incorporate the judgments of stakeholders and facilitate a deliberative process</a:t>
            </a:r>
            <a:r>
              <a:rPr lang="en-US" sz="3600" dirty="0"/>
              <a:t> </a:t>
            </a:r>
            <a:r>
              <a:rPr lang="en-US" sz="3600" dirty="0" smtClean="0"/>
              <a:t>tend to be more technocratic than democratic, hindering </a:t>
            </a:r>
            <a:r>
              <a:rPr lang="en-US" sz="3600" dirty="0"/>
              <a:t>public participation in decision making, and ultimately </a:t>
            </a:r>
            <a:r>
              <a:rPr lang="en-US" sz="3600" dirty="0" smtClean="0"/>
              <a:t>degrading </a:t>
            </a:r>
            <a:r>
              <a:rPr lang="en-US" sz="3600" dirty="0"/>
              <a:t>decision quality</a:t>
            </a:r>
            <a:r>
              <a:rPr lang="en-US" sz="3600" dirty="0" smtClean="0"/>
              <a:t>.</a:t>
            </a:r>
          </a:p>
          <a:p>
            <a:pPr algn="r">
              <a:spcBef>
                <a:spcPct val="50000"/>
              </a:spcBef>
            </a:pPr>
            <a:r>
              <a:rPr lang="en-US" dirty="0" err="1" smtClean="0">
                <a:latin typeface="Times New Roman" pitchFamily="18" charset="0"/>
              </a:rPr>
              <a:t>Fiorino</a:t>
            </a:r>
            <a:r>
              <a:rPr lang="en-US" dirty="0" smtClean="0">
                <a:latin typeface="Times New Roman" pitchFamily="18" charset="0"/>
              </a:rPr>
              <a:t> 1989; NRC 1996, 2005</a:t>
            </a:r>
            <a:r>
              <a:rPr lang="en-US" dirty="0" smtClean="0"/>
              <a:t> </a:t>
            </a:r>
          </a:p>
        </p:txBody>
      </p:sp>
    </p:spTree>
    <p:extLst>
      <p:ext uri="{BB962C8B-B14F-4D97-AF65-F5344CB8AC3E}">
        <p14:creationId xmlns:p14="http://schemas.microsoft.com/office/powerpoint/2010/main" val="3482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21189"/>
                                        </p:tgtEl>
                                      </p:cBhvr>
                                    </p:animEffect>
                                    <p:anim calcmode="lin" valueType="num">
                                      <p:cBhvr>
                                        <p:cTn id="7" dur="1000"/>
                                        <p:tgtEl>
                                          <p:spTgt spid="221189"/>
                                        </p:tgtEl>
                                        <p:attrNameLst>
                                          <p:attrName>ppt_x</p:attrName>
                                        </p:attrNameLst>
                                      </p:cBhvr>
                                      <p:tavLst>
                                        <p:tav tm="0">
                                          <p:val>
                                            <p:strVal val="ppt_x"/>
                                          </p:val>
                                        </p:tav>
                                        <p:tav tm="100000">
                                          <p:val>
                                            <p:strVal val="ppt_x"/>
                                          </p:val>
                                        </p:tav>
                                      </p:tavLst>
                                    </p:anim>
                                    <p:anim calcmode="lin" valueType="num">
                                      <p:cBhvr>
                                        <p:cTn id="8" dur="1000"/>
                                        <p:tgtEl>
                                          <p:spTgt spid="221189"/>
                                        </p:tgtEl>
                                        <p:attrNameLst>
                                          <p:attrName>ppt_y</p:attrName>
                                        </p:attrNameLst>
                                      </p:cBhvr>
                                      <p:tavLst>
                                        <p:tav tm="0">
                                          <p:val>
                                            <p:strVal val="ppt_y"/>
                                          </p:val>
                                        </p:tav>
                                        <p:tav tm="100000">
                                          <p:val>
                                            <p:strVal val="ppt_y+.1"/>
                                          </p:val>
                                        </p:tav>
                                      </p:tavLst>
                                    </p:anim>
                                    <p:set>
                                      <p:cBhvr>
                                        <p:cTn id="9" dur="1" fill="hold">
                                          <p:stCondLst>
                                            <p:cond delay="999"/>
                                          </p:stCondLst>
                                        </p:cTn>
                                        <p:tgtEl>
                                          <p:spTgt spid="221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MA_conceptual_framewo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42888"/>
            <a:ext cx="6297613" cy="6370637"/>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p:nvSpPr>
        <p:spPr bwMode="auto">
          <a:xfrm rot="5400000">
            <a:off x="5137150" y="3048000"/>
            <a:ext cx="621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smtClean="0">
                <a:solidFill>
                  <a:srgbClr val="000000"/>
                </a:solidFill>
              </a:rPr>
              <a:t>MA conceptual framework</a:t>
            </a:r>
          </a:p>
        </p:txBody>
      </p:sp>
      <p:sp>
        <p:nvSpPr>
          <p:cNvPr id="18439" name="Text Box 7"/>
          <p:cNvSpPr txBox="1">
            <a:spLocks noChangeArrowheads="1"/>
          </p:cNvSpPr>
          <p:nvPr/>
        </p:nvSpPr>
        <p:spPr bwMode="auto">
          <a:xfrm>
            <a:off x="3505200" y="61722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smtClean="0">
                <a:solidFill>
                  <a:srgbClr val="000000"/>
                </a:solidFill>
              </a:rPr>
              <a:t>Source: MA 2005</a:t>
            </a:r>
            <a:r>
              <a:rPr lang="en-US" smtClean="0">
                <a:solidFill>
                  <a:srgbClr val="000000"/>
                </a:solidFill>
              </a:rPr>
              <a:t> </a:t>
            </a:r>
          </a:p>
        </p:txBody>
      </p:sp>
    </p:spTree>
    <p:extLst>
      <p:ext uri="{BB962C8B-B14F-4D97-AF65-F5344CB8AC3E}">
        <p14:creationId xmlns:p14="http://schemas.microsoft.com/office/powerpoint/2010/main" val="32980732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ChangeArrowheads="1"/>
          </p:cNvSpPr>
          <p:nvPr/>
        </p:nvSpPr>
        <p:spPr bwMode="auto">
          <a:xfrm>
            <a:off x="3475038" y="2465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0000"/>
              </a:solidFill>
            </a:endParaRPr>
          </a:p>
        </p:txBody>
      </p:sp>
      <p:sp>
        <p:nvSpPr>
          <p:cNvPr id="86021" name="Title 2"/>
          <p:cNvSpPr>
            <a:spLocks noGrp="1"/>
          </p:cNvSpPr>
          <p:nvPr>
            <p:ph type="ctrTitle"/>
          </p:nvPr>
        </p:nvSpPr>
        <p:spPr>
          <a:xfrm>
            <a:off x="685800" y="1376363"/>
            <a:ext cx="7772400" cy="1470025"/>
          </a:xfrm>
        </p:spPr>
        <p:txBody>
          <a:bodyPr/>
          <a:lstStyle/>
          <a:p>
            <a:r>
              <a:rPr lang="en-US" dirty="0" smtClean="0"/>
              <a:t>Thank you! </a:t>
            </a:r>
          </a:p>
        </p:txBody>
      </p:sp>
      <p:sp>
        <p:nvSpPr>
          <p:cNvPr id="86022" name="Subtitle 7"/>
          <p:cNvSpPr>
            <a:spLocks noGrp="1"/>
          </p:cNvSpPr>
          <p:nvPr>
            <p:ph type="subTitle" idx="1"/>
          </p:nvPr>
        </p:nvSpPr>
        <p:spPr>
          <a:xfrm>
            <a:off x="1371600" y="3132138"/>
            <a:ext cx="6400800" cy="1752600"/>
          </a:xfrm>
        </p:spPr>
        <p:txBody>
          <a:bodyPr/>
          <a:lstStyle/>
          <a:p>
            <a:r>
              <a:rPr lang="en-US" smtClean="0"/>
              <a:t>Barron J. Orr</a:t>
            </a:r>
          </a:p>
          <a:p>
            <a:r>
              <a:rPr lang="en-US" smtClean="0"/>
              <a:t>barron.orr@gmail.com</a:t>
            </a:r>
          </a:p>
        </p:txBody>
      </p:sp>
      <p:pic>
        <p:nvPicPr>
          <p:cNvPr id="86023" name="Picture 5" descr="ua_logo_l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5791200"/>
            <a:ext cx="974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5657850"/>
            <a:ext cx="6572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5"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513" y="5953125"/>
            <a:ext cx="103663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677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t>Panarchy</a:t>
            </a:r>
            <a:endParaRPr lang="en-US" sz="4000" b="1" dirty="0"/>
          </a:p>
        </p:txBody>
      </p:sp>
      <p:sp>
        <p:nvSpPr>
          <p:cNvPr id="3" name="Content Placeholder 2"/>
          <p:cNvSpPr>
            <a:spLocks noGrp="1"/>
          </p:cNvSpPr>
          <p:nvPr>
            <p:ph sz="quarter" idx="1"/>
          </p:nvPr>
        </p:nvSpPr>
        <p:spPr>
          <a:xfrm>
            <a:off x="301752" y="1723420"/>
            <a:ext cx="8503920" cy="4117848"/>
          </a:xfrm>
        </p:spPr>
        <p:txBody>
          <a:bodyPr>
            <a:normAutofit/>
          </a:bodyPr>
          <a:lstStyle/>
          <a:p>
            <a:pPr>
              <a:spcAft>
                <a:spcPts val="600"/>
              </a:spcAft>
            </a:pPr>
            <a:r>
              <a:rPr lang="en-US" sz="3000" dirty="0" smtClean="0"/>
              <a:t>Framework to account for the dual (and seemingly contradictory) characteristics of all complex systems: stability &amp; change</a:t>
            </a:r>
          </a:p>
          <a:p>
            <a:pPr>
              <a:spcAft>
                <a:spcPts val="600"/>
              </a:spcAft>
            </a:pPr>
            <a:r>
              <a:rPr lang="en-US" sz="3000" dirty="0" smtClean="0"/>
              <a:t>Came (in part) from the observation that when systems were managed for a single variable, changes went unnoticed until they triggered an abrupt change (e.g., fisheries collapse)</a:t>
            </a:r>
            <a:endParaRPr lang="en-US" sz="3000" dirty="0"/>
          </a:p>
        </p:txBody>
      </p:sp>
    </p:spTree>
    <p:extLst>
      <p:ext uri="{BB962C8B-B14F-4D97-AF65-F5344CB8AC3E}">
        <p14:creationId xmlns:p14="http://schemas.microsoft.com/office/powerpoint/2010/main" val="3809730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sz="4000" b="1" dirty="0" smtClean="0"/>
              <a:t>4 key characteristics of </a:t>
            </a:r>
            <a:r>
              <a:rPr lang="en-US" sz="4000" b="1" dirty="0" err="1" smtClean="0"/>
              <a:t>Panarchy</a:t>
            </a:r>
            <a:endParaRPr lang="en-US" sz="4000" b="1" dirty="0"/>
          </a:p>
        </p:txBody>
      </p:sp>
      <p:sp>
        <p:nvSpPr>
          <p:cNvPr id="3" name="Content Placeholder 2"/>
          <p:cNvSpPr>
            <a:spLocks noGrp="1"/>
          </p:cNvSpPr>
          <p:nvPr>
            <p:ph sz="quarter" idx="1"/>
          </p:nvPr>
        </p:nvSpPr>
        <p:spPr>
          <a:xfrm>
            <a:off x="228600" y="1752600"/>
            <a:ext cx="8763000" cy="4525963"/>
          </a:xfrm>
        </p:spPr>
        <p:txBody>
          <a:bodyPr>
            <a:normAutofit/>
          </a:bodyPr>
          <a:lstStyle/>
          <a:p>
            <a:pPr marL="514350" indent="-514350">
              <a:spcAft>
                <a:spcPts val="600"/>
              </a:spcAft>
              <a:buAutoNum type="arabicPeriod"/>
            </a:pPr>
            <a:r>
              <a:rPr lang="en-US" sz="3000" dirty="0" smtClean="0"/>
              <a:t>Change is not continuous or gradual, nor continuously chaotic.  It is </a:t>
            </a:r>
            <a:r>
              <a:rPr lang="en-US" sz="3000" b="1" dirty="0" smtClean="0"/>
              <a:t>episodic</a:t>
            </a:r>
            <a:r>
              <a:rPr lang="en-US" sz="3000" dirty="0" smtClean="0"/>
              <a:t>, regulated by interactions b/w fast &amp; slow variables</a:t>
            </a:r>
          </a:p>
          <a:p>
            <a:pPr marL="514350" indent="-514350">
              <a:spcAft>
                <a:spcPts val="600"/>
              </a:spcAft>
              <a:buAutoNum type="arabicPeriod"/>
            </a:pPr>
            <a:r>
              <a:rPr lang="en-US" sz="3000" b="1" dirty="0" smtClean="0"/>
              <a:t>Non-linear processes</a:t>
            </a:r>
            <a:r>
              <a:rPr lang="en-US" sz="3000" dirty="0" smtClean="0"/>
              <a:t> reorganize resources across levels </a:t>
            </a:r>
          </a:p>
          <a:p>
            <a:pPr marL="514350" indent="-514350">
              <a:spcAft>
                <a:spcPts val="600"/>
              </a:spcAft>
              <a:buAutoNum type="arabicPeriod"/>
            </a:pPr>
            <a:r>
              <a:rPr lang="en-US" sz="3000" b="1" dirty="0" smtClean="0"/>
              <a:t>Multiple </a:t>
            </a:r>
            <a:r>
              <a:rPr lang="en-US" sz="3000" b="1" dirty="0" err="1" smtClean="0"/>
              <a:t>equilibria</a:t>
            </a:r>
            <a:r>
              <a:rPr lang="en-US" sz="3000" b="1" dirty="0" smtClean="0"/>
              <a:t> </a:t>
            </a:r>
            <a:r>
              <a:rPr lang="en-US" sz="3000" dirty="0" smtClean="0"/>
              <a:t>are common.</a:t>
            </a:r>
          </a:p>
          <a:p>
            <a:pPr marL="514350" indent="-514350">
              <a:spcAft>
                <a:spcPts val="600"/>
              </a:spcAft>
              <a:buAutoNum type="arabicPeriod"/>
            </a:pPr>
            <a:r>
              <a:rPr lang="en-US" sz="3000" dirty="0" smtClean="0"/>
              <a:t>Management systems must be </a:t>
            </a:r>
            <a:r>
              <a:rPr lang="en-US" sz="3000" b="1" dirty="0" smtClean="0"/>
              <a:t>flexible</a:t>
            </a:r>
            <a:r>
              <a:rPr lang="en-US" sz="3000" dirty="0" smtClean="0"/>
              <a:t> and </a:t>
            </a:r>
            <a:r>
              <a:rPr lang="en-US" sz="3000" b="1" dirty="0" smtClean="0"/>
              <a:t>adaptive</a:t>
            </a:r>
            <a:r>
              <a:rPr lang="en-US" sz="3000" dirty="0" smtClean="0"/>
              <a:t> at the appropriate scale levels</a:t>
            </a:r>
          </a:p>
        </p:txBody>
      </p:sp>
    </p:spTree>
    <p:extLst>
      <p:ext uri="{BB962C8B-B14F-4D97-AF65-F5344CB8AC3E}">
        <p14:creationId xmlns:p14="http://schemas.microsoft.com/office/powerpoint/2010/main" val="2594672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salliance.org/images/key_concepts/adaptive-cycl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4162246"/>
            <a:ext cx="4265762" cy="2533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narchy mode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294" y="208367"/>
            <a:ext cx="5967981" cy="400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2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Stages of the Adaptive Cycle</a:t>
            </a:r>
            <a:endParaRPr lang="en-US" sz="4000" b="1" dirty="0"/>
          </a:p>
        </p:txBody>
      </p:sp>
      <p:sp>
        <p:nvSpPr>
          <p:cNvPr id="3" name="Content Placeholder 2"/>
          <p:cNvSpPr>
            <a:spLocks noGrp="1"/>
          </p:cNvSpPr>
          <p:nvPr>
            <p:ph sz="quarter" idx="1"/>
          </p:nvPr>
        </p:nvSpPr>
        <p:spPr>
          <a:xfrm>
            <a:off x="301752" y="1527048"/>
            <a:ext cx="8613648" cy="4721352"/>
          </a:xfrm>
        </p:spPr>
        <p:txBody>
          <a:bodyPr>
            <a:normAutofit fontScale="85000" lnSpcReduction="10000"/>
          </a:bodyPr>
          <a:lstStyle/>
          <a:p>
            <a:r>
              <a:rPr lang="en-US" sz="3500" dirty="0" smtClean="0"/>
              <a:t>r: birth/growth/exploitation</a:t>
            </a:r>
          </a:p>
          <a:p>
            <a:r>
              <a:rPr lang="en-US" sz="3500" dirty="0" smtClean="0"/>
              <a:t>K: growth/maturation/conservation</a:t>
            </a:r>
          </a:p>
          <a:p>
            <a:r>
              <a:rPr lang="en-US" sz="3500" dirty="0" smtClean="0"/>
              <a:t>Ω: destruction/release</a:t>
            </a:r>
          </a:p>
          <a:p>
            <a:r>
              <a:rPr lang="en-US" sz="3500" dirty="0" smtClean="0"/>
              <a:t>α: renewal/re-organization</a:t>
            </a:r>
          </a:p>
          <a:p>
            <a:endParaRPr lang="en-US" dirty="0"/>
          </a:p>
          <a:p>
            <a:pPr marL="0" indent="0">
              <a:buNone/>
            </a:pPr>
            <a:r>
              <a:rPr lang="en-US" sz="3000" dirty="0" smtClean="0"/>
              <a:t>-</a:t>
            </a:r>
            <a:r>
              <a:rPr lang="el-GR" sz="3000" dirty="0" smtClean="0"/>
              <a:t>Ω</a:t>
            </a:r>
            <a:r>
              <a:rPr lang="en-US" sz="3000" dirty="0" smtClean="0"/>
              <a:t>-phase &amp; </a:t>
            </a:r>
            <a:r>
              <a:rPr lang="el-GR" sz="3000" dirty="0" smtClean="0"/>
              <a:t>α</a:t>
            </a:r>
            <a:r>
              <a:rPr lang="en-US" sz="3000" dirty="0" smtClean="0"/>
              <a:t>-phase allow a system’s structures and processes to be re-organized.  This reshuffling allows for the establishment of new system configurations &amp; opportunities for the incorporation of new entrants into the system. The adaptive cycle explicitly introduces mutations &amp; re-arrangements as a periodic process.</a:t>
            </a:r>
            <a:endParaRPr lang="en-US" sz="3000" dirty="0"/>
          </a:p>
        </p:txBody>
      </p:sp>
    </p:spTree>
    <p:extLst>
      <p:ext uri="{BB962C8B-B14F-4D97-AF65-F5344CB8AC3E}">
        <p14:creationId xmlns:p14="http://schemas.microsoft.com/office/powerpoint/2010/main" val="321924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Properties of Adaptive Cycles</a:t>
            </a:r>
            <a:endParaRPr lang="en-US" sz="4000" b="1" dirty="0"/>
          </a:p>
        </p:txBody>
      </p:sp>
      <p:sp>
        <p:nvSpPr>
          <p:cNvPr id="3" name="Content Placeholder 2"/>
          <p:cNvSpPr>
            <a:spLocks noGrp="1"/>
          </p:cNvSpPr>
          <p:nvPr>
            <p:ph sz="quarter" idx="1"/>
          </p:nvPr>
        </p:nvSpPr>
        <p:spPr>
          <a:xfrm>
            <a:off x="301752" y="1981200"/>
            <a:ext cx="8503920" cy="4117848"/>
          </a:xfrm>
        </p:spPr>
        <p:txBody>
          <a:bodyPr>
            <a:normAutofit/>
          </a:bodyPr>
          <a:lstStyle/>
          <a:p>
            <a:pPr>
              <a:spcAft>
                <a:spcPts val="1200"/>
              </a:spcAft>
            </a:pPr>
            <a:r>
              <a:rPr lang="en-US" sz="3000" b="1" dirty="0" smtClean="0"/>
              <a:t>Potential</a:t>
            </a:r>
            <a:r>
              <a:rPr lang="en-US" sz="3000" dirty="0" smtClean="0"/>
              <a:t>: sets the limits to what it possible</a:t>
            </a:r>
          </a:p>
          <a:p>
            <a:pPr>
              <a:spcAft>
                <a:spcPts val="1200"/>
              </a:spcAft>
            </a:pPr>
            <a:r>
              <a:rPr lang="en-US" sz="3000" b="1" dirty="0" smtClean="0"/>
              <a:t>Connectedness</a:t>
            </a:r>
            <a:r>
              <a:rPr lang="en-US" sz="3000" dirty="0" smtClean="0"/>
              <a:t>: amount of internal control, as distinct from external variables</a:t>
            </a:r>
          </a:p>
          <a:p>
            <a:pPr>
              <a:spcAft>
                <a:spcPts val="1200"/>
              </a:spcAft>
            </a:pPr>
            <a:r>
              <a:rPr lang="en-US" sz="3000" b="1" dirty="0" smtClean="0"/>
              <a:t>Resilience</a:t>
            </a:r>
            <a:r>
              <a:rPr lang="en-US" sz="3000" dirty="0" smtClean="0"/>
              <a:t>: how vulnerable a system is to unexpected disturbances that can exceed control</a:t>
            </a:r>
            <a:endParaRPr lang="en-US" sz="3000" dirty="0"/>
          </a:p>
        </p:txBody>
      </p:sp>
    </p:spTree>
    <p:extLst>
      <p:ext uri="{BB962C8B-B14F-4D97-AF65-F5344CB8AC3E}">
        <p14:creationId xmlns:p14="http://schemas.microsoft.com/office/powerpoint/2010/main" val="3681799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Interconnectedness of Levels</a:t>
            </a:r>
            <a:endParaRPr lang="en-US" sz="4000" b="1" dirty="0"/>
          </a:p>
        </p:txBody>
      </p:sp>
      <p:sp>
        <p:nvSpPr>
          <p:cNvPr id="3" name="Content Placeholder 2"/>
          <p:cNvSpPr>
            <a:spLocks noGrp="1"/>
          </p:cNvSpPr>
          <p:nvPr>
            <p:ph sz="quarter" idx="1"/>
          </p:nvPr>
        </p:nvSpPr>
        <p:spPr>
          <a:xfrm>
            <a:off x="5824728" y="1341856"/>
            <a:ext cx="3014472" cy="5255496"/>
          </a:xfrm>
        </p:spPr>
        <p:txBody>
          <a:bodyPr/>
          <a:lstStyle/>
          <a:p>
            <a:r>
              <a:rPr lang="en-US" b="1" dirty="0" smtClean="0"/>
              <a:t>Revolt</a:t>
            </a:r>
            <a:r>
              <a:rPr lang="en-US" dirty="0" smtClean="0"/>
              <a:t>: fast variables overwhelm slow ones</a:t>
            </a:r>
          </a:p>
          <a:p>
            <a:r>
              <a:rPr lang="en-US" b="1" dirty="0" smtClean="0"/>
              <a:t>Remember</a:t>
            </a:r>
            <a:r>
              <a:rPr lang="en-US" dirty="0" smtClean="0"/>
              <a:t>: potential stored in slow levels influences re-organization</a:t>
            </a:r>
            <a:endParaRPr lang="en-US" dirty="0"/>
          </a:p>
        </p:txBody>
      </p:sp>
      <p:pic>
        <p:nvPicPr>
          <p:cNvPr id="2050" name="Picture 2" descr="panarchy revolt remember color.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676400"/>
            <a:ext cx="5410200" cy="46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78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t>How is </a:t>
            </a:r>
            <a:r>
              <a:rPr lang="en-US" sz="3800" b="1" dirty="0" err="1" smtClean="0"/>
              <a:t>Panarchy</a:t>
            </a:r>
            <a:r>
              <a:rPr lang="en-US" sz="3800" b="1" dirty="0" smtClean="0"/>
              <a:t> different?</a:t>
            </a:r>
            <a:endParaRPr lang="en-US" sz="3800" b="1" dirty="0"/>
          </a:p>
        </p:txBody>
      </p:sp>
      <p:sp>
        <p:nvSpPr>
          <p:cNvPr id="3" name="Content Placeholder 2"/>
          <p:cNvSpPr>
            <a:spLocks noGrp="1"/>
          </p:cNvSpPr>
          <p:nvPr>
            <p:ph sz="quarter" idx="1"/>
          </p:nvPr>
        </p:nvSpPr>
        <p:spPr>
          <a:xfrm>
            <a:off x="304800" y="1676400"/>
            <a:ext cx="8503920" cy="4572000"/>
          </a:xfrm>
        </p:spPr>
        <p:txBody>
          <a:bodyPr>
            <a:normAutofit lnSpcReduction="10000"/>
          </a:bodyPr>
          <a:lstStyle/>
          <a:p>
            <a:pPr marL="514350" indent="-514350">
              <a:spcAft>
                <a:spcPts val="600"/>
              </a:spcAft>
              <a:buAutoNum type="arabicPeriod"/>
            </a:pPr>
            <a:r>
              <a:rPr lang="en-US" sz="2800" dirty="0" smtClean="0"/>
              <a:t>Importance of the adaptive cycle, esp. the </a:t>
            </a:r>
            <a:r>
              <a:rPr lang="el-GR" sz="2800" dirty="0" smtClean="0"/>
              <a:t>α</a:t>
            </a:r>
            <a:r>
              <a:rPr lang="en-US" sz="2800" dirty="0" smtClean="0"/>
              <a:t>-phase as the engine of variety</a:t>
            </a:r>
          </a:p>
          <a:p>
            <a:pPr marL="514350" indent="-514350">
              <a:spcAft>
                <a:spcPts val="600"/>
              </a:spcAft>
              <a:buAutoNum type="arabicPeriod"/>
            </a:pPr>
            <a:r>
              <a:rPr lang="en-US" sz="2800" dirty="0" smtClean="0"/>
              <a:t>Connections b/w levels. There are potentially multiple connections b/w phases at 1 level and phases at another level</a:t>
            </a:r>
          </a:p>
          <a:p>
            <a:pPr marL="514350" indent="-514350">
              <a:spcAft>
                <a:spcPts val="600"/>
              </a:spcAft>
              <a:buAutoNum type="arabicPeriod"/>
            </a:pPr>
            <a:r>
              <a:rPr lang="en-US" sz="2800" dirty="0" smtClean="0"/>
              <a:t>Hierarchies become dynamic structures</a:t>
            </a:r>
          </a:p>
          <a:p>
            <a:pPr marL="514350" indent="-514350">
              <a:spcAft>
                <a:spcPts val="600"/>
              </a:spcAft>
              <a:buAutoNum type="arabicPeriod"/>
            </a:pPr>
            <a:r>
              <a:rPr lang="en-US" sz="2800" dirty="0" smtClean="0"/>
              <a:t>Attempts to connect ecosystem function w/ economic activities &amp; human institutions</a:t>
            </a:r>
            <a:endParaRPr lang="en-US" sz="2800" dirty="0"/>
          </a:p>
          <a:p>
            <a:pPr marL="514350" indent="-514350">
              <a:spcAft>
                <a:spcPts val="600"/>
              </a:spcAft>
              <a:buAutoNum type="arabicPeriod"/>
            </a:pPr>
            <a:r>
              <a:rPr lang="en-US" sz="2800" dirty="0" err="1" smtClean="0"/>
              <a:t>Panarchy</a:t>
            </a:r>
            <a:r>
              <a:rPr lang="en-US" sz="2800" dirty="0" smtClean="0"/>
              <a:t> is both creative and conserving</a:t>
            </a:r>
            <a:endParaRPr lang="en-US" sz="2800" dirty="0"/>
          </a:p>
        </p:txBody>
      </p:sp>
    </p:spTree>
    <p:extLst>
      <p:ext uri="{BB962C8B-B14F-4D97-AF65-F5344CB8AC3E}">
        <p14:creationId xmlns:p14="http://schemas.microsoft.com/office/powerpoint/2010/main" val="874718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838200"/>
          </a:xfrm>
        </p:spPr>
        <p:txBody>
          <a:bodyPr>
            <a:noAutofit/>
          </a:bodyPr>
          <a:lstStyle/>
          <a:p>
            <a:r>
              <a:rPr lang="en-US" sz="3200" b="1" dirty="0" smtClean="0"/>
              <a:t>From </a:t>
            </a:r>
            <a:r>
              <a:rPr lang="en-US" sz="3200" b="1" dirty="0" err="1" smtClean="0"/>
              <a:t>Panarchy</a:t>
            </a:r>
            <a:r>
              <a:rPr lang="en-US" sz="3200" b="1" dirty="0" smtClean="0"/>
              <a:t> to Social-Ecological Systems</a:t>
            </a:r>
            <a:endParaRPr lang="en-US" sz="3200" b="1" dirty="0"/>
          </a:p>
        </p:txBody>
      </p:sp>
      <p:sp>
        <p:nvSpPr>
          <p:cNvPr id="4" name="Content Placeholder 3"/>
          <p:cNvSpPr>
            <a:spLocks noGrp="1"/>
          </p:cNvSpPr>
          <p:nvPr>
            <p:ph sz="quarter" idx="1"/>
          </p:nvPr>
        </p:nvSpPr>
        <p:spPr>
          <a:xfrm>
            <a:off x="228600" y="836712"/>
            <a:ext cx="8686800" cy="4824536"/>
          </a:xfrm>
        </p:spPr>
        <p:txBody>
          <a:bodyPr>
            <a:normAutofit/>
          </a:bodyPr>
          <a:lstStyle/>
          <a:p>
            <a:pPr marL="0" indent="0">
              <a:buNone/>
            </a:pPr>
            <a:r>
              <a:rPr lang="en-US" sz="2500" dirty="0" smtClean="0"/>
              <a:t>“The answers are not simple because we have just begun to develop the concepts, technology and methods that can address the generic nature of the problems. Characteristically, these problems tend to be systems problems, where aspects of </a:t>
            </a:r>
            <a:r>
              <a:rPr lang="en-US" sz="2500" dirty="0" err="1" smtClean="0"/>
              <a:t>behaviour</a:t>
            </a:r>
            <a:r>
              <a:rPr lang="en-US" sz="2500" dirty="0" smtClean="0"/>
              <a:t> are complex and unpredictable and where causes, while at times simple (when finally understood) are always multiple.  They are non-linear in nature, cross-scale in time and in space. And have an evolutionary character.  </a:t>
            </a:r>
            <a:r>
              <a:rPr lang="en-US" sz="2500" b="1" dirty="0" smtClean="0"/>
              <a:t>This is true for both natural and social systems. </a:t>
            </a:r>
            <a:r>
              <a:rPr lang="en-US" sz="2500" dirty="0" smtClean="0"/>
              <a:t> In fact, they are </a:t>
            </a:r>
            <a:r>
              <a:rPr lang="en-US" sz="2500" b="1" dirty="0" smtClean="0"/>
              <a:t>one system</a:t>
            </a:r>
            <a:r>
              <a:rPr lang="en-US" sz="2500" dirty="0" smtClean="0"/>
              <a:t>, with critical feedbacks across temporal and spatial scales.”</a:t>
            </a:r>
          </a:p>
          <a:p>
            <a:pPr marL="0" indent="0" algn="r">
              <a:buNone/>
            </a:pPr>
            <a:r>
              <a:rPr lang="en-US" sz="2500" dirty="0" smtClean="0"/>
              <a:t>-</a:t>
            </a:r>
            <a:r>
              <a:rPr lang="en-US" sz="2500" dirty="0" err="1" smtClean="0"/>
              <a:t>Holling</a:t>
            </a:r>
            <a:r>
              <a:rPr lang="en-US" sz="2500" dirty="0" smtClean="0"/>
              <a:t> et al. 1998</a:t>
            </a:r>
            <a:endParaRPr lang="en-US" sz="2500" dirty="0"/>
          </a:p>
        </p:txBody>
      </p:sp>
      <p:sp>
        <p:nvSpPr>
          <p:cNvPr id="3" name="TextBox 2"/>
          <p:cNvSpPr txBox="1"/>
          <p:nvPr/>
        </p:nvSpPr>
        <p:spPr>
          <a:xfrm>
            <a:off x="143508" y="5805264"/>
            <a:ext cx="8784976" cy="954107"/>
          </a:xfrm>
          <a:prstGeom prst="rect">
            <a:avLst/>
          </a:prstGeom>
          <a:noFill/>
        </p:spPr>
        <p:txBody>
          <a:bodyPr wrap="square" rtlCol="0">
            <a:spAutoFit/>
          </a:bodyPr>
          <a:lstStyle/>
          <a:p>
            <a:r>
              <a:rPr lang="en-US" sz="2800" dirty="0" smtClean="0"/>
              <a:t>NB: If </a:t>
            </a:r>
            <a:r>
              <a:rPr lang="en-US" sz="2800" dirty="0" err="1" smtClean="0"/>
              <a:t>Panarchy</a:t>
            </a:r>
            <a:r>
              <a:rPr lang="en-US" sz="2800" dirty="0" smtClean="0"/>
              <a:t> </a:t>
            </a:r>
            <a:r>
              <a:rPr lang="en-US" sz="2800" dirty="0"/>
              <a:t>is more of a conceptual </a:t>
            </a:r>
            <a:r>
              <a:rPr lang="en-US" sz="2800" dirty="0" smtClean="0"/>
              <a:t>framework, the </a:t>
            </a:r>
            <a:r>
              <a:rPr lang="en-US" sz="2800" dirty="0"/>
              <a:t>SES framework is more </a:t>
            </a:r>
            <a:r>
              <a:rPr lang="en-US" sz="2800" dirty="0" smtClean="0"/>
              <a:t>tangible</a:t>
            </a:r>
            <a:endParaRPr lang="en-US" dirty="0"/>
          </a:p>
        </p:txBody>
      </p:sp>
    </p:spTree>
    <p:extLst>
      <p:ext uri="{BB962C8B-B14F-4D97-AF65-F5344CB8AC3E}">
        <p14:creationId xmlns:p14="http://schemas.microsoft.com/office/powerpoint/2010/main" val="311609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0783"/>
            <a:ext cx="9144000" cy="1470025"/>
          </a:xfrm>
        </p:spPr>
        <p:txBody>
          <a:bodyPr>
            <a:normAutofit/>
          </a:bodyPr>
          <a:lstStyle/>
          <a:p>
            <a:r>
              <a:rPr lang="en-US" sz="4000" b="1" dirty="0" smtClean="0"/>
              <a:t>Formulating Your Research (Part II)</a:t>
            </a:r>
            <a:endParaRPr lang="en-US" sz="4000" b="1" dirty="0"/>
          </a:p>
        </p:txBody>
      </p:sp>
      <p:sp>
        <p:nvSpPr>
          <p:cNvPr id="3" name="Subtitle 2"/>
          <p:cNvSpPr>
            <a:spLocks noGrp="1"/>
          </p:cNvSpPr>
          <p:nvPr>
            <p:ph type="subTitle" idx="1"/>
          </p:nvPr>
        </p:nvSpPr>
        <p:spPr>
          <a:xfrm>
            <a:off x="304800" y="2096852"/>
            <a:ext cx="8610600" cy="4227748"/>
          </a:xfrm>
        </p:spPr>
        <p:txBody>
          <a:bodyPr>
            <a:normAutofit/>
          </a:bodyPr>
          <a:lstStyle/>
          <a:p>
            <a:pPr marL="514350" indent="-514350" algn="l">
              <a:buFont typeface="+mj-lt"/>
              <a:buAutoNum type="arabicPeriod"/>
            </a:pPr>
            <a:r>
              <a:rPr lang="en-US" dirty="0" smtClean="0"/>
              <a:t>Conceptual scientific frameworks</a:t>
            </a:r>
          </a:p>
          <a:p>
            <a:pPr marL="514350" indent="-514350" algn="l">
              <a:buFont typeface="+mj-lt"/>
              <a:buAutoNum type="arabicPeriod"/>
            </a:pPr>
            <a:r>
              <a:rPr lang="en-US" dirty="0" smtClean="0"/>
              <a:t>Knowledge transfer </a:t>
            </a:r>
          </a:p>
          <a:p>
            <a:pPr marL="514350" indent="-514350" algn="l">
              <a:buFont typeface="+mj-lt"/>
              <a:buAutoNum type="arabicPeriod"/>
            </a:pPr>
            <a:r>
              <a:rPr lang="en-US" dirty="0" smtClean="0"/>
              <a:t>Diffusion of innovation</a:t>
            </a:r>
          </a:p>
          <a:p>
            <a:pPr marL="514350" indent="-514350" algn="l">
              <a:buFont typeface="+mj-lt"/>
              <a:buAutoNum type="arabicPeriod"/>
            </a:pPr>
            <a:r>
              <a:rPr lang="en-US" dirty="0" smtClean="0"/>
              <a:t>Local vs. scientific knowledge</a:t>
            </a:r>
          </a:p>
          <a:p>
            <a:pPr marL="514350" indent="-514350" algn="l">
              <a:buFont typeface="+mj-lt"/>
              <a:buAutoNum type="arabicPeriod"/>
            </a:pPr>
            <a:r>
              <a:rPr lang="en-US" dirty="0" smtClean="0"/>
              <a:t>Informal &amp; problem-based learning</a:t>
            </a:r>
          </a:p>
          <a:p>
            <a:pPr marL="514350" indent="-514350" algn="l">
              <a:buFont typeface="+mj-lt"/>
              <a:buAutoNum type="arabicPeriod"/>
            </a:pPr>
            <a:r>
              <a:rPr lang="en-US" dirty="0" smtClean="0"/>
              <a:t>Participatory research methods </a:t>
            </a:r>
          </a:p>
          <a:p>
            <a:pPr marL="514350" indent="-514350" algn="l">
              <a:buFont typeface="+mj-lt"/>
              <a:buAutoNum type="arabicPeriod"/>
            </a:pPr>
            <a:endParaRPr lang="en-US" dirty="0" smtClean="0"/>
          </a:p>
          <a:p>
            <a:pPr marL="514350" indent="-514350" algn="l">
              <a:buFont typeface="+mj-lt"/>
              <a:buAutoNum type="arabicPeriod"/>
            </a:pPr>
            <a:endParaRPr lang="en-US" dirty="0" smtClean="0"/>
          </a:p>
        </p:txBody>
      </p:sp>
    </p:spTree>
    <p:extLst>
      <p:ext uri="{BB962C8B-B14F-4D97-AF65-F5344CB8AC3E}">
        <p14:creationId xmlns:p14="http://schemas.microsoft.com/office/powerpoint/2010/main" val="3898893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err="1" smtClean="0"/>
              <a:t>Ostrom’s</a:t>
            </a:r>
            <a:r>
              <a:rPr lang="en-US" sz="4000" b="1" dirty="0" smtClean="0"/>
              <a:t> Social-Ecological Systems (SES) Framework</a:t>
            </a:r>
            <a:endParaRPr lang="en-US" sz="4000" b="1" dirty="0"/>
          </a:p>
        </p:txBody>
      </p:sp>
      <p:sp>
        <p:nvSpPr>
          <p:cNvPr id="2" name="Content Placeholder 1"/>
          <p:cNvSpPr>
            <a:spLocks noGrp="1"/>
          </p:cNvSpPr>
          <p:nvPr>
            <p:ph idx="1"/>
          </p:nvPr>
        </p:nvSpPr>
        <p:spPr>
          <a:xfrm>
            <a:off x="215516" y="1916832"/>
            <a:ext cx="8748972" cy="4788532"/>
          </a:xfrm>
        </p:spPr>
        <p:txBody>
          <a:bodyPr/>
          <a:lstStyle/>
          <a:p>
            <a:r>
              <a:rPr lang="en-US" dirty="0"/>
              <a:t>F</a:t>
            </a:r>
            <a:r>
              <a:rPr lang="en-US" dirty="0" smtClean="0"/>
              <a:t>ramework</a:t>
            </a:r>
            <a:r>
              <a:rPr lang="en-US" baseline="0" dirty="0" smtClean="0"/>
              <a:t> to promote building of knowledge</a:t>
            </a:r>
          </a:p>
          <a:p>
            <a:r>
              <a:rPr lang="en-US" dirty="0" smtClean="0"/>
              <a:t>O</a:t>
            </a:r>
            <a:r>
              <a:rPr lang="en-US" baseline="0" dirty="0" smtClean="0"/>
              <a:t>rganize information to understand structure</a:t>
            </a:r>
          </a:p>
          <a:p>
            <a:r>
              <a:rPr lang="en-US" dirty="0" smtClean="0"/>
              <a:t>Nested, multi-tier</a:t>
            </a:r>
            <a:r>
              <a:rPr lang="en-US" baseline="0" dirty="0" smtClean="0"/>
              <a:t> framework</a:t>
            </a:r>
          </a:p>
          <a:p>
            <a:r>
              <a:rPr lang="en-US" dirty="0"/>
              <a:t>C</a:t>
            </a:r>
            <a:r>
              <a:rPr lang="en-US" baseline="0" dirty="0" smtClean="0"/>
              <a:t>umulative capacities to diagnose the problems of linked SESs</a:t>
            </a:r>
          </a:p>
          <a:p>
            <a:r>
              <a:rPr lang="en-US" baseline="0" dirty="0" err="1" smtClean="0"/>
              <a:t>Ostrom’s</a:t>
            </a:r>
            <a:r>
              <a:rPr lang="en-US" baseline="0" dirty="0" smtClean="0"/>
              <a:t> background</a:t>
            </a:r>
          </a:p>
          <a:p>
            <a:pPr lvl="1"/>
            <a:r>
              <a:rPr lang="en-US" baseline="0" dirty="0" smtClean="0"/>
              <a:t>interest in common property systems</a:t>
            </a:r>
          </a:p>
          <a:p>
            <a:pPr lvl="1"/>
            <a:r>
              <a:rPr lang="en-US" baseline="0" dirty="0" smtClean="0"/>
              <a:t>taking traditional economics to task…</a:t>
            </a:r>
            <a:endParaRPr lang="en-US" dirty="0" smtClean="0"/>
          </a:p>
          <a:p>
            <a:endParaRPr lang="en-US" dirty="0"/>
          </a:p>
        </p:txBody>
      </p:sp>
    </p:spTree>
    <p:extLst>
      <p:ext uri="{BB962C8B-B14F-4D97-AF65-F5344CB8AC3E}">
        <p14:creationId xmlns:p14="http://schemas.microsoft.com/office/powerpoint/2010/main" val="891619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33400"/>
            <a:ext cx="9118121" cy="584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67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58952"/>
          </a:xfrm>
        </p:spPr>
        <p:txBody>
          <a:bodyPr>
            <a:noAutofit/>
          </a:bodyPr>
          <a:lstStyle/>
          <a:p>
            <a:r>
              <a:rPr lang="en-US" sz="3800" dirty="0" smtClean="0">
                <a:solidFill>
                  <a:schemeClr val="bg2">
                    <a:lumMod val="50000"/>
                  </a:schemeClr>
                </a:solidFill>
              </a:rPr>
              <a:t>Second-tier variable for analyzing an SES</a:t>
            </a:r>
            <a:endParaRPr lang="en-US" sz="3800" dirty="0">
              <a:solidFill>
                <a:schemeClr val="bg2">
                  <a:lumMod val="50000"/>
                </a:schemeClr>
              </a:solidFill>
            </a:endParaRPr>
          </a:p>
        </p:txBody>
      </p:sp>
      <p:sp>
        <p:nvSpPr>
          <p:cNvPr id="3" name="Content Placeholder 2"/>
          <p:cNvSpPr>
            <a:spLocks noGrp="1"/>
          </p:cNvSpPr>
          <p:nvPr>
            <p:ph sz="quarter" idx="1"/>
          </p:nvPr>
        </p:nvSpPr>
        <p:spPr>
          <a:xfrm>
            <a:off x="0" y="5715000"/>
            <a:ext cx="9144000" cy="685800"/>
          </a:xfrm>
        </p:spPr>
        <p:txBody>
          <a:bodyPr/>
          <a:lstStyle/>
          <a:p>
            <a:pPr marL="0" indent="0" algn="ctr">
              <a:buNone/>
            </a:pPr>
            <a:r>
              <a:rPr lang="en-US" dirty="0" smtClean="0"/>
              <a:t>Unpacking the SES framework into multiple levels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752600"/>
            <a:ext cx="9144001"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116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1" y="177140"/>
            <a:ext cx="7696199" cy="667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466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228600"/>
            <a:ext cx="7620000" cy="662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52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1143000"/>
          </a:xfrm>
        </p:spPr>
        <p:txBody>
          <a:bodyPr>
            <a:normAutofit/>
          </a:bodyPr>
          <a:lstStyle/>
          <a:p>
            <a:r>
              <a:rPr lang="en-US" sz="4000" b="1" dirty="0" smtClean="0"/>
              <a:t>A Decomposable System</a:t>
            </a:r>
            <a:endParaRPr lang="en-US" sz="4000" b="1" dirty="0"/>
          </a:p>
        </p:txBody>
      </p:sp>
      <p:sp>
        <p:nvSpPr>
          <p:cNvPr id="3" name="Content Placeholder 2"/>
          <p:cNvSpPr>
            <a:spLocks noGrp="1"/>
          </p:cNvSpPr>
          <p:nvPr>
            <p:ph sz="quarter" idx="1"/>
          </p:nvPr>
        </p:nvSpPr>
        <p:spPr>
          <a:xfrm>
            <a:off x="304800" y="1218766"/>
            <a:ext cx="8503920" cy="5517232"/>
          </a:xfrm>
        </p:spPr>
        <p:txBody>
          <a:bodyPr/>
          <a:lstStyle/>
          <a:p>
            <a:pPr>
              <a:spcAft>
                <a:spcPts val="600"/>
              </a:spcAft>
            </a:pPr>
            <a:r>
              <a:rPr lang="en-US" sz="3000" dirty="0" smtClean="0"/>
              <a:t>Key characteristic that allows scientific progress</a:t>
            </a:r>
          </a:p>
          <a:p>
            <a:pPr>
              <a:spcAft>
                <a:spcPts val="600"/>
              </a:spcAft>
            </a:pPr>
            <a:r>
              <a:rPr lang="en-US" sz="3000" dirty="0" smtClean="0"/>
              <a:t>Conceptual partitioning of variables into classes &amp; subclasses</a:t>
            </a:r>
          </a:p>
          <a:p>
            <a:pPr>
              <a:spcAft>
                <a:spcPts val="600"/>
              </a:spcAft>
            </a:pPr>
            <a:r>
              <a:rPr lang="en-US" sz="3000" dirty="0" smtClean="0"/>
              <a:t>Relatively separate subsystems that are independent in many ways, but eventually affect each other’s performance</a:t>
            </a:r>
          </a:p>
          <a:p>
            <a:pPr>
              <a:spcAft>
                <a:spcPts val="600"/>
              </a:spcAft>
            </a:pPr>
            <a:r>
              <a:rPr lang="en-US" sz="3000" dirty="0" smtClean="0"/>
              <a:t>Complex systems are greater than the sum of their parts</a:t>
            </a:r>
          </a:p>
          <a:p>
            <a:pPr>
              <a:spcAft>
                <a:spcPts val="600"/>
              </a:spcAft>
            </a:pPr>
            <a:r>
              <a:rPr lang="en-US" sz="3000" dirty="0" smtClean="0"/>
              <a:t>Nested systems w/ larger &amp; smaller SESs</a:t>
            </a:r>
            <a:endParaRPr lang="en-US" sz="3000" dirty="0"/>
          </a:p>
        </p:txBody>
      </p:sp>
    </p:spTree>
    <p:extLst>
      <p:ext uri="{BB962C8B-B14F-4D97-AF65-F5344CB8AC3E}">
        <p14:creationId xmlns:p14="http://schemas.microsoft.com/office/powerpoint/2010/main" val="1981308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t>Dryland</a:t>
            </a:r>
            <a:r>
              <a:rPr lang="en-US" sz="4000" b="1" dirty="0" smtClean="0"/>
              <a:t> Development Paradigm</a:t>
            </a:r>
            <a:endParaRPr lang="en-US" sz="4000" b="1" dirty="0"/>
          </a:p>
        </p:txBody>
      </p:sp>
      <p:sp>
        <p:nvSpPr>
          <p:cNvPr id="3" name="Content Placeholder 2"/>
          <p:cNvSpPr>
            <a:spLocks noGrp="1"/>
          </p:cNvSpPr>
          <p:nvPr>
            <p:ph idx="1"/>
          </p:nvPr>
        </p:nvSpPr>
        <p:spPr>
          <a:xfrm>
            <a:off x="457200" y="1520788"/>
            <a:ext cx="8229600" cy="4605375"/>
          </a:xfrm>
        </p:spPr>
        <p:txBody>
          <a:bodyPr/>
          <a:lstStyle/>
          <a:p>
            <a:r>
              <a:rPr lang="en-US" dirty="0" smtClean="0"/>
              <a:t>The DDP addresses the livelihoods of human populations in drylands, via the study of </a:t>
            </a:r>
            <a:r>
              <a:rPr lang="en-US" b="1" dirty="0" smtClean="0"/>
              <a:t>coupled human-environmental (H-E) systems</a:t>
            </a:r>
            <a:r>
              <a:rPr lang="en-US" dirty="0" smtClean="0"/>
              <a:t>. </a:t>
            </a:r>
          </a:p>
          <a:p>
            <a:r>
              <a:rPr lang="en-US" dirty="0" smtClean="0"/>
              <a:t>It is a product of a diverse array of research in </a:t>
            </a:r>
            <a:r>
              <a:rPr lang="en-US" b="1" dirty="0" smtClean="0"/>
              <a:t>desertification, vulnerability, poverty alleviation, </a:t>
            </a:r>
            <a:r>
              <a:rPr lang="en-US" dirty="0" smtClean="0"/>
              <a:t>and </a:t>
            </a:r>
            <a:r>
              <a:rPr lang="en-US" b="1" dirty="0" smtClean="0"/>
              <a:t>community development</a:t>
            </a:r>
          </a:p>
        </p:txBody>
      </p:sp>
      <p:sp>
        <p:nvSpPr>
          <p:cNvPr id="4" name="TextBox 3"/>
          <p:cNvSpPr txBox="1"/>
          <p:nvPr/>
        </p:nvSpPr>
        <p:spPr>
          <a:xfrm>
            <a:off x="539552" y="6273316"/>
            <a:ext cx="8172908" cy="369332"/>
          </a:xfrm>
          <a:prstGeom prst="rect">
            <a:avLst/>
          </a:prstGeom>
          <a:noFill/>
        </p:spPr>
        <p:txBody>
          <a:bodyPr wrap="square" rtlCol="0">
            <a:spAutoFit/>
          </a:bodyPr>
          <a:lstStyle/>
          <a:p>
            <a:r>
              <a:rPr lang="en-US" dirty="0"/>
              <a:t>From Reynolds et al. (2007) based on Stafford Smith and Reynolds (2002). </a:t>
            </a:r>
          </a:p>
        </p:txBody>
      </p:sp>
    </p:spTree>
    <p:extLst>
      <p:ext uri="{BB962C8B-B14F-4D97-AF65-F5344CB8AC3E}">
        <p14:creationId xmlns:p14="http://schemas.microsoft.com/office/powerpoint/2010/main" val="3154908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The DDP is based on 5 principles</a:t>
            </a:r>
            <a:endParaRPr lang="en-US" sz="4000" b="1" dirty="0"/>
          </a:p>
        </p:txBody>
      </p:sp>
      <p:sp>
        <p:nvSpPr>
          <p:cNvPr id="3" name="Content Placeholder 2"/>
          <p:cNvSpPr>
            <a:spLocks noGrp="1"/>
          </p:cNvSpPr>
          <p:nvPr>
            <p:ph idx="1"/>
          </p:nvPr>
        </p:nvSpPr>
        <p:spPr>
          <a:xfrm>
            <a:off x="457200" y="1600200"/>
            <a:ext cx="8229600" cy="5033156"/>
          </a:xfrm>
        </p:spPr>
        <p:txBody>
          <a:bodyPr/>
          <a:lstStyle/>
          <a:p>
            <a:pPr marL="514350" indent="-514350">
              <a:buFont typeface="+mj-lt"/>
              <a:buAutoNum type="arabicPeriod"/>
            </a:pPr>
            <a:r>
              <a:rPr lang="en-US" dirty="0" smtClean="0"/>
              <a:t>H-E systems are </a:t>
            </a:r>
            <a:r>
              <a:rPr lang="en-US" b="1" dirty="0" smtClean="0"/>
              <a:t>coupled, dynamic and co-adapting</a:t>
            </a:r>
            <a:r>
              <a:rPr lang="en-US" dirty="0" smtClean="0"/>
              <a:t>, so that their structure, function and interrelationships change over time.</a:t>
            </a:r>
          </a:p>
          <a:p>
            <a:pPr marL="514350" indent="-514350">
              <a:buFont typeface="+mj-lt"/>
              <a:buAutoNum type="arabicPeriod"/>
            </a:pPr>
            <a:r>
              <a:rPr lang="en-US" dirty="0" smtClean="0"/>
              <a:t>A limited suite of </a:t>
            </a:r>
            <a:r>
              <a:rPr lang="en-US" b="1" dirty="0" smtClean="0"/>
              <a:t>‘</a:t>
            </a:r>
            <a:r>
              <a:rPr lang="en-US" b="1" i="1" dirty="0" smtClean="0"/>
              <a:t>slow’</a:t>
            </a:r>
            <a:r>
              <a:rPr lang="en-US" b="1" dirty="0" smtClean="0"/>
              <a:t> variables </a:t>
            </a:r>
            <a:r>
              <a:rPr lang="en-US" dirty="0" smtClean="0"/>
              <a:t>are critical determinants of H-E system dynamics </a:t>
            </a:r>
            <a:endParaRPr lang="en-US" dirty="0"/>
          </a:p>
        </p:txBody>
      </p:sp>
    </p:spTree>
    <p:extLst>
      <p:ext uri="{BB962C8B-B14F-4D97-AF65-F5344CB8AC3E}">
        <p14:creationId xmlns:p14="http://schemas.microsoft.com/office/powerpoint/2010/main" val="362435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143000"/>
          </a:xfrm>
        </p:spPr>
        <p:txBody>
          <a:bodyPr/>
          <a:lstStyle/>
          <a:p>
            <a:r>
              <a:rPr lang="en-US" sz="4000" b="1" dirty="0" smtClean="0"/>
              <a:t>The DDP is based on 5 principles</a:t>
            </a:r>
            <a:endParaRPr lang="en-US" sz="4000" b="1" dirty="0"/>
          </a:p>
        </p:txBody>
      </p:sp>
      <p:sp>
        <p:nvSpPr>
          <p:cNvPr id="3" name="Content Placeholder 2"/>
          <p:cNvSpPr>
            <a:spLocks noGrp="1"/>
          </p:cNvSpPr>
          <p:nvPr>
            <p:ph idx="1"/>
          </p:nvPr>
        </p:nvSpPr>
        <p:spPr>
          <a:xfrm>
            <a:off x="457200" y="1124744"/>
            <a:ext cx="8229600" cy="5733256"/>
          </a:xfrm>
        </p:spPr>
        <p:txBody>
          <a:bodyPr/>
          <a:lstStyle/>
          <a:p>
            <a:pPr marL="514350" indent="-514350">
              <a:buFont typeface="+mj-lt"/>
              <a:buAutoNum type="arabicPeriod" startAt="3"/>
            </a:pPr>
            <a:r>
              <a:rPr lang="en-US" dirty="0" smtClean="0"/>
              <a:t> </a:t>
            </a:r>
            <a:r>
              <a:rPr lang="en-US" b="1" dirty="0" smtClean="0"/>
              <a:t>Thresholds</a:t>
            </a:r>
            <a:r>
              <a:rPr lang="en-US" dirty="0" smtClean="0"/>
              <a:t> in key slow variables define different states of H-E systems, often with different controlling processes; thresholds may change over time.</a:t>
            </a:r>
          </a:p>
          <a:p>
            <a:pPr marL="514350" indent="-514350">
              <a:buFont typeface="+mj-lt"/>
              <a:buAutoNum type="arabicPeriod" startAt="3"/>
            </a:pPr>
            <a:r>
              <a:rPr lang="en-US" dirty="0" smtClean="0"/>
              <a:t>Coupled H-E systems are </a:t>
            </a:r>
            <a:r>
              <a:rPr lang="en-US" b="1" dirty="0" smtClean="0"/>
              <a:t>hierarchical, nested and networked across multiple scales</a:t>
            </a:r>
          </a:p>
          <a:p>
            <a:pPr marL="514350" indent="-514350">
              <a:buFont typeface="+mj-lt"/>
              <a:buAutoNum type="arabicPeriod" startAt="3"/>
            </a:pPr>
            <a:r>
              <a:rPr lang="en-US" dirty="0" smtClean="0"/>
              <a:t>The maintenance of a body of up-to-date </a:t>
            </a:r>
            <a:r>
              <a:rPr lang="en-US" b="1" dirty="0" smtClean="0"/>
              <a:t>local environmental knowledge (LEK) </a:t>
            </a:r>
            <a:r>
              <a:rPr lang="en-US" dirty="0" smtClean="0"/>
              <a:t>is key to functional co-adaptation of H-E systems</a:t>
            </a:r>
            <a:endParaRPr lang="en-US" dirty="0"/>
          </a:p>
        </p:txBody>
      </p:sp>
    </p:spTree>
    <p:extLst>
      <p:ext uri="{BB962C8B-B14F-4D97-AF65-F5344CB8AC3E}">
        <p14:creationId xmlns:p14="http://schemas.microsoft.com/office/powerpoint/2010/main" val="37421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19064" y="2857500"/>
            <a:ext cx="6858000" cy="1143000"/>
          </a:xfrm>
        </p:spPr>
        <p:txBody>
          <a:bodyPr/>
          <a:lstStyle/>
          <a:p>
            <a:r>
              <a:rPr lang="en-US" sz="4000" b="1" dirty="0" smtClean="0"/>
              <a:t>Conceptual representation of degradation framework</a:t>
            </a:r>
            <a:endParaRPr lang="en-US" sz="4000" b="1" dirty="0"/>
          </a:p>
        </p:txBody>
      </p:sp>
      <p:pic>
        <p:nvPicPr>
          <p:cNvPr id="2242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3908" y="37971"/>
            <a:ext cx="7261905" cy="680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33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b="1" dirty="0" smtClean="0"/>
              <a:t>The Value of Frameworks</a:t>
            </a:r>
            <a:endParaRPr lang="en-US" b="1" dirty="0"/>
          </a:p>
        </p:txBody>
      </p:sp>
      <p:pic>
        <p:nvPicPr>
          <p:cNvPr id="212994" name="Picture 2" descr="dia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612" y="1016732"/>
            <a:ext cx="7031766" cy="5273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524" y="5949280"/>
            <a:ext cx="8856476" cy="923330"/>
          </a:xfrm>
          <a:prstGeom prst="rect">
            <a:avLst/>
          </a:prstGeom>
          <a:noFill/>
        </p:spPr>
        <p:txBody>
          <a:bodyPr wrap="square" rtlCol="0">
            <a:spAutoFit/>
          </a:bodyPr>
          <a:lstStyle/>
          <a:p>
            <a:r>
              <a:rPr lang="en-US" dirty="0" smtClean="0"/>
              <a:t>An example of a conceptual framework adapted </a:t>
            </a:r>
            <a:r>
              <a:rPr lang="en-US" dirty="0"/>
              <a:t>from </a:t>
            </a:r>
            <a:r>
              <a:rPr lang="en-US" dirty="0" err="1"/>
              <a:t>Tushman</a:t>
            </a:r>
            <a:r>
              <a:rPr lang="en-US" dirty="0"/>
              <a:t> and O'Reilly's Congruence Model, </a:t>
            </a:r>
            <a:r>
              <a:rPr lang="en-US" dirty="0" smtClean="0"/>
              <a:t>2002 by Harvard’s Public Education Leadership Project (PELP)</a:t>
            </a:r>
            <a:br>
              <a:rPr lang="en-US" dirty="0" smtClean="0"/>
            </a:br>
            <a:r>
              <a:rPr lang="en-US" dirty="0"/>
              <a:t>http://</a:t>
            </a:r>
            <a:r>
              <a:rPr lang="en-US" dirty="0" smtClean="0"/>
              <a:t>www.hbs.edu/pelp/framework.html</a:t>
            </a:r>
            <a:endParaRPr lang="en-US" dirty="0"/>
          </a:p>
        </p:txBody>
      </p:sp>
    </p:spTree>
    <p:extLst>
      <p:ext uri="{BB962C8B-B14F-4D97-AF65-F5344CB8AC3E}">
        <p14:creationId xmlns:p14="http://schemas.microsoft.com/office/powerpoint/2010/main" val="169473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z="4000" b="1" dirty="0" smtClean="0"/>
              <a:t>Why does it matter?</a:t>
            </a:r>
            <a:endParaRPr lang="en-US" sz="4000" b="1" dirty="0"/>
          </a:p>
        </p:txBody>
      </p:sp>
      <p:pic>
        <p:nvPicPr>
          <p:cNvPr id="2252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1052736"/>
            <a:ext cx="8801820" cy="576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27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143000"/>
          </a:xfrm>
        </p:spPr>
        <p:txBody>
          <a:bodyPr/>
          <a:lstStyle/>
          <a:p>
            <a:r>
              <a:rPr lang="en-US" sz="4000" b="1" dirty="0" smtClean="0"/>
              <a:t>The Delicate H-E Balance</a:t>
            </a:r>
            <a:endParaRPr lang="en-US" sz="4000" b="1" dirty="0"/>
          </a:p>
        </p:txBody>
      </p:sp>
      <p:pic>
        <p:nvPicPr>
          <p:cNvPr id="2263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24" y="1232756"/>
            <a:ext cx="9077080" cy="54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365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The key s</a:t>
            </a:r>
            <a:r>
              <a:rPr lang="en-US" sz="4000" b="1" dirty="0" smtClean="0">
                <a:solidFill>
                  <a:schemeClr val="tx2"/>
                </a:solidFill>
              </a:rPr>
              <a:t>ystems </a:t>
            </a:r>
            <a:r>
              <a:rPr lang="en-US" sz="4000" b="1" dirty="0">
                <a:solidFill>
                  <a:schemeClr val="tx2"/>
                </a:solidFill>
              </a:rPr>
              <a:t>of interest are hierarchically structured</a:t>
            </a:r>
            <a:endParaRPr lang="en-US" sz="4000" b="1" dirty="0"/>
          </a:p>
        </p:txBody>
      </p:sp>
      <p:pic>
        <p:nvPicPr>
          <p:cNvPr id="2273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213" y="1556792"/>
            <a:ext cx="7767215" cy="519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134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lstStyle/>
          <a:p>
            <a:r>
              <a:rPr lang="en-US" sz="4000" b="1" dirty="0" smtClean="0"/>
              <a:t>If the systems are nested hierarchies, why not the solutions?</a:t>
            </a:r>
            <a:endParaRPr lang="en-US" sz="4000" b="1" dirty="0"/>
          </a:p>
        </p:txBody>
      </p:sp>
      <p:sp>
        <p:nvSpPr>
          <p:cNvPr id="3" name="Content Placeholder 2"/>
          <p:cNvSpPr>
            <a:spLocks noGrp="1"/>
          </p:cNvSpPr>
          <p:nvPr>
            <p:ph idx="1"/>
          </p:nvPr>
        </p:nvSpPr>
        <p:spPr>
          <a:xfrm>
            <a:off x="179512" y="2240868"/>
            <a:ext cx="8507288" cy="4525963"/>
          </a:xfrm>
        </p:spPr>
        <p:txBody>
          <a:bodyPr/>
          <a:lstStyle/>
          <a:p>
            <a:r>
              <a:rPr lang="en-US" b="0" i="0" u="none" strike="noStrike" kern="1200" baseline="0" dirty="0" smtClean="0">
                <a:solidFill>
                  <a:schemeClr val="tx1"/>
                </a:solidFill>
                <a:latin typeface="Arial" charset="0"/>
                <a:ea typeface="+mn-ea"/>
                <a:cs typeface="+mn-cs"/>
              </a:rPr>
              <a:t>At present, mechanisms for feeding influences upwards are usually much more poorly developed than the reverse.</a:t>
            </a:r>
          </a:p>
          <a:p>
            <a:pPr lvl="1"/>
            <a:r>
              <a:rPr lang="en-US" kern="1200" dirty="0" smtClean="0">
                <a:latin typeface="Arial" charset="0"/>
              </a:rPr>
              <a:t>Leads to management decision often disconnected from local realities</a:t>
            </a:r>
          </a:p>
          <a:p>
            <a:pPr lvl="1"/>
            <a:r>
              <a:rPr lang="en-US" b="0" i="0" u="none" strike="noStrike" kern="1200" baseline="0" dirty="0" smtClean="0">
                <a:solidFill>
                  <a:schemeClr val="tx1"/>
                </a:solidFill>
                <a:latin typeface="Arial" charset="0"/>
                <a:ea typeface="+mn-ea"/>
                <a:cs typeface="+mn-cs"/>
              </a:rPr>
              <a:t>Leads</a:t>
            </a:r>
            <a:r>
              <a:rPr lang="en-US" b="0" i="0" u="none" strike="noStrike" kern="1200" dirty="0" smtClean="0">
                <a:solidFill>
                  <a:schemeClr val="tx1"/>
                </a:solidFill>
                <a:latin typeface="Arial" charset="0"/>
                <a:ea typeface="+mn-ea"/>
                <a:cs typeface="+mn-cs"/>
              </a:rPr>
              <a:t> to decisions in “silos”</a:t>
            </a:r>
            <a:endParaRPr lang="en-US" b="0" i="0" u="none" strike="noStrike" kern="1200" baseline="0" dirty="0" smtClean="0">
              <a:solidFill>
                <a:schemeClr val="tx1"/>
              </a:solidFill>
              <a:latin typeface="Arial" charset="0"/>
              <a:ea typeface="+mn-ea"/>
              <a:cs typeface="+mn-cs"/>
            </a:endParaRPr>
          </a:p>
          <a:p>
            <a:pPr lvl="1"/>
            <a:r>
              <a:rPr lang="en-US" kern="1200" dirty="0">
                <a:latin typeface="Arial" charset="0"/>
              </a:rPr>
              <a:t>L</a:t>
            </a:r>
            <a:r>
              <a:rPr lang="en-US" b="0" i="0" u="none" strike="noStrike" kern="1200" baseline="0" dirty="0" smtClean="0">
                <a:solidFill>
                  <a:schemeClr val="tx1"/>
                </a:solidFill>
                <a:latin typeface="Arial" charset="0"/>
                <a:ea typeface="+mn-ea"/>
                <a:cs typeface="+mn-cs"/>
              </a:rPr>
              <a:t>eads to feelings of powerlessness and policy remoteness,</a:t>
            </a:r>
            <a:r>
              <a:rPr lang="en-US" b="0" i="0" u="none" strike="noStrike" kern="1200" dirty="0" smtClean="0">
                <a:solidFill>
                  <a:schemeClr val="tx1"/>
                </a:solidFill>
                <a:latin typeface="Arial" charset="0"/>
                <a:ea typeface="+mn-ea"/>
                <a:cs typeface="+mn-cs"/>
              </a:rPr>
              <a:t> particularly in drylands</a:t>
            </a:r>
            <a:endParaRPr lang="en-US" dirty="0" smtClean="0"/>
          </a:p>
          <a:p>
            <a:endParaRPr lang="en-US" dirty="0"/>
          </a:p>
        </p:txBody>
      </p:sp>
    </p:spTree>
    <p:extLst>
      <p:ext uri="{BB962C8B-B14F-4D97-AF65-F5344CB8AC3E}">
        <p14:creationId xmlns:p14="http://schemas.microsoft.com/office/powerpoint/2010/main" val="1988413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4" name="Picture 6" descr="http://gesvol.files.wordpress.com/2012/02/monty-python-completely-differ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1047768"/>
            <a:ext cx="3384376" cy="4901512"/>
          </a:xfrm>
          <a:prstGeom prst="rect">
            <a:avLst/>
          </a:prstGeom>
          <a:noFill/>
          <a:extLst>
            <a:ext uri="{909E8E84-426E-40DD-AFC4-6F175D3DCCD1}">
              <a14:hiddenFill xmlns:a14="http://schemas.microsoft.com/office/drawing/2010/main">
                <a:solidFill>
                  <a:srgbClr val="FFFFFF"/>
                </a:solidFill>
              </a14:hiddenFill>
            </a:ext>
          </a:extLst>
        </p:spPr>
      </p:pic>
      <p:pic>
        <p:nvPicPr>
          <p:cNvPr id="211976" name="Picture 8" descr="http://static.tvtropes.org/pmwiki/pub/images/and-now-for-something-completely-different_2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021700"/>
            <a:ext cx="469052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45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Knowledge Transfer</a:t>
            </a:r>
            <a:endParaRPr lang="en-US" sz="4000" b="1" dirty="0"/>
          </a:p>
        </p:txBody>
      </p:sp>
      <p:pic>
        <p:nvPicPr>
          <p:cNvPr id="212994" name="Picture 2" descr="http://haghsefat.edublogs.org/files/2010/08/transfer.knowledge.jpg"/>
          <p:cNvPicPr>
            <a:picLocks noChangeAspect="1" noChangeArrowheads="1"/>
          </p:cNvPicPr>
          <p:nvPr/>
        </p:nvPicPr>
        <p:blipFill rotWithShape="1">
          <a:blip r:embed="rId2">
            <a:extLst>
              <a:ext uri="{28A0092B-C50C-407E-A947-70E740481C1C}">
                <a14:useLocalDpi xmlns:a14="http://schemas.microsoft.com/office/drawing/2010/main" val="0"/>
              </a:ext>
            </a:extLst>
          </a:blip>
          <a:srcRect r="1919"/>
          <a:stretch/>
        </p:blipFill>
        <p:spPr bwMode="auto">
          <a:xfrm>
            <a:off x="1691680" y="1520788"/>
            <a:ext cx="5967904" cy="476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13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0" y="260648"/>
            <a:ext cx="9144000" cy="1143000"/>
          </a:xfrm>
        </p:spPr>
        <p:txBody>
          <a:bodyPr/>
          <a:lstStyle/>
          <a:p>
            <a:r>
              <a:rPr lang="en-US" sz="4000" b="1" dirty="0" smtClean="0"/>
              <a:t>The traditional approach to </a:t>
            </a:r>
            <a:r>
              <a:rPr lang="en-US" sz="4000" b="1" i="1" dirty="0" smtClean="0">
                <a:solidFill>
                  <a:srgbClr val="0070C0"/>
                </a:solidFill>
              </a:rPr>
              <a:t>scientific</a:t>
            </a:r>
            <a:r>
              <a:rPr lang="en-US" sz="4000" b="1" i="1" dirty="0" smtClean="0"/>
              <a:t> </a:t>
            </a:r>
            <a:r>
              <a:rPr lang="en-US" sz="4000" b="1" dirty="0" smtClean="0"/>
              <a:t>knowledge transfer</a:t>
            </a:r>
          </a:p>
        </p:txBody>
      </p:sp>
      <p:pic>
        <p:nvPicPr>
          <p:cNvPr id="512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4125" y="1575098"/>
            <a:ext cx="7010400" cy="494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 Box 6"/>
          <p:cNvSpPr txBox="1">
            <a:spLocks noChangeArrowheads="1"/>
          </p:cNvSpPr>
          <p:nvPr/>
        </p:nvSpPr>
        <p:spPr bwMode="auto">
          <a:xfrm rot="408965">
            <a:off x="2538413" y="319276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S C I E N C E    F A C T O R Y</a:t>
            </a:r>
          </a:p>
        </p:txBody>
      </p:sp>
      <p:sp>
        <p:nvSpPr>
          <p:cNvPr id="5125" name="Text Box 9"/>
          <p:cNvSpPr txBox="1">
            <a:spLocks noChangeArrowheads="1"/>
          </p:cNvSpPr>
          <p:nvPr/>
        </p:nvSpPr>
        <p:spPr bwMode="auto">
          <a:xfrm>
            <a:off x="5978525" y="4115098"/>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i="1"/>
              <a:t>Society</a:t>
            </a:r>
            <a:br>
              <a:rPr lang="en-US" sz="1600" b="1" i="1"/>
            </a:br>
            <a:r>
              <a:rPr lang="en-US" sz="1600" b="1" i="1"/>
              <a:t>Pick-Up</a:t>
            </a:r>
          </a:p>
        </p:txBody>
      </p:sp>
      <p:sp>
        <p:nvSpPr>
          <p:cNvPr id="5126" name="Text Box 12"/>
          <p:cNvSpPr txBox="1">
            <a:spLocks noChangeArrowheads="1"/>
          </p:cNvSpPr>
          <p:nvPr/>
        </p:nvSpPr>
        <p:spPr bwMode="auto">
          <a:xfrm>
            <a:off x="1700213" y="6026448"/>
            <a:ext cx="640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Source: http://en.wikipedia.org/wiki/File:Warehouse_Loading_Dock.JPG</a:t>
            </a:r>
          </a:p>
        </p:txBody>
      </p:sp>
      <p:sp>
        <p:nvSpPr>
          <p:cNvPr id="5127" name="TextBox 8"/>
          <p:cNvSpPr txBox="1">
            <a:spLocks noChangeArrowheads="1"/>
          </p:cNvSpPr>
          <p:nvPr/>
        </p:nvSpPr>
        <p:spPr bwMode="auto">
          <a:xfrm rot="16200000">
            <a:off x="-2298700" y="3549948"/>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t>The “Loading Dock” Model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0" y="260648"/>
            <a:ext cx="9144000" cy="1143000"/>
          </a:xfrm>
        </p:spPr>
        <p:txBody>
          <a:bodyPr/>
          <a:lstStyle/>
          <a:p>
            <a:r>
              <a:rPr lang="en-US" sz="4000" b="1" dirty="0" smtClean="0"/>
              <a:t>The traditional approach to technology transfer</a:t>
            </a:r>
          </a:p>
        </p:txBody>
      </p:sp>
      <p:sp>
        <p:nvSpPr>
          <p:cNvPr id="5127" name="TextBox 8"/>
          <p:cNvSpPr txBox="1">
            <a:spLocks noChangeArrowheads="1"/>
          </p:cNvSpPr>
          <p:nvPr/>
        </p:nvSpPr>
        <p:spPr bwMode="auto">
          <a:xfrm rot="16200000">
            <a:off x="-2102569" y="3265711"/>
            <a:ext cx="5791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t>The </a:t>
            </a:r>
            <a:r>
              <a:rPr lang="en-US" sz="3200" b="1" dirty="0" smtClean="0"/>
              <a:t>“Build it and They Will Come” </a:t>
            </a:r>
            <a:r>
              <a:rPr lang="en-US" sz="3200" b="1" dirty="0"/>
              <a:t>Model</a:t>
            </a:r>
          </a:p>
        </p:txBody>
      </p:sp>
      <p:pic>
        <p:nvPicPr>
          <p:cNvPr id="2140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1723751"/>
            <a:ext cx="7056784" cy="452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5696" y="6211669"/>
            <a:ext cx="6696744" cy="307777"/>
          </a:xfrm>
          <a:prstGeom prst="rect">
            <a:avLst/>
          </a:prstGeom>
        </p:spPr>
        <p:txBody>
          <a:bodyPr wrap="square">
            <a:spAutoFit/>
          </a:bodyPr>
          <a:lstStyle/>
          <a:p>
            <a:r>
              <a:rPr lang="en-US" sz="1400" dirty="0"/>
              <a:t>http://www.webspecks.com/Blog_Continue_Aug_Sept_10.htm</a:t>
            </a:r>
          </a:p>
        </p:txBody>
      </p:sp>
    </p:spTree>
    <p:extLst>
      <p:ext uri="{BB962C8B-B14F-4D97-AF65-F5344CB8AC3E}">
        <p14:creationId xmlns:p14="http://schemas.microsoft.com/office/powerpoint/2010/main" val="3212495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01" y="332656"/>
            <a:ext cx="6753971" cy="1872208"/>
          </a:xfrm>
        </p:spPr>
        <p:txBody>
          <a:bodyPr/>
          <a:lstStyle/>
          <a:p>
            <a:r>
              <a:rPr lang="en-US" sz="4000" b="1" dirty="0" smtClean="0"/>
              <a:t>Is technology/knowledge transfer a </a:t>
            </a:r>
            <a:br>
              <a:rPr lang="en-US" sz="4000" b="1" dirty="0" smtClean="0"/>
            </a:br>
            <a:r>
              <a:rPr lang="en-US" sz="4000" b="1" dirty="0" smtClean="0"/>
              <a:t>field of dreams?</a:t>
            </a:r>
            <a:endParaRPr lang="en-US" sz="4000" b="1" dirty="0"/>
          </a:p>
        </p:txBody>
      </p:sp>
      <p:pic>
        <p:nvPicPr>
          <p:cNvPr id="2150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7211" y="2492896"/>
            <a:ext cx="832152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4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28284" y="338720"/>
            <a:ext cx="1367617" cy="183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987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83394"/>
            <a:ext cx="701040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Box 1"/>
          <p:cNvSpPr txBox="1">
            <a:spLocks noChangeArrowheads="1"/>
          </p:cNvSpPr>
          <p:nvPr/>
        </p:nvSpPr>
        <p:spPr bwMode="auto">
          <a:xfrm>
            <a:off x="2986088" y="1643807"/>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Experts give vision</a:t>
            </a:r>
          </a:p>
        </p:txBody>
      </p:sp>
      <p:sp>
        <p:nvSpPr>
          <p:cNvPr id="6148" name="TextBox 3"/>
          <p:cNvSpPr txBox="1">
            <a:spLocks noChangeArrowheads="1"/>
          </p:cNvSpPr>
          <p:nvPr/>
        </p:nvSpPr>
        <p:spPr bwMode="auto">
          <a:xfrm>
            <a:off x="2224088" y="3167807"/>
            <a:ext cx="2667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Practitioners/</a:t>
            </a:r>
            <a:br>
              <a:rPr lang="en-US" b="1"/>
            </a:br>
            <a:r>
              <a:rPr lang="en-US" b="1"/>
              <a:t>Managers plan and facilitate actions</a:t>
            </a:r>
          </a:p>
        </p:txBody>
      </p:sp>
      <p:sp>
        <p:nvSpPr>
          <p:cNvPr id="6149" name="TextBox 4"/>
          <p:cNvSpPr txBox="1">
            <a:spLocks noChangeArrowheads="1"/>
          </p:cNvSpPr>
          <p:nvPr/>
        </p:nvSpPr>
        <p:spPr bwMode="auto">
          <a:xfrm>
            <a:off x="1766888" y="5417294"/>
            <a:ext cx="3581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Community/Individuals (Stakeholders) … and the Environment respond</a:t>
            </a:r>
          </a:p>
        </p:txBody>
      </p:sp>
      <p:sp>
        <p:nvSpPr>
          <p:cNvPr id="6150" name="TextBox 2"/>
          <p:cNvSpPr txBox="1">
            <a:spLocks noChangeArrowheads="1"/>
          </p:cNvSpPr>
          <p:nvPr/>
        </p:nvSpPr>
        <p:spPr bwMode="auto">
          <a:xfrm>
            <a:off x="4724400" y="1240582"/>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solidFill>
                  <a:schemeClr val="accent2"/>
                </a:solidFill>
              </a:rPr>
              <a:t>Vision that is, ideally, based on monitoring &amp; evaluation</a:t>
            </a:r>
          </a:p>
        </p:txBody>
      </p:sp>
      <p:sp>
        <p:nvSpPr>
          <p:cNvPr id="6151" name="TextBox 7"/>
          <p:cNvSpPr txBox="1">
            <a:spLocks noChangeArrowheads="1"/>
          </p:cNvSpPr>
          <p:nvPr/>
        </p:nvSpPr>
        <p:spPr bwMode="auto">
          <a:xfrm>
            <a:off x="5410200" y="3091607"/>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solidFill>
                  <a:schemeClr val="accent2"/>
                </a:solidFill>
              </a:rPr>
              <a:t>Actions, ideally, </a:t>
            </a:r>
          </a:p>
          <a:p>
            <a:pPr eaLnBrk="1" hangingPunct="1"/>
            <a:r>
              <a:rPr lang="en-US" sz="2000" b="1" i="1">
                <a:solidFill>
                  <a:schemeClr val="accent2"/>
                </a:solidFill>
              </a:rPr>
              <a:t>based on “best” practices</a:t>
            </a:r>
          </a:p>
        </p:txBody>
      </p:sp>
      <p:sp>
        <p:nvSpPr>
          <p:cNvPr id="6152" name="TextBox 8"/>
          <p:cNvSpPr txBox="1">
            <a:spLocks noChangeArrowheads="1"/>
          </p:cNvSpPr>
          <p:nvPr/>
        </p:nvSpPr>
        <p:spPr bwMode="auto">
          <a:xfrm>
            <a:off x="6096000" y="4971207"/>
            <a:ext cx="304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solidFill>
                  <a:schemeClr val="accent2"/>
                </a:solidFill>
              </a:rPr>
              <a:t>Ideally,</a:t>
            </a:r>
            <a:br>
              <a:rPr lang="en-US" sz="2000" b="1" i="1">
                <a:solidFill>
                  <a:schemeClr val="accent2"/>
                </a:solidFill>
              </a:rPr>
            </a:br>
            <a:r>
              <a:rPr lang="en-US" sz="2000" b="1" i="1" u="sng">
                <a:solidFill>
                  <a:schemeClr val="accent2"/>
                </a:solidFill>
              </a:rPr>
              <a:t>both</a:t>
            </a:r>
            <a:r>
              <a:rPr lang="en-US" sz="2000" b="1" i="1">
                <a:solidFill>
                  <a:schemeClr val="accent2"/>
                </a:solidFill>
              </a:rPr>
              <a:t> obtain benefit</a:t>
            </a:r>
          </a:p>
          <a:p>
            <a:pPr eaLnBrk="1" hangingPunct="1"/>
            <a:endParaRPr lang="en-US" sz="2000" b="1" i="1">
              <a:solidFill>
                <a:schemeClr val="accent2"/>
              </a:solidFill>
            </a:endParaRPr>
          </a:p>
        </p:txBody>
      </p:sp>
      <p:sp>
        <p:nvSpPr>
          <p:cNvPr id="6153" name="Title 6"/>
          <p:cNvSpPr>
            <a:spLocks noGrp="1"/>
          </p:cNvSpPr>
          <p:nvPr>
            <p:ph type="title"/>
          </p:nvPr>
        </p:nvSpPr>
        <p:spPr>
          <a:xfrm>
            <a:off x="0" y="44624"/>
            <a:ext cx="9144000" cy="1036637"/>
          </a:xfrm>
        </p:spPr>
        <p:txBody>
          <a:bodyPr/>
          <a:lstStyle/>
          <a:p>
            <a:r>
              <a:rPr lang="en-US" sz="3800" b="1" dirty="0" smtClean="0"/>
              <a:t>Typical Environmental Assessment</a:t>
            </a:r>
          </a:p>
        </p:txBody>
      </p:sp>
      <p:pic>
        <p:nvPicPr>
          <p:cNvPr id="2140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9689" y="1052736"/>
            <a:ext cx="7778755" cy="5509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9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wipe(down)">
                                      <p:cBhvr>
                                        <p:cTn id="7" dur="580">
                                          <p:stCondLst>
                                            <p:cond delay="0"/>
                                          </p:stCondLst>
                                        </p:cTn>
                                        <p:tgtEl>
                                          <p:spTgt spid="214018"/>
                                        </p:tgtEl>
                                      </p:cBhvr>
                                    </p:animEffect>
                                    <p:anim calcmode="lin" valueType="num">
                                      <p:cBhvr>
                                        <p:cTn id="8" dur="1822" tmFilter="0,0; 0.14,0.36; 0.43,0.73; 0.71,0.91; 1.0,1.0">
                                          <p:stCondLst>
                                            <p:cond delay="0"/>
                                          </p:stCondLst>
                                        </p:cTn>
                                        <p:tgtEl>
                                          <p:spTgt spid="2140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40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40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40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401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4018"/>
                                        </p:tgtEl>
                                      </p:cBhvr>
                                      <p:to x="100000" y="60000"/>
                                    </p:animScale>
                                    <p:animScale>
                                      <p:cBhvr>
                                        <p:cTn id="14" dur="166" decel="50000">
                                          <p:stCondLst>
                                            <p:cond delay="676"/>
                                          </p:stCondLst>
                                        </p:cTn>
                                        <p:tgtEl>
                                          <p:spTgt spid="214018"/>
                                        </p:tgtEl>
                                      </p:cBhvr>
                                      <p:to x="100000" y="100000"/>
                                    </p:animScale>
                                    <p:animScale>
                                      <p:cBhvr>
                                        <p:cTn id="15" dur="26">
                                          <p:stCondLst>
                                            <p:cond delay="1312"/>
                                          </p:stCondLst>
                                        </p:cTn>
                                        <p:tgtEl>
                                          <p:spTgt spid="214018"/>
                                        </p:tgtEl>
                                      </p:cBhvr>
                                      <p:to x="100000" y="80000"/>
                                    </p:animScale>
                                    <p:animScale>
                                      <p:cBhvr>
                                        <p:cTn id="16" dur="166" decel="50000">
                                          <p:stCondLst>
                                            <p:cond delay="1338"/>
                                          </p:stCondLst>
                                        </p:cTn>
                                        <p:tgtEl>
                                          <p:spTgt spid="214018"/>
                                        </p:tgtEl>
                                      </p:cBhvr>
                                      <p:to x="100000" y="100000"/>
                                    </p:animScale>
                                    <p:animScale>
                                      <p:cBhvr>
                                        <p:cTn id="17" dur="26">
                                          <p:stCondLst>
                                            <p:cond delay="1642"/>
                                          </p:stCondLst>
                                        </p:cTn>
                                        <p:tgtEl>
                                          <p:spTgt spid="214018"/>
                                        </p:tgtEl>
                                      </p:cBhvr>
                                      <p:to x="100000" y="90000"/>
                                    </p:animScale>
                                    <p:animScale>
                                      <p:cBhvr>
                                        <p:cTn id="18" dur="166" decel="50000">
                                          <p:stCondLst>
                                            <p:cond delay="1668"/>
                                          </p:stCondLst>
                                        </p:cTn>
                                        <p:tgtEl>
                                          <p:spTgt spid="214018"/>
                                        </p:tgtEl>
                                      </p:cBhvr>
                                      <p:to x="100000" y="100000"/>
                                    </p:animScale>
                                    <p:animScale>
                                      <p:cBhvr>
                                        <p:cTn id="19" dur="26">
                                          <p:stCondLst>
                                            <p:cond delay="1808"/>
                                          </p:stCondLst>
                                        </p:cTn>
                                        <p:tgtEl>
                                          <p:spTgt spid="214018"/>
                                        </p:tgtEl>
                                      </p:cBhvr>
                                      <p:to x="100000" y="95000"/>
                                    </p:animScale>
                                    <p:animScale>
                                      <p:cBhvr>
                                        <p:cTn id="20" dur="166" decel="50000">
                                          <p:stCondLst>
                                            <p:cond delay="1834"/>
                                          </p:stCondLst>
                                        </p:cTn>
                                        <p:tgtEl>
                                          <p:spTgt spid="2140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838200"/>
          </a:xfrm>
        </p:spPr>
        <p:txBody>
          <a:bodyPr/>
          <a:lstStyle/>
          <a:p>
            <a:r>
              <a:rPr lang="en-US" sz="3600" b="1"/>
              <a:t>The value of a conceptual framework</a:t>
            </a:r>
          </a:p>
        </p:txBody>
      </p:sp>
      <p:sp>
        <p:nvSpPr>
          <p:cNvPr id="11267" name="Rectangle 3"/>
          <p:cNvSpPr>
            <a:spLocks noGrp="1" noChangeArrowheads="1"/>
          </p:cNvSpPr>
          <p:nvPr>
            <p:ph type="body" idx="1"/>
          </p:nvPr>
        </p:nvSpPr>
        <p:spPr>
          <a:xfrm>
            <a:off x="457200" y="1066800"/>
            <a:ext cx="8229600" cy="5715000"/>
          </a:xfrm>
        </p:spPr>
        <p:txBody>
          <a:bodyPr/>
          <a:lstStyle/>
          <a:p>
            <a:pPr>
              <a:lnSpc>
                <a:spcPct val="90000"/>
              </a:lnSpc>
            </a:pPr>
            <a:r>
              <a:rPr lang="en-US" sz="2400"/>
              <a:t>A defined protocol for identifying, developing and refining indicators can provide scientific rigor to the process and help ensure the indicators capture the complexities of the system and provide the information needed for decision making, ideally so that when they are taken together, they can capture the causality in the system among driving forces, state of the environment, and impacts of changes.  </a:t>
            </a:r>
          </a:p>
          <a:p>
            <a:pPr>
              <a:lnSpc>
                <a:spcPct val="90000"/>
              </a:lnSpc>
            </a:pPr>
            <a:r>
              <a:rPr lang="en-US" sz="2400"/>
              <a:t>This in turn can help decision makers connect the underlying processes with impacts, make linkages to related assessment areas, and ultimately more directly support decision making.  </a:t>
            </a:r>
          </a:p>
          <a:p>
            <a:pPr>
              <a:lnSpc>
                <a:spcPct val="90000"/>
              </a:lnSpc>
            </a:pPr>
            <a:r>
              <a:rPr lang="en-US" sz="2400"/>
              <a:t>This approach suggests the need for a causality-based conceptual framework as a foundation for monitoring and assessment and the development, refinement and selection of associated indicators.</a:t>
            </a:r>
          </a:p>
        </p:txBody>
      </p:sp>
    </p:spTree>
    <p:extLst>
      <p:ext uri="{BB962C8B-B14F-4D97-AF65-F5344CB8AC3E}">
        <p14:creationId xmlns:p14="http://schemas.microsoft.com/office/powerpoint/2010/main" val="958776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83394"/>
            <a:ext cx="701040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Box 1"/>
          <p:cNvSpPr txBox="1">
            <a:spLocks noChangeArrowheads="1"/>
          </p:cNvSpPr>
          <p:nvPr/>
        </p:nvSpPr>
        <p:spPr bwMode="auto">
          <a:xfrm>
            <a:off x="2986088" y="1643807"/>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Experts give vision</a:t>
            </a:r>
          </a:p>
        </p:txBody>
      </p:sp>
      <p:sp>
        <p:nvSpPr>
          <p:cNvPr id="6148" name="TextBox 3"/>
          <p:cNvSpPr txBox="1">
            <a:spLocks noChangeArrowheads="1"/>
          </p:cNvSpPr>
          <p:nvPr/>
        </p:nvSpPr>
        <p:spPr bwMode="auto">
          <a:xfrm>
            <a:off x="2224088" y="3167807"/>
            <a:ext cx="2667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Practitioners/</a:t>
            </a:r>
            <a:br>
              <a:rPr lang="en-US" b="1"/>
            </a:br>
            <a:r>
              <a:rPr lang="en-US" b="1"/>
              <a:t>Managers plan and facilitate actions</a:t>
            </a:r>
          </a:p>
        </p:txBody>
      </p:sp>
      <p:sp>
        <p:nvSpPr>
          <p:cNvPr id="6149" name="TextBox 4"/>
          <p:cNvSpPr txBox="1">
            <a:spLocks noChangeArrowheads="1"/>
          </p:cNvSpPr>
          <p:nvPr/>
        </p:nvSpPr>
        <p:spPr bwMode="auto">
          <a:xfrm>
            <a:off x="1766888" y="5417294"/>
            <a:ext cx="3581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Community/Individuals (Stakeholders) … and the Environment respond</a:t>
            </a:r>
          </a:p>
        </p:txBody>
      </p:sp>
      <p:grpSp>
        <p:nvGrpSpPr>
          <p:cNvPr id="2" name="Group 1"/>
          <p:cNvGrpSpPr/>
          <p:nvPr/>
        </p:nvGrpSpPr>
        <p:grpSpPr>
          <a:xfrm>
            <a:off x="4724400" y="1240582"/>
            <a:ext cx="4419600" cy="4746625"/>
            <a:chOff x="4724400" y="1240582"/>
            <a:chExt cx="4419600" cy="4746625"/>
          </a:xfrm>
        </p:grpSpPr>
        <p:sp>
          <p:nvSpPr>
            <p:cNvPr id="6150" name="TextBox 2"/>
            <p:cNvSpPr txBox="1">
              <a:spLocks noChangeArrowheads="1"/>
            </p:cNvSpPr>
            <p:nvPr/>
          </p:nvSpPr>
          <p:spPr bwMode="auto">
            <a:xfrm>
              <a:off x="4724400" y="1240582"/>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chemeClr val="accent2"/>
                  </a:solidFill>
                </a:rPr>
                <a:t>Vision that is, ideally, based on monitoring &amp; evaluation</a:t>
              </a:r>
            </a:p>
          </p:txBody>
        </p:sp>
        <p:sp>
          <p:nvSpPr>
            <p:cNvPr id="6151" name="TextBox 7"/>
            <p:cNvSpPr txBox="1">
              <a:spLocks noChangeArrowheads="1"/>
            </p:cNvSpPr>
            <p:nvPr/>
          </p:nvSpPr>
          <p:spPr bwMode="auto">
            <a:xfrm>
              <a:off x="5410200" y="3091607"/>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chemeClr val="accent2"/>
                  </a:solidFill>
                </a:rPr>
                <a:t>Actions, ideally, </a:t>
              </a:r>
            </a:p>
            <a:p>
              <a:pPr eaLnBrk="1" hangingPunct="1"/>
              <a:r>
                <a:rPr lang="en-US" sz="2000" b="1" i="1" dirty="0">
                  <a:solidFill>
                    <a:schemeClr val="accent2"/>
                  </a:solidFill>
                </a:rPr>
                <a:t>based on “best” practices</a:t>
              </a:r>
            </a:p>
          </p:txBody>
        </p:sp>
        <p:sp>
          <p:nvSpPr>
            <p:cNvPr id="6152" name="TextBox 8"/>
            <p:cNvSpPr txBox="1">
              <a:spLocks noChangeArrowheads="1"/>
            </p:cNvSpPr>
            <p:nvPr/>
          </p:nvSpPr>
          <p:spPr bwMode="auto">
            <a:xfrm>
              <a:off x="6096000" y="4971207"/>
              <a:ext cx="304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chemeClr val="accent2"/>
                  </a:solidFill>
                </a:rPr>
                <a:t>Ideally,</a:t>
              </a:r>
              <a:br>
                <a:rPr lang="en-US" sz="2000" b="1" i="1" dirty="0">
                  <a:solidFill>
                    <a:schemeClr val="accent2"/>
                  </a:solidFill>
                </a:rPr>
              </a:br>
              <a:r>
                <a:rPr lang="en-US" sz="2000" b="1" i="1" u="sng" dirty="0">
                  <a:solidFill>
                    <a:schemeClr val="accent2"/>
                  </a:solidFill>
                </a:rPr>
                <a:t>both</a:t>
              </a:r>
              <a:r>
                <a:rPr lang="en-US" sz="2000" b="1" i="1" dirty="0">
                  <a:solidFill>
                    <a:schemeClr val="accent2"/>
                  </a:solidFill>
                </a:rPr>
                <a:t> obtain benefit</a:t>
              </a:r>
            </a:p>
            <a:p>
              <a:pPr eaLnBrk="1" hangingPunct="1"/>
              <a:endParaRPr lang="en-US" sz="2000" b="1" i="1" dirty="0">
                <a:solidFill>
                  <a:schemeClr val="accent2"/>
                </a:solidFill>
              </a:endParaRPr>
            </a:p>
          </p:txBody>
        </p:sp>
      </p:grpSp>
      <p:sp>
        <p:nvSpPr>
          <p:cNvPr id="6153" name="Title 6"/>
          <p:cNvSpPr>
            <a:spLocks noGrp="1"/>
          </p:cNvSpPr>
          <p:nvPr>
            <p:ph type="title"/>
          </p:nvPr>
        </p:nvSpPr>
        <p:spPr>
          <a:xfrm>
            <a:off x="0" y="44624"/>
            <a:ext cx="9144000" cy="1036637"/>
          </a:xfrm>
        </p:spPr>
        <p:txBody>
          <a:bodyPr/>
          <a:lstStyle/>
          <a:p>
            <a:r>
              <a:rPr lang="en-US" sz="3800" b="1" dirty="0" smtClean="0"/>
              <a:t>Typical Environmental Assessment</a:t>
            </a:r>
          </a:p>
        </p:txBody>
      </p:sp>
      <p:pic>
        <p:nvPicPr>
          <p:cNvPr id="215042" name="Picture 2" descr="http://www.eng.cam.ac.uk/inclusivedesign/approaches/images/topdow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521" y="883394"/>
            <a:ext cx="7030767" cy="589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7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215042"/>
                                        </p:tgtEl>
                                        <p:attrNameLst>
                                          <p:attrName>style.visibility</p:attrName>
                                        </p:attrNameLst>
                                      </p:cBhvr>
                                      <p:to>
                                        <p:strVal val="visible"/>
                                      </p:to>
                                    </p:set>
                                    <p:anim calcmode="lin" valueType="num">
                                      <p:cBhvr additive="base">
                                        <p:cTn id="9" dur="500" fill="hold"/>
                                        <p:tgtEl>
                                          <p:spTgt spid="215042"/>
                                        </p:tgtEl>
                                        <p:attrNameLst>
                                          <p:attrName>ppt_x</p:attrName>
                                        </p:attrNameLst>
                                      </p:cBhvr>
                                      <p:tavLst>
                                        <p:tav tm="0">
                                          <p:val>
                                            <p:strVal val="#ppt_x"/>
                                          </p:val>
                                        </p:tav>
                                        <p:tav tm="100000">
                                          <p:val>
                                            <p:strVal val="#ppt_x"/>
                                          </p:val>
                                        </p:tav>
                                      </p:tavLst>
                                    </p:anim>
                                    <p:anim calcmode="lin" valueType="num">
                                      <p:cBhvr additive="base">
                                        <p:cTn id="10" dur="500" fill="hold"/>
                                        <p:tgtEl>
                                          <p:spTgt spid="215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8620"/>
            <a:ext cx="9144000" cy="1676400"/>
          </a:xfrm>
        </p:spPr>
        <p:txBody>
          <a:bodyPr/>
          <a:lstStyle/>
          <a:p>
            <a:r>
              <a:rPr lang="en-US" sz="4000" b="1" dirty="0" smtClean="0"/>
              <a:t>Adding science to community engagement…</a:t>
            </a:r>
          </a:p>
        </p:txBody>
      </p:sp>
      <p:sp>
        <p:nvSpPr>
          <p:cNvPr id="7171" name="TextBox 2"/>
          <p:cNvSpPr txBox="1">
            <a:spLocks noChangeArrowheads="1"/>
          </p:cNvSpPr>
          <p:nvPr/>
        </p:nvSpPr>
        <p:spPr bwMode="auto">
          <a:xfrm>
            <a:off x="457200" y="6296025"/>
            <a:ext cx="815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Adapted from USDA Forest Service FireScience Application Cycle (2004</a:t>
            </a:r>
            <a:r>
              <a:rPr lang="en-US" b="1"/>
              <a:t>) </a:t>
            </a:r>
            <a:r>
              <a:rPr lang="en-US" sz="1200" b="1"/>
              <a:t>http://www.firescience.gov/projects/04-4-2-01/project/04-4-2-01_vw_jfsp_final_report.pdf</a:t>
            </a:r>
          </a:p>
        </p:txBody>
      </p:sp>
      <p:pic>
        <p:nvPicPr>
          <p:cNvPr id="717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5763" y="1524000"/>
            <a:ext cx="6110287"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332" y="3429000"/>
            <a:ext cx="8863136" cy="1077218"/>
          </a:xfrm>
          <a:prstGeom prst="rect">
            <a:avLst/>
          </a:prstGeom>
          <a:solidFill>
            <a:schemeClr val="bg1"/>
          </a:solidFill>
        </p:spPr>
        <p:txBody>
          <a:bodyPr wrap="square">
            <a:spAutoFit/>
          </a:bodyPr>
          <a:lstStyle/>
          <a:p>
            <a:pPr lvl="1" algn="ctr"/>
            <a:r>
              <a:rPr lang="en-US" sz="3200" b="1" dirty="0" smtClean="0">
                <a:solidFill>
                  <a:srgbClr val="0000FF"/>
                </a:solidFill>
              </a:rPr>
              <a:t>…however…. </a:t>
            </a:r>
            <a:br>
              <a:rPr lang="en-US" sz="3200" b="1" dirty="0" smtClean="0">
                <a:solidFill>
                  <a:srgbClr val="0000FF"/>
                </a:solidFill>
              </a:rPr>
            </a:br>
            <a:r>
              <a:rPr lang="en-US" sz="3200" b="1" dirty="0" smtClean="0">
                <a:solidFill>
                  <a:srgbClr val="0000FF"/>
                </a:solidFill>
              </a:rPr>
              <a:t>is the top-down problem actually solved?</a:t>
            </a:r>
            <a:endParaRPr lang="en-US" sz="32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3.bp.blogspot.com/_8l48d7fVQ7w/TVINhsJBzbI/AAAAAAAAADY/PMgwj_b9klg/s1600/trust_builds_relationships.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8938" y="3172061"/>
            <a:ext cx="4910137"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457200" y="152636"/>
            <a:ext cx="8229600" cy="1471612"/>
          </a:xfrm>
        </p:spPr>
        <p:txBody>
          <a:bodyPr/>
          <a:lstStyle/>
          <a:p>
            <a:r>
              <a:rPr lang="en-US" sz="4000" b="1" dirty="0" smtClean="0"/>
              <a:t>Expert-led, top-down approaches</a:t>
            </a:r>
            <a:endParaRPr lang="en-US" sz="4000" dirty="0" smtClean="0"/>
          </a:p>
        </p:txBody>
      </p:sp>
      <p:sp>
        <p:nvSpPr>
          <p:cNvPr id="8196" name="Content Placeholder 2"/>
          <p:cNvSpPr>
            <a:spLocks noGrp="1"/>
          </p:cNvSpPr>
          <p:nvPr>
            <p:ph idx="1"/>
          </p:nvPr>
        </p:nvSpPr>
        <p:spPr>
          <a:xfrm>
            <a:off x="266700" y="1624247"/>
            <a:ext cx="8229600" cy="5121275"/>
          </a:xfrm>
        </p:spPr>
        <p:txBody>
          <a:bodyPr/>
          <a:lstStyle/>
          <a:p>
            <a:r>
              <a:rPr lang="en-US" dirty="0" smtClean="0"/>
              <a:t>…may be useful </a:t>
            </a:r>
            <a:r>
              <a:rPr lang="en-US" i="1" dirty="0" smtClean="0"/>
              <a:t>biophysically</a:t>
            </a:r>
            <a:r>
              <a:rPr lang="en-US" dirty="0" smtClean="0"/>
              <a:t>…however…</a:t>
            </a:r>
          </a:p>
          <a:p>
            <a:r>
              <a:rPr lang="en-US" dirty="0" smtClean="0"/>
              <a:t>They also result in a </a:t>
            </a:r>
            <a:r>
              <a:rPr lang="en-US" dirty="0" err="1" smtClean="0"/>
              <a:t>uni</a:t>
            </a:r>
            <a:r>
              <a:rPr lang="en-US" dirty="0" smtClean="0"/>
              <a:t>-directional flow of knowledge, </a:t>
            </a:r>
          </a:p>
          <a:p>
            <a:r>
              <a:rPr lang="en-US" dirty="0" smtClean="0"/>
              <a:t>which is </a:t>
            </a:r>
            <a:r>
              <a:rPr lang="en-US" i="1" u="sng" dirty="0" smtClean="0"/>
              <a:t>less</a:t>
            </a:r>
            <a:r>
              <a:rPr lang="en-US" dirty="0" smtClean="0"/>
              <a:t> likely to result in:</a:t>
            </a:r>
          </a:p>
          <a:p>
            <a:pPr lvl="1"/>
            <a:r>
              <a:rPr lang="en-US" dirty="0" smtClean="0"/>
              <a:t>adoption</a:t>
            </a:r>
          </a:p>
          <a:p>
            <a:pPr lvl="1"/>
            <a:r>
              <a:rPr lang="en-US" dirty="0" smtClean="0"/>
              <a:t>trustworthy relations</a:t>
            </a:r>
          </a:p>
          <a:p>
            <a:pPr lvl="1"/>
            <a:r>
              <a:rPr lang="en-US" dirty="0" smtClean="0"/>
              <a:t>a supportive and </a:t>
            </a:r>
            <a:br>
              <a:rPr lang="en-US" dirty="0" smtClean="0"/>
            </a:br>
            <a:r>
              <a:rPr lang="en-US" dirty="0" smtClean="0"/>
              <a:t>well-informed </a:t>
            </a:r>
            <a:br>
              <a:rPr lang="en-US" dirty="0" smtClean="0"/>
            </a:br>
            <a:r>
              <a:rPr lang="en-US" dirty="0" smtClean="0"/>
              <a:t>constituency</a:t>
            </a:r>
          </a:p>
          <a:p>
            <a:pPr lvl="1"/>
            <a:r>
              <a:rPr lang="en-US" dirty="0" smtClean="0"/>
              <a:t>retention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5313" y="476672"/>
            <a:ext cx="793750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6900" y="1435522"/>
            <a:ext cx="14478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313" y="513184"/>
            <a:ext cx="536575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NRC Book Cover1111"/>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268288" y="1143000"/>
            <a:ext cx="3629025"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947" name="Text Box 3"/>
          <p:cNvSpPr txBox="1">
            <a:spLocks noChangeArrowheads="1"/>
          </p:cNvSpPr>
          <p:nvPr/>
        </p:nvSpPr>
        <p:spPr bwMode="auto">
          <a:xfrm>
            <a:off x="469900" y="5791200"/>
            <a:ext cx="319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i="1">
                <a:solidFill>
                  <a:schemeClr val="bg1"/>
                </a:solidFill>
                <a:cs typeface="Arial" charset="0"/>
              </a:rPr>
              <a:t>National Research Council</a:t>
            </a:r>
          </a:p>
          <a:p>
            <a:pPr algn="ctr"/>
            <a:r>
              <a:rPr lang="en-US" sz="1600" i="1">
                <a:solidFill>
                  <a:schemeClr val="bg1"/>
                </a:solidFill>
                <a:cs typeface="Arial" charset="0"/>
              </a:rPr>
              <a:t>2000</a:t>
            </a:r>
          </a:p>
        </p:txBody>
      </p:sp>
      <p:sp>
        <p:nvSpPr>
          <p:cNvPr id="210948" name="Text Box 4"/>
          <p:cNvSpPr txBox="1">
            <a:spLocks noChangeArrowheads="1"/>
          </p:cNvSpPr>
          <p:nvPr/>
        </p:nvSpPr>
        <p:spPr bwMode="auto">
          <a:xfrm>
            <a:off x="4267200" y="1212850"/>
            <a:ext cx="4572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i="1" dirty="0">
                <a:cs typeface="Arial" charset="0"/>
              </a:rPr>
              <a:t>“Crossing the Valley of Death” </a:t>
            </a:r>
            <a:r>
              <a:rPr lang="en-US" sz="3600" dirty="0">
                <a:cs typeface="Arial" charset="0"/>
              </a:rPr>
              <a:t/>
            </a:r>
            <a:br>
              <a:rPr lang="en-US" sz="3600" dirty="0">
                <a:cs typeface="Arial" charset="0"/>
              </a:rPr>
            </a:br>
            <a:r>
              <a:rPr lang="en-US" sz="3600" dirty="0">
                <a:cs typeface="Arial" charset="0"/>
              </a:rPr>
              <a:t>is sometimes used in industry to describe the fundamental challenge of transitioning from research to implementation.</a:t>
            </a:r>
          </a:p>
        </p:txBody>
      </p:sp>
      <p:sp>
        <p:nvSpPr>
          <p:cNvPr id="210949" name="Rectangle 5"/>
          <p:cNvSpPr>
            <a:spLocks noGrp="1" noChangeArrowheads="1"/>
          </p:cNvSpPr>
          <p:nvPr>
            <p:ph type="title"/>
          </p:nvPr>
        </p:nvSpPr>
        <p:spPr>
          <a:xfrm>
            <a:off x="0" y="76200"/>
            <a:ext cx="9144000" cy="990600"/>
          </a:xfrm>
        </p:spPr>
        <p:txBody>
          <a:bodyPr/>
          <a:lstStyle/>
          <a:p>
            <a:r>
              <a:rPr lang="en-US" sz="4000" b="1"/>
              <a:t>The technology transfer challenge</a:t>
            </a:r>
          </a:p>
        </p:txBody>
      </p:sp>
    </p:spTree>
    <p:extLst>
      <p:ext uri="{BB962C8B-B14F-4D97-AF65-F5344CB8AC3E}">
        <p14:creationId xmlns:p14="http://schemas.microsoft.com/office/powerpoint/2010/main" val="41536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74638"/>
            <a:ext cx="8229600" cy="838200"/>
          </a:xfrm>
        </p:spPr>
        <p:txBody>
          <a:bodyPr/>
          <a:lstStyle/>
          <a:p>
            <a:r>
              <a:rPr lang="en-US" sz="4000" b="1"/>
              <a:t>Successful crossings</a:t>
            </a:r>
          </a:p>
        </p:txBody>
      </p:sp>
      <p:sp>
        <p:nvSpPr>
          <p:cNvPr id="215043" name="Rectangle 3"/>
          <p:cNvSpPr>
            <a:spLocks noGrp="1" noChangeArrowheads="1"/>
          </p:cNvSpPr>
          <p:nvPr>
            <p:ph type="body" idx="1"/>
          </p:nvPr>
        </p:nvSpPr>
        <p:spPr>
          <a:xfrm>
            <a:off x="762000" y="1295400"/>
            <a:ext cx="7772400" cy="5105400"/>
          </a:xfrm>
        </p:spPr>
        <p:txBody>
          <a:bodyPr/>
          <a:lstStyle/>
          <a:p>
            <a:r>
              <a:rPr lang="en-US"/>
              <a:t>Require:</a:t>
            </a:r>
          </a:p>
          <a:p>
            <a:pPr lvl="1"/>
            <a:r>
              <a:rPr lang="en-US"/>
              <a:t>An understanding of the importance (and risks) of the transition</a:t>
            </a:r>
          </a:p>
          <a:p>
            <a:pPr lvl="1"/>
            <a:r>
              <a:rPr lang="en-US"/>
              <a:t>Development and maintenance of appropriate transition plans</a:t>
            </a:r>
          </a:p>
          <a:p>
            <a:pPr lvl="1"/>
            <a:r>
              <a:rPr lang="en-US"/>
              <a:t>Adequate resource provision</a:t>
            </a:r>
          </a:p>
          <a:p>
            <a:pPr lvl="1"/>
            <a:r>
              <a:rPr lang="en-US"/>
              <a:t>Continuous feedback (in both directions) between R&amp;D and operational activities</a:t>
            </a:r>
          </a:p>
          <a:p>
            <a:pPr lvl="1"/>
            <a:r>
              <a:rPr lang="en-US"/>
              <a:t>Making outreach bidirectional: “</a:t>
            </a:r>
            <a:r>
              <a:rPr lang="en-US" i="1"/>
              <a:t>Inreach</a:t>
            </a:r>
            <a:r>
              <a:rPr lang="en-US"/>
              <a:t>”</a:t>
            </a:r>
          </a:p>
        </p:txBody>
      </p:sp>
      <p:sp>
        <p:nvSpPr>
          <p:cNvPr id="215044" name="Text Box 4"/>
          <p:cNvSpPr txBox="1">
            <a:spLocks noChangeArrowheads="1"/>
          </p:cNvSpPr>
          <p:nvPr/>
        </p:nvSpPr>
        <p:spPr bwMode="auto">
          <a:xfrm>
            <a:off x="296863" y="6156325"/>
            <a:ext cx="389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cs typeface="Arial" charset="0"/>
              </a:rPr>
              <a:t>National Research Council, 2000</a:t>
            </a:r>
          </a:p>
        </p:txBody>
      </p:sp>
    </p:spTree>
    <p:extLst>
      <p:ext uri="{BB962C8B-B14F-4D97-AF65-F5344CB8AC3E}">
        <p14:creationId xmlns:p14="http://schemas.microsoft.com/office/powerpoint/2010/main" val="2296873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a:xfrm>
            <a:off x="76200" y="0"/>
            <a:ext cx="4114800" cy="1447800"/>
          </a:xfrm>
        </p:spPr>
        <p:txBody>
          <a:bodyPr/>
          <a:lstStyle/>
          <a:p>
            <a:r>
              <a:rPr lang="en-US" sz="4000" b="1" dirty="0" smtClean="0"/>
              <a:t>Formative </a:t>
            </a:r>
            <a:r>
              <a:rPr lang="en-US" sz="4000" b="1" dirty="0"/>
              <a:t>R&amp;D</a:t>
            </a:r>
            <a:br>
              <a:rPr lang="en-US" sz="4000" b="1" dirty="0"/>
            </a:br>
            <a:r>
              <a:rPr lang="en-US" sz="4000" b="1" dirty="0"/>
              <a:t>Approach</a:t>
            </a:r>
          </a:p>
        </p:txBody>
      </p:sp>
      <p:pic>
        <p:nvPicPr>
          <p:cNvPr id="158728" name="Picture 8" descr="NGTEN_approach_diagram_onl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28875" y="333375"/>
            <a:ext cx="6486525" cy="6191250"/>
          </a:xfrm>
          <a:prstGeom prst="rect">
            <a:avLst/>
          </a:prstGeom>
          <a:noFill/>
          <a:extLst>
            <a:ext uri="{909E8E84-426E-40DD-AFC4-6F175D3DCCD1}">
              <a14:hiddenFill xmlns:a14="http://schemas.microsoft.com/office/drawing/2010/main">
                <a:solidFill>
                  <a:srgbClr val="FFFFFF"/>
                </a:solidFill>
              </a14:hiddenFill>
            </a:ext>
          </a:extLst>
        </p:spPr>
      </p:pic>
      <p:sp>
        <p:nvSpPr>
          <p:cNvPr id="158729" name="Text Box 9"/>
          <p:cNvSpPr txBox="1">
            <a:spLocks noChangeArrowheads="1"/>
          </p:cNvSpPr>
          <p:nvPr/>
        </p:nvSpPr>
        <p:spPr bwMode="auto">
          <a:xfrm>
            <a:off x="139700" y="2057400"/>
            <a:ext cx="3429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If research and</a:t>
            </a:r>
            <a:br>
              <a:rPr lang="en-US" sz="2400" b="1"/>
            </a:br>
            <a:r>
              <a:rPr lang="en-US" sz="2400" b="1"/>
              <a:t>development</a:t>
            </a:r>
            <a:br>
              <a:rPr lang="en-US" sz="2400" b="1"/>
            </a:br>
            <a:r>
              <a:rPr lang="en-US" sz="2400" b="1"/>
              <a:t>are adaptive,</a:t>
            </a:r>
            <a:br>
              <a:rPr lang="en-US" sz="2400" b="1"/>
            </a:br>
            <a:r>
              <a:rPr lang="en-US" sz="2400" b="1"/>
              <a:t>can allow for midstream adjustment in </a:t>
            </a:r>
            <a:br>
              <a:rPr lang="en-US" sz="2400" b="1"/>
            </a:br>
            <a:r>
              <a:rPr lang="en-US" sz="2400" b="1"/>
              <a:t>research plans </a:t>
            </a:r>
            <a:br>
              <a:rPr lang="en-US" sz="2400" b="1"/>
            </a:br>
            <a:r>
              <a:rPr lang="en-US" sz="2400" b="1"/>
              <a:t>through continual evaluation and user feedback</a:t>
            </a:r>
            <a:r>
              <a:rPr lang="en-US" sz="2400" b="1" i="1"/>
              <a:t>.</a:t>
            </a:r>
            <a:r>
              <a:rPr lang="en-US" sz="2000" b="1" i="1"/>
              <a:t> </a:t>
            </a:r>
          </a:p>
        </p:txBody>
      </p:sp>
    </p:spTree>
    <p:extLst>
      <p:ext uri="{BB962C8B-B14F-4D97-AF65-F5344CB8AC3E}">
        <p14:creationId xmlns:p14="http://schemas.microsoft.com/office/powerpoint/2010/main" val="285452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b="1" dirty="0" smtClean="0"/>
              <a:t>What might theory offer?</a:t>
            </a:r>
            <a:endParaRPr lang="en-US" b="1"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7221" y="1088740"/>
            <a:ext cx="5629275"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214" y="1556792"/>
            <a:ext cx="3975488" cy="368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5844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76200"/>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000000"/>
                </a:solidFill>
                <a:effectLst>
                  <a:outerShdw blurRad="38100" dist="38100" dir="2700000" algn="tl">
                    <a:srgbClr val="C0C0C0"/>
                  </a:outerShdw>
                </a:effectLst>
              </a:rPr>
              <a:t>Theoretical Framework</a:t>
            </a:r>
          </a:p>
        </p:txBody>
      </p:sp>
      <p:sp>
        <p:nvSpPr>
          <p:cNvPr id="41987" name="Rectangle 3"/>
          <p:cNvSpPr>
            <a:spLocks noGrp="1" noChangeArrowheads="1"/>
          </p:cNvSpPr>
          <p:nvPr>
            <p:ph type="body" idx="1"/>
          </p:nvPr>
        </p:nvSpPr>
        <p:spPr>
          <a:xfrm>
            <a:off x="304800" y="914400"/>
            <a:ext cx="8610600" cy="5943600"/>
          </a:xfrm>
        </p:spPr>
        <p:txBody>
          <a:bodyPr/>
          <a:lstStyle/>
          <a:p>
            <a:pPr>
              <a:lnSpc>
                <a:spcPct val="90000"/>
              </a:lnSpc>
            </a:pPr>
            <a:r>
              <a:rPr lang="en-US" b="1" dirty="0" smtClean="0">
                <a:effectLst>
                  <a:outerShdw blurRad="38100" dist="38100" dir="2700000" algn="tl">
                    <a:srgbClr val="C0C0C0"/>
                  </a:outerShdw>
                </a:effectLst>
              </a:rPr>
              <a:t>Constructivism vs. Positivism</a:t>
            </a:r>
          </a:p>
          <a:p>
            <a:pPr>
              <a:lnSpc>
                <a:spcPct val="90000"/>
              </a:lnSpc>
            </a:pPr>
            <a:r>
              <a:rPr lang="en-US" b="1" dirty="0" smtClean="0">
                <a:effectLst>
                  <a:outerShdw blurRad="38100" dist="38100" dir="2700000" algn="tl">
                    <a:srgbClr val="C0C0C0"/>
                  </a:outerShdw>
                </a:effectLst>
              </a:rPr>
              <a:t>Science </a:t>
            </a:r>
            <a:r>
              <a:rPr lang="en-US" b="1" dirty="0">
                <a:effectLst>
                  <a:outerShdw blurRad="38100" dist="38100" dir="2700000" algn="tl">
                    <a:srgbClr val="C0C0C0"/>
                  </a:outerShdw>
                </a:effectLst>
              </a:rPr>
              <a:t>in Service for Society </a:t>
            </a:r>
            <a:br>
              <a:rPr lang="en-US" b="1" dirty="0">
                <a:effectLst>
                  <a:outerShdw blurRad="38100" dist="38100" dir="2700000" algn="tl">
                    <a:srgbClr val="C0C0C0"/>
                  </a:outerShdw>
                </a:effectLst>
              </a:rPr>
            </a:br>
            <a:r>
              <a:rPr lang="en-US" b="1" dirty="0">
                <a:effectLst>
                  <a:outerShdw blurRad="38100" dist="38100" dir="2700000" algn="tl">
                    <a:srgbClr val="C0C0C0"/>
                  </a:outerShdw>
                </a:effectLst>
              </a:rPr>
              <a:t>(Translational Science)</a:t>
            </a:r>
          </a:p>
          <a:p>
            <a:pPr>
              <a:lnSpc>
                <a:spcPct val="90000"/>
              </a:lnSpc>
            </a:pPr>
            <a:r>
              <a:rPr lang="en-US" b="1" dirty="0">
                <a:effectLst>
                  <a:outerShdw blurRad="38100" dist="38100" dir="2700000" algn="tl">
                    <a:srgbClr val="C0C0C0"/>
                  </a:outerShdw>
                </a:effectLst>
              </a:rPr>
              <a:t>“High Tech, High Touch”</a:t>
            </a:r>
          </a:p>
          <a:p>
            <a:pPr>
              <a:lnSpc>
                <a:spcPct val="90000"/>
              </a:lnSpc>
            </a:pPr>
            <a:r>
              <a:rPr lang="en-US" b="1" dirty="0">
                <a:effectLst>
                  <a:outerShdw blurRad="38100" dist="38100" dir="2700000" algn="tl">
                    <a:srgbClr val="C0C0C0"/>
                  </a:outerShdw>
                </a:effectLst>
              </a:rPr>
              <a:t>Two-way Knowledge Exchange</a:t>
            </a:r>
          </a:p>
          <a:p>
            <a:pPr>
              <a:lnSpc>
                <a:spcPct val="90000"/>
              </a:lnSpc>
            </a:pPr>
            <a:r>
              <a:rPr lang="en-US" b="1" dirty="0" smtClean="0">
                <a:effectLst>
                  <a:outerShdw blurRad="38100" dist="38100" dir="2700000" algn="tl">
                    <a:srgbClr val="C0C0C0"/>
                  </a:outerShdw>
                </a:effectLst>
              </a:rPr>
              <a:t>Positive Deviance</a:t>
            </a:r>
          </a:p>
          <a:p>
            <a:pPr>
              <a:lnSpc>
                <a:spcPct val="90000"/>
              </a:lnSpc>
            </a:pPr>
            <a:r>
              <a:rPr lang="en-US" b="1" dirty="0" smtClean="0">
                <a:effectLst>
                  <a:outerShdw blurRad="38100" dist="38100" dir="2700000" algn="tl">
                    <a:srgbClr val="C0C0C0"/>
                  </a:outerShdw>
                </a:effectLst>
              </a:rPr>
              <a:t>Diffusion </a:t>
            </a:r>
            <a:r>
              <a:rPr lang="en-US" b="1" dirty="0">
                <a:effectLst>
                  <a:outerShdw blurRad="38100" dist="38100" dir="2700000" algn="tl">
                    <a:srgbClr val="C0C0C0"/>
                  </a:outerShdw>
                </a:effectLst>
              </a:rPr>
              <a:t>of </a:t>
            </a:r>
            <a:r>
              <a:rPr lang="en-US" b="1" dirty="0" smtClean="0">
                <a:effectLst>
                  <a:outerShdw blurRad="38100" dist="38100" dir="2700000" algn="tl">
                    <a:srgbClr val="C0C0C0"/>
                  </a:outerShdw>
                </a:effectLst>
              </a:rPr>
              <a:t>Innovations</a:t>
            </a:r>
          </a:p>
          <a:p>
            <a:pPr>
              <a:lnSpc>
                <a:spcPct val="90000"/>
              </a:lnSpc>
            </a:pPr>
            <a:r>
              <a:rPr lang="en-US" b="1" dirty="0" smtClean="0">
                <a:effectLst>
                  <a:outerShdw blurRad="38100" dist="38100" dir="2700000" algn="tl">
                    <a:srgbClr val="C0C0C0"/>
                  </a:outerShdw>
                </a:effectLst>
              </a:rPr>
              <a:t>Local Knowledge</a:t>
            </a:r>
          </a:p>
          <a:p>
            <a:pPr>
              <a:lnSpc>
                <a:spcPct val="90000"/>
              </a:lnSpc>
            </a:pPr>
            <a:r>
              <a:rPr lang="en-US" b="1" dirty="0" smtClean="0">
                <a:effectLst>
                  <a:outerShdw blurRad="38100" dist="38100" dir="2700000" algn="tl">
                    <a:srgbClr val="C0C0C0"/>
                  </a:outerShdw>
                </a:effectLst>
              </a:rPr>
              <a:t>Active Learning</a:t>
            </a:r>
          </a:p>
          <a:p>
            <a:pPr>
              <a:lnSpc>
                <a:spcPct val="90000"/>
              </a:lnSpc>
            </a:pPr>
            <a:r>
              <a:rPr lang="en-US" b="1" dirty="0" smtClean="0">
                <a:effectLst>
                  <a:outerShdw blurRad="38100" dist="38100" dir="2700000" algn="tl">
                    <a:srgbClr val="C0C0C0"/>
                  </a:outerShdw>
                </a:effectLst>
              </a:rPr>
              <a:t>Informal Learning</a:t>
            </a:r>
            <a:endParaRPr lang="en-US" b="1" dirty="0">
              <a:effectLst>
                <a:outerShdw blurRad="38100" dist="38100" dir="2700000" algn="tl">
                  <a:srgbClr val="C0C0C0"/>
                </a:outerShdw>
              </a:effectLst>
            </a:endParaRPr>
          </a:p>
          <a:p>
            <a:pPr lvl="2">
              <a:lnSpc>
                <a:spcPct val="90000"/>
              </a:lnSpc>
            </a:pPr>
            <a:endParaRPr lang="en-US" b="1" dirty="0">
              <a:effectLst>
                <a:outerShdw blurRad="38100" dist="38100" dir="2700000" algn="tl">
                  <a:srgbClr val="C0C0C0"/>
                </a:outerShdw>
              </a:effectLst>
            </a:endParaRPr>
          </a:p>
        </p:txBody>
      </p:sp>
      <p:pic>
        <p:nvPicPr>
          <p:cNvPr id="41988" name="Picture 4" descr="High tech High Touch_htnewcov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23113" y="533400"/>
            <a:ext cx="163988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Diffusion of Innova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91363" y="4038600"/>
            <a:ext cx="167163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75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76200"/>
            <a:ext cx="855586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b="1" dirty="0" smtClean="0">
                <a:solidFill>
                  <a:srgbClr val="000000"/>
                </a:solidFill>
              </a:rPr>
              <a:t>Positivism vs. Constructivism</a:t>
            </a:r>
            <a:endParaRPr lang="en-US" sz="4000" b="1" dirty="0">
              <a:solidFill>
                <a:srgbClr val="000000"/>
              </a:solidFill>
            </a:endParaRPr>
          </a:p>
        </p:txBody>
      </p:sp>
      <p:sp>
        <p:nvSpPr>
          <p:cNvPr id="41987" name="Rectangle 3"/>
          <p:cNvSpPr>
            <a:spLocks noGrp="1" noChangeArrowheads="1"/>
          </p:cNvSpPr>
          <p:nvPr>
            <p:ph type="body" idx="1"/>
          </p:nvPr>
        </p:nvSpPr>
        <p:spPr>
          <a:xfrm>
            <a:off x="304800" y="914400"/>
            <a:ext cx="8610600" cy="5943600"/>
          </a:xfrm>
        </p:spPr>
        <p:txBody>
          <a:bodyPr/>
          <a:lstStyle/>
          <a:p>
            <a:r>
              <a:rPr lang="en-US" b="1" dirty="0"/>
              <a:t>The Positivist View</a:t>
            </a:r>
            <a:endParaRPr lang="en-US" dirty="0"/>
          </a:p>
          <a:p>
            <a:pPr lvl="1"/>
            <a:endParaRPr lang="en-US" dirty="0" smtClean="0"/>
          </a:p>
          <a:p>
            <a:endParaRPr lang="en-US" b="1" dirty="0"/>
          </a:p>
          <a:p>
            <a:endParaRPr lang="en-US" b="1" dirty="0" smtClean="0"/>
          </a:p>
          <a:p>
            <a:endParaRPr lang="en-US" b="1" dirty="0" smtClean="0"/>
          </a:p>
          <a:p>
            <a:r>
              <a:rPr lang="en-US" b="1" dirty="0" smtClean="0"/>
              <a:t>The </a:t>
            </a:r>
            <a:r>
              <a:rPr lang="en-US" b="1" dirty="0"/>
              <a:t>Constructivist View </a:t>
            </a:r>
            <a:endParaRPr lang="en-US" dirty="0"/>
          </a:p>
          <a:p>
            <a:pPr lvl="1"/>
            <a:endParaRPr lang="en-US" dirty="0" smtClean="0"/>
          </a:p>
        </p:txBody>
      </p:sp>
    </p:spTree>
    <p:extLst>
      <p:ext uri="{BB962C8B-B14F-4D97-AF65-F5344CB8AC3E}">
        <p14:creationId xmlns:p14="http://schemas.microsoft.com/office/powerpoint/2010/main" val="2275393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1143000"/>
          </a:xfrm>
        </p:spPr>
        <p:txBody>
          <a:bodyPr/>
          <a:lstStyle/>
          <a:p>
            <a:r>
              <a:rPr lang="en-US" sz="3600" b="1"/>
              <a:t>Conceptual frameworks based on Stress-Response &amp; Demand-Supply</a:t>
            </a:r>
          </a:p>
        </p:txBody>
      </p:sp>
      <p:sp>
        <p:nvSpPr>
          <p:cNvPr id="12291" name="Rectangle 3"/>
          <p:cNvSpPr>
            <a:spLocks noGrp="1" noChangeArrowheads="1"/>
          </p:cNvSpPr>
          <p:nvPr>
            <p:ph type="body" idx="1"/>
          </p:nvPr>
        </p:nvSpPr>
        <p:spPr>
          <a:xfrm>
            <a:off x="304800" y="1371600"/>
            <a:ext cx="8534400" cy="5486400"/>
          </a:xfrm>
        </p:spPr>
        <p:txBody>
          <a:bodyPr/>
          <a:lstStyle/>
          <a:p>
            <a:pPr>
              <a:lnSpc>
                <a:spcPct val="80000"/>
              </a:lnSpc>
            </a:pPr>
            <a:r>
              <a:rPr lang="en-US" sz="2800"/>
              <a:t>Environmental statistics, or indicators , information categories based on system components help, but are not enough.</a:t>
            </a:r>
          </a:p>
          <a:p>
            <a:pPr>
              <a:lnSpc>
                <a:spcPct val="80000"/>
              </a:lnSpc>
            </a:pPr>
            <a:r>
              <a:rPr lang="en-US" sz="2800"/>
              <a:t>The framework should emphasize the causal relationships between forces acting on the environment, associated consequences, and societal response through a set of interlinked indicators </a:t>
            </a:r>
          </a:p>
          <a:p>
            <a:pPr>
              <a:lnSpc>
                <a:spcPct val="80000"/>
              </a:lnSpc>
            </a:pPr>
            <a:r>
              <a:rPr lang="en-US" sz="2800"/>
              <a:t>The MA describes desertification as being </a:t>
            </a:r>
            <a:r>
              <a:rPr lang="en-US" sz="2800" i="1"/>
              <a:t>“…a result of a long-term failure to balance demand for and supply of ecosystem services in drylands.”</a:t>
            </a:r>
            <a:r>
              <a:rPr lang="en-US" sz="2800"/>
              <a:t>   </a:t>
            </a:r>
          </a:p>
          <a:p>
            <a:pPr>
              <a:lnSpc>
                <a:spcPct val="80000"/>
              </a:lnSpc>
            </a:pPr>
            <a:r>
              <a:rPr lang="en-US" sz="2800"/>
              <a:t>Thus, a “balance-sheet” framework tracking changes in  ecosystems services is warranted, linking environmental change and human well-being.</a:t>
            </a:r>
          </a:p>
        </p:txBody>
      </p:sp>
    </p:spTree>
    <p:extLst>
      <p:ext uri="{BB962C8B-B14F-4D97-AF65-F5344CB8AC3E}">
        <p14:creationId xmlns:p14="http://schemas.microsoft.com/office/powerpoint/2010/main" val="69107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76200"/>
            <a:ext cx="855586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b="1" dirty="0" smtClean="0">
                <a:solidFill>
                  <a:srgbClr val="000000"/>
                </a:solidFill>
              </a:rPr>
              <a:t>Positivism vs. Constructivism</a:t>
            </a:r>
            <a:endParaRPr lang="en-US" sz="4000" b="1" dirty="0">
              <a:solidFill>
                <a:srgbClr val="000000"/>
              </a:solidFill>
            </a:endParaRPr>
          </a:p>
        </p:txBody>
      </p:sp>
      <p:sp>
        <p:nvSpPr>
          <p:cNvPr id="41987" name="Rectangle 3"/>
          <p:cNvSpPr>
            <a:spLocks noGrp="1" noChangeArrowheads="1"/>
          </p:cNvSpPr>
          <p:nvPr>
            <p:ph type="body" idx="1"/>
          </p:nvPr>
        </p:nvSpPr>
        <p:spPr>
          <a:xfrm>
            <a:off x="304800" y="914400"/>
            <a:ext cx="8610600" cy="5943600"/>
          </a:xfrm>
        </p:spPr>
        <p:txBody>
          <a:bodyPr/>
          <a:lstStyle/>
          <a:p>
            <a:r>
              <a:rPr lang="en-US" b="1" dirty="0"/>
              <a:t>The Positivist View</a:t>
            </a:r>
            <a:endParaRPr lang="en-US" dirty="0"/>
          </a:p>
          <a:p>
            <a:pPr lvl="1"/>
            <a:r>
              <a:rPr lang="en-US" dirty="0"/>
              <a:t>The nature of reality is regarded as independent of consciousness and objective, and thus can be studied </a:t>
            </a:r>
            <a:r>
              <a:rPr lang="en-US" dirty="0" smtClean="0"/>
              <a:t>independently of </a:t>
            </a:r>
            <a:r>
              <a:rPr lang="en-US" dirty="0"/>
              <a:t>the inquirer. Thus, different observers should arrive at the same conclusions. </a:t>
            </a:r>
          </a:p>
          <a:p>
            <a:r>
              <a:rPr lang="en-US" b="1" dirty="0" smtClean="0"/>
              <a:t>The </a:t>
            </a:r>
            <a:r>
              <a:rPr lang="en-US" b="1" dirty="0"/>
              <a:t>Constructivist View </a:t>
            </a:r>
            <a:endParaRPr lang="en-US" dirty="0"/>
          </a:p>
          <a:p>
            <a:pPr lvl="1"/>
            <a:r>
              <a:rPr lang="en-US" dirty="0"/>
              <a:t>Reality is essentially subjective, and "truth" is a construction which is located within our experience (historically, culturally, experientially).</a:t>
            </a:r>
          </a:p>
          <a:p>
            <a:pPr lvl="2">
              <a:lnSpc>
                <a:spcPct val="90000"/>
              </a:lnSpc>
            </a:pPr>
            <a:endParaRPr lang="en-US" b="1" dirty="0">
              <a:effectLst>
                <a:outerShdw blurRad="38100" dist="38100" dir="2700000" algn="tl">
                  <a:srgbClr val="C0C0C0"/>
                </a:outerShdw>
              </a:effectLst>
            </a:endParaRPr>
          </a:p>
        </p:txBody>
      </p:sp>
    </p:spTree>
    <p:extLst>
      <p:ext uri="{BB962C8B-B14F-4D97-AF65-F5344CB8AC3E}">
        <p14:creationId xmlns:p14="http://schemas.microsoft.com/office/powerpoint/2010/main" val="3297068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76200"/>
            <a:ext cx="8001000" cy="608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33400" y="6328126"/>
            <a:ext cx="8229600" cy="529873"/>
          </a:xfrm>
        </p:spPr>
        <p:txBody>
          <a:bodyPr/>
          <a:lstStyle/>
          <a:p>
            <a:r>
              <a:rPr lang="en-US" sz="2000" dirty="0" smtClean="0">
                <a:latin typeface="Times New Roman" pitchFamily="18" charset="0"/>
                <a:cs typeface="Times New Roman" pitchFamily="18" charset="0"/>
              </a:rPr>
              <a:t>Source: Steve Evans on “Action </a:t>
            </a:r>
            <a:r>
              <a:rPr lang="en-US" sz="2000" dirty="0">
                <a:latin typeface="Times New Roman" pitchFamily="18" charset="0"/>
                <a:cs typeface="Times New Roman" pitchFamily="18" charset="0"/>
              </a:rPr>
              <a:t>Research” http://www.ifm.eng.cam.ac.uk/resmeth/09slides/steve_evans.pdf</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7" name="TextBox 6"/>
          <p:cNvSpPr txBox="1"/>
          <p:nvPr/>
        </p:nvSpPr>
        <p:spPr>
          <a:xfrm rot="16200000">
            <a:off x="-2298412" y="3136612"/>
            <a:ext cx="5791200" cy="584775"/>
          </a:xfrm>
          <a:prstGeom prst="rect">
            <a:avLst/>
          </a:prstGeom>
          <a:noFill/>
        </p:spPr>
        <p:txBody>
          <a:bodyPr wrap="square" rtlCol="0">
            <a:spAutoFit/>
          </a:bodyPr>
          <a:lstStyle/>
          <a:p>
            <a:pPr algn="ctr"/>
            <a:r>
              <a:rPr lang="en-US" sz="3200" b="1" dirty="0" smtClean="0"/>
              <a:t>Theoretical Framework</a:t>
            </a:r>
            <a:endParaRPr lang="en-US" sz="3200" b="1" dirty="0"/>
          </a:p>
        </p:txBody>
      </p:sp>
      <p:sp>
        <p:nvSpPr>
          <p:cNvPr id="2" name="Rectangle 1"/>
          <p:cNvSpPr/>
          <p:nvPr/>
        </p:nvSpPr>
        <p:spPr>
          <a:xfrm>
            <a:off x="6192180" y="260647"/>
            <a:ext cx="2592288" cy="571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2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2"/>
                                        </p:tgtEl>
                                        <p:attrNameLst>
                                          <p:attrName>ppt_y</p:attrName>
                                        </p:attrNameLst>
                                      </p:cBhvr>
                                      <p:tavLst>
                                        <p:tav tm="0">
                                          <p:val>
                                            <p:strVal val="#ppt_y"/>
                                          </p:val>
                                        </p:tav>
                                        <p:tav tm="100000">
                                          <p:val>
                                            <p:strVal val="#ppt_y+#ppt_h*1.125000"/>
                                          </p:val>
                                        </p:tav>
                                      </p:tavLst>
                                    </p:anim>
                                    <p:animEffect transition="out" filter="wipe(down)">
                                      <p:cBhvr>
                                        <p:cTn id="7" dur="500"/>
                                        <p:tgtEl>
                                          <p:spTgt spid="2"/>
                                        </p:tgtEl>
                                      </p:cBhvr>
                                    </p:animEffect>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6200"/>
            <a:ext cx="8229600" cy="838200"/>
          </a:xfrm>
        </p:spPr>
        <p:txBody>
          <a:bodyPr/>
          <a:lstStyle/>
          <a:p>
            <a:pPr eaLnBrk="1" hangingPunct="1"/>
            <a:r>
              <a:rPr lang="en-US" sz="4000" b="1" dirty="0" smtClean="0"/>
              <a:t>Translational Science</a:t>
            </a:r>
          </a:p>
        </p:txBody>
      </p:sp>
      <p:sp>
        <p:nvSpPr>
          <p:cNvPr id="136195" name="Rectangle 3"/>
          <p:cNvSpPr>
            <a:spLocks noGrp="1" noChangeArrowheads="1"/>
          </p:cNvSpPr>
          <p:nvPr>
            <p:ph type="body" idx="1"/>
          </p:nvPr>
        </p:nvSpPr>
        <p:spPr>
          <a:xfrm>
            <a:off x="152400" y="1066800"/>
            <a:ext cx="4495800" cy="5029200"/>
          </a:xfrm>
        </p:spPr>
        <p:txBody>
          <a:bodyPr/>
          <a:lstStyle/>
          <a:p>
            <a:pPr eaLnBrk="1" hangingPunct="1">
              <a:lnSpc>
                <a:spcPct val="90000"/>
              </a:lnSpc>
              <a:defRPr/>
            </a:pPr>
            <a:r>
              <a:rPr lang="en-US" sz="2800" i="1" dirty="0" smtClean="0"/>
              <a:t>Translational science is about m</a:t>
            </a:r>
            <a:r>
              <a:rPr lang="en-US" sz="2800" dirty="0" smtClean="0"/>
              <a:t>oving research findings (expert knowledge) to patients…</a:t>
            </a:r>
            <a:br>
              <a:rPr lang="en-US" sz="2800" dirty="0" smtClean="0"/>
            </a:br>
            <a:r>
              <a:rPr lang="en-US" sz="2800" dirty="0" smtClean="0"/>
              <a:t>….</a:t>
            </a:r>
            <a:r>
              <a:rPr lang="en-US" sz="2800" b="1" i="1" dirty="0" smtClean="0">
                <a:solidFill>
                  <a:schemeClr val="accent2"/>
                </a:solidFill>
              </a:rPr>
              <a:t>while</a:t>
            </a:r>
            <a:r>
              <a:rPr lang="en-US" sz="2800" dirty="0" smtClean="0"/>
              <a:t> moving patients’ knowledge to researchers.</a:t>
            </a:r>
          </a:p>
          <a:p>
            <a:pPr eaLnBrk="1" hangingPunct="1">
              <a:lnSpc>
                <a:spcPct val="90000"/>
              </a:lnSpc>
              <a:defRPr/>
            </a:pPr>
            <a:r>
              <a:rPr lang="en-US" sz="2800" i="1" dirty="0" smtClean="0"/>
              <a:t>“Results </a:t>
            </a:r>
            <a:r>
              <a:rPr lang="en-US" sz="2800" i="1" dirty="0"/>
              <a:t>can be thrust from bench to bedside, but there is also much to be learned by pushing the other way</a:t>
            </a:r>
            <a:r>
              <a:rPr lang="en-US" sz="2800" i="1" dirty="0" smtClean="0"/>
              <a:t>.”</a:t>
            </a:r>
          </a:p>
          <a:p>
            <a:pPr marL="0" indent="0" eaLnBrk="1" hangingPunct="1">
              <a:lnSpc>
                <a:spcPct val="90000"/>
              </a:lnSpc>
              <a:buFontTx/>
              <a:buNone/>
              <a:defRPr/>
            </a:pPr>
            <a:endParaRPr lang="en-US" altLang="zh-CN" sz="1000" dirty="0" smtClean="0"/>
          </a:p>
          <a:p>
            <a:pPr eaLnBrk="1" hangingPunct="1">
              <a:lnSpc>
                <a:spcPct val="90000"/>
              </a:lnSpc>
              <a:defRPr/>
            </a:pPr>
            <a:endParaRPr lang="en-US" altLang="zh-CN" sz="2800" dirty="0" smtClean="0">
              <a:solidFill>
                <a:srgbClr val="000000"/>
              </a:solidFill>
              <a:ea typeface="宋体" charset="-122"/>
            </a:endParaRPr>
          </a:p>
        </p:txBody>
      </p:sp>
      <p:pic>
        <p:nvPicPr>
          <p:cNvPr id="1423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5896" y="914400"/>
            <a:ext cx="4349504" cy="5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336268"/>
            <a:ext cx="8610600" cy="369332"/>
          </a:xfrm>
          <a:prstGeom prst="rect">
            <a:avLst/>
          </a:prstGeom>
          <a:noFill/>
        </p:spPr>
        <p:txBody>
          <a:bodyPr wrap="square" rtlCol="0">
            <a:spAutoFit/>
          </a:bodyPr>
          <a:lstStyle/>
          <a:p>
            <a:r>
              <a:rPr lang="en-US" dirty="0" smtClean="0">
                <a:solidFill>
                  <a:srgbClr val="000000"/>
                </a:solidFill>
              </a:rPr>
              <a:t>Heidi Ledford  | 11 June 2008 | Nature 453, 843-845 (2008) | doi:10.1038/453843a </a:t>
            </a:r>
            <a:endParaRPr lang="en-US" dirty="0">
              <a:solidFill>
                <a:srgbClr val="000000"/>
              </a:solidFill>
            </a:endParaRPr>
          </a:p>
        </p:txBody>
      </p:sp>
    </p:spTree>
    <p:extLst>
      <p:ext uri="{BB962C8B-B14F-4D97-AF65-F5344CB8AC3E}">
        <p14:creationId xmlns:p14="http://schemas.microsoft.com/office/powerpoint/2010/main" val="813063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lstStyle/>
          <a:p>
            <a:pPr eaLnBrk="1" hangingPunct="1"/>
            <a:r>
              <a:rPr lang="en-US" sz="4000" b="1" dirty="0" smtClean="0"/>
              <a:t>Translational Research</a:t>
            </a:r>
          </a:p>
        </p:txBody>
      </p:sp>
      <p:sp>
        <p:nvSpPr>
          <p:cNvPr id="136195" name="Rectangle 3"/>
          <p:cNvSpPr>
            <a:spLocks noGrp="1" noChangeArrowheads="1"/>
          </p:cNvSpPr>
          <p:nvPr>
            <p:ph type="body" idx="1"/>
          </p:nvPr>
        </p:nvSpPr>
        <p:spPr>
          <a:xfrm>
            <a:off x="228600" y="1143000"/>
            <a:ext cx="8763000" cy="5486400"/>
          </a:xfrm>
        </p:spPr>
        <p:txBody>
          <a:bodyPr/>
          <a:lstStyle/>
          <a:p>
            <a:pPr eaLnBrk="1" hangingPunct="1">
              <a:lnSpc>
                <a:spcPct val="90000"/>
              </a:lnSpc>
              <a:defRPr/>
            </a:pPr>
            <a:r>
              <a:rPr lang="en-US" sz="2800" b="1" i="1" dirty="0" smtClean="0">
                <a:solidFill>
                  <a:schemeClr val="accent2"/>
                </a:solidFill>
              </a:rPr>
              <a:t>Translational research is:</a:t>
            </a:r>
          </a:p>
          <a:p>
            <a:pPr eaLnBrk="1" hangingPunct="1">
              <a:lnSpc>
                <a:spcPct val="90000"/>
              </a:lnSpc>
              <a:defRPr/>
            </a:pPr>
            <a:r>
              <a:rPr lang="en-US" sz="2800" b="1" i="1" dirty="0" smtClean="0">
                <a:solidFill>
                  <a:schemeClr val="accent2"/>
                </a:solidFill>
              </a:rPr>
              <a:t>Formative: </a:t>
            </a:r>
            <a:r>
              <a:rPr lang="en-US" sz="2800" dirty="0" smtClean="0">
                <a:solidFill>
                  <a:srgbClr val="000000"/>
                </a:solidFill>
              </a:rPr>
              <a:t>Research is ‘formative’ when feedback from the participants is iteratively used to adapt the research to better address the actual needs of the participants. Not only can the answers change </a:t>
            </a:r>
            <a:r>
              <a:rPr lang="en-US" altLang="zh-CN" sz="2800" dirty="0" smtClean="0">
                <a:solidFill>
                  <a:srgbClr val="000000"/>
                </a:solidFill>
                <a:ea typeface="宋体" charset="-122"/>
              </a:rPr>
              <a:t>based on what is learned—</a:t>
            </a:r>
            <a:r>
              <a:rPr lang="en-US" altLang="zh-CN" sz="2800" i="1" dirty="0" smtClean="0">
                <a:solidFill>
                  <a:srgbClr val="000000"/>
                </a:solidFill>
                <a:ea typeface="宋体" charset="-122"/>
              </a:rPr>
              <a:t>so can the questions</a:t>
            </a:r>
            <a:r>
              <a:rPr lang="en-US" altLang="zh-CN" sz="2800" dirty="0" smtClean="0">
                <a:solidFill>
                  <a:srgbClr val="000000"/>
                </a:solidFill>
                <a:ea typeface="宋体" charset="-122"/>
              </a:rPr>
              <a:t>.</a:t>
            </a:r>
          </a:p>
          <a:p>
            <a:pPr eaLnBrk="1" hangingPunct="1">
              <a:defRPr/>
            </a:pPr>
            <a:r>
              <a:rPr lang="en-US" altLang="zh-CN" sz="2800" b="1" i="1" dirty="0" smtClean="0">
                <a:solidFill>
                  <a:schemeClr val="accent2"/>
                </a:solidFill>
                <a:ea typeface="宋体" charset="-122"/>
              </a:rPr>
              <a:t>Participatory: </a:t>
            </a:r>
            <a:r>
              <a:rPr lang="en-US" sz="2800" dirty="0" smtClean="0"/>
              <a:t>Stakeholders should be able to </a:t>
            </a:r>
            <a:r>
              <a:rPr lang="en-US" sz="2800" u="sng" dirty="0" smtClean="0"/>
              <a:t>share </a:t>
            </a:r>
            <a:r>
              <a:rPr lang="en-US" sz="2800" dirty="0" smtClean="0"/>
              <a:t>the same state-of-the-art model of how things work. Some stakeholders have adapted / innovated. Their solutions may be better suited to local conditions. And they may be in need of solutions.</a:t>
            </a:r>
            <a:endParaRPr lang="en-US" altLang="zh-CN" sz="2800" dirty="0" smtClean="0">
              <a:solidFill>
                <a:srgbClr val="000000"/>
              </a:solidFill>
              <a:ea typeface="宋体" charset="-122"/>
            </a:endParaRPr>
          </a:p>
        </p:txBody>
      </p:sp>
    </p:spTree>
    <p:extLst>
      <p:ext uri="{BB962C8B-B14F-4D97-AF65-F5344CB8AC3E}">
        <p14:creationId xmlns:p14="http://schemas.microsoft.com/office/powerpoint/2010/main" val="1341429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304800"/>
            <a:ext cx="9144000" cy="1066800"/>
          </a:xfrm>
        </p:spPr>
        <p:txBody>
          <a:bodyPr/>
          <a:lstStyle/>
          <a:p>
            <a:r>
              <a:rPr lang="en-US" sz="3600" b="1" dirty="0"/>
              <a:t>Barriers to Translational </a:t>
            </a:r>
            <a:r>
              <a:rPr lang="en-US" sz="3600" b="1" dirty="0" smtClean="0"/>
              <a:t>Science</a:t>
            </a:r>
            <a:endParaRPr lang="en-US" sz="3600" b="1" dirty="0"/>
          </a:p>
        </p:txBody>
      </p:sp>
      <p:sp>
        <p:nvSpPr>
          <p:cNvPr id="129027" name="Rectangle 3"/>
          <p:cNvSpPr>
            <a:spLocks noGrp="1" noChangeArrowheads="1"/>
          </p:cNvSpPr>
          <p:nvPr>
            <p:ph type="body" idx="1"/>
          </p:nvPr>
        </p:nvSpPr>
        <p:spPr>
          <a:xfrm>
            <a:off x="457200" y="1295400"/>
            <a:ext cx="8305800" cy="5181600"/>
          </a:xfrm>
        </p:spPr>
        <p:txBody>
          <a:bodyPr/>
          <a:lstStyle/>
          <a:p>
            <a:r>
              <a:rPr lang="en-US" sz="2800" dirty="0"/>
              <a:t>Every researcher thinks they are </a:t>
            </a:r>
            <a:r>
              <a:rPr lang="en-US" sz="2800" dirty="0" smtClean="0"/>
              <a:t>translational!</a:t>
            </a:r>
            <a:endParaRPr lang="en-US" sz="2800" dirty="0"/>
          </a:p>
          <a:p>
            <a:pPr lvl="1"/>
            <a:r>
              <a:rPr lang="en-US" sz="2400" dirty="0"/>
              <a:t>Who is not? A researcher who…</a:t>
            </a:r>
          </a:p>
          <a:p>
            <a:pPr lvl="2"/>
            <a:r>
              <a:rPr lang="en-US" sz="2000" dirty="0"/>
              <a:t>“Cloned a gene from a human cell line or tissue”</a:t>
            </a:r>
          </a:p>
          <a:p>
            <a:pPr lvl="2"/>
            <a:r>
              <a:rPr lang="en-US" sz="2000" dirty="0"/>
              <a:t>“Developed a new class of drugs”</a:t>
            </a:r>
          </a:p>
          <a:p>
            <a:pPr lvl="1"/>
            <a:r>
              <a:rPr lang="en-US" sz="2400" dirty="0"/>
              <a:t>Who is?  A individual whose work attempts to…</a:t>
            </a:r>
          </a:p>
          <a:p>
            <a:pPr lvl="2"/>
            <a:r>
              <a:rPr lang="en-US" sz="2000" dirty="0"/>
              <a:t>“Improve the diagnosis or prognosis in patients”</a:t>
            </a:r>
          </a:p>
          <a:p>
            <a:pPr lvl="2"/>
            <a:r>
              <a:rPr lang="en-US" sz="2000" dirty="0"/>
              <a:t>“Improve prevention in patients”</a:t>
            </a:r>
          </a:p>
          <a:p>
            <a:pPr lvl="2"/>
            <a:r>
              <a:rPr lang="en-US" sz="2000" dirty="0"/>
              <a:t>“Conceive and execute a new treatment in patients”</a:t>
            </a:r>
          </a:p>
          <a:p>
            <a:r>
              <a:rPr lang="en-US" sz="2800" dirty="0"/>
              <a:t>Interdisciplinary (Cross-cutting horizontally)</a:t>
            </a:r>
          </a:p>
          <a:p>
            <a:pPr lvl="1"/>
            <a:r>
              <a:rPr lang="en-US" sz="2400" dirty="0"/>
              <a:t>More than one department working together</a:t>
            </a:r>
          </a:p>
          <a:p>
            <a:pPr lvl="1"/>
            <a:r>
              <a:rPr lang="en-US" sz="2400" dirty="0"/>
              <a:t>Even where there is a strong interdisciplinary tradition, not always rewarded</a:t>
            </a:r>
          </a:p>
        </p:txBody>
      </p:sp>
      <p:sp>
        <p:nvSpPr>
          <p:cNvPr id="129028" name="Text Box 4"/>
          <p:cNvSpPr txBox="1">
            <a:spLocks noChangeArrowheads="1"/>
          </p:cNvSpPr>
          <p:nvPr/>
        </p:nvSpPr>
        <p:spPr bwMode="auto">
          <a:xfrm>
            <a:off x="3886200" y="62484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cs typeface="Arial" charset="0"/>
              </a:rPr>
              <a:t>After Birmingham 2002; Nadler, AACR 04/08/02</a:t>
            </a:r>
          </a:p>
        </p:txBody>
      </p:sp>
    </p:spTree>
    <p:extLst>
      <p:ext uri="{BB962C8B-B14F-4D97-AF65-F5344CB8AC3E}">
        <p14:creationId xmlns:p14="http://schemas.microsoft.com/office/powerpoint/2010/main" val="179656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1066800"/>
          </a:xfrm>
        </p:spPr>
        <p:txBody>
          <a:bodyPr/>
          <a:lstStyle/>
          <a:p>
            <a:r>
              <a:rPr lang="en-US" sz="3600" b="1" dirty="0"/>
              <a:t>Barriers to Translational </a:t>
            </a:r>
            <a:r>
              <a:rPr lang="en-US" sz="3600" b="1" dirty="0" smtClean="0"/>
              <a:t>Science</a:t>
            </a:r>
            <a:endParaRPr lang="en-US" sz="3600" b="1" dirty="0"/>
          </a:p>
        </p:txBody>
      </p:sp>
      <p:sp>
        <p:nvSpPr>
          <p:cNvPr id="130051" name="Rectangle 3"/>
          <p:cNvSpPr>
            <a:spLocks noGrp="1" noChangeArrowheads="1"/>
          </p:cNvSpPr>
          <p:nvPr>
            <p:ph type="body" idx="1"/>
          </p:nvPr>
        </p:nvSpPr>
        <p:spPr>
          <a:xfrm>
            <a:off x="228600" y="1219200"/>
            <a:ext cx="8686800" cy="5562600"/>
          </a:xfrm>
        </p:spPr>
        <p:txBody>
          <a:bodyPr/>
          <a:lstStyle/>
          <a:p>
            <a:pPr>
              <a:lnSpc>
                <a:spcPct val="90000"/>
              </a:lnSpc>
            </a:pPr>
            <a:r>
              <a:rPr lang="en-US" sz="2800"/>
              <a:t>Participatory (Cross-cutting vertically)</a:t>
            </a:r>
          </a:p>
          <a:p>
            <a:pPr lvl="1">
              <a:lnSpc>
                <a:spcPct val="90000"/>
              </a:lnSpc>
            </a:pPr>
            <a:r>
              <a:rPr lang="en-US" sz="2400"/>
              <a:t>Researchers and clients needed to be linked</a:t>
            </a:r>
          </a:p>
          <a:p>
            <a:pPr lvl="1">
              <a:lnSpc>
                <a:spcPct val="90000"/>
              </a:lnSpc>
            </a:pPr>
            <a:r>
              <a:rPr lang="en-US" sz="2400"/>
              <a:t>Often through knowledge brokers</a:t>
            </a:r>
          </a:p>
          <a:p>
            <a:pPr>
              <a:lnSpc>
                <a:spcPct val="90000"/>
              </a:lnSpc>
            </a:pPr>
            <a:r>
              <a:rPr lang="en-US" sz="2800"/>
              <a:t>Usually not an individual, rather a TEAM</a:t>
            </a:r>
          </a:p>
          <a:p>
            <a:pPr lvl="1">
              <a:lnSpc>
                <a:spcPct val="90000"/>
              </a:lnSpc>
            </a:pPr>
            <a:r>
              <a:rPr lang="en-US" sz="2400"/>
              <a:t>Science community traditionally rewards independent research </a:t>
            </a:r>
          </a:p>
          <a:p>
            <a:pPr lvl="1">
              <a:lnSpc>
                <a:spcPct val="90000"/>
              </a:lnSpc>
            </a:pPr>
            <a:r>
              <a:rPr lang="en-US" sz="2400"/>
              <a:t>“Translational Team” – medical example</a:t>
            </a:r>
          </a:p>
          <a:p>
            <a:pPr lvl="2">
              <a:lnSpc>
                <a:spcPct val="90000"/>
              </a:lnSpc>
            </a:pPr>
            <a:r>
              <a:rPr lang="en-US" sz="2000"/>
              <a:t>Laboratory-based investigators</a:t>
            </a:r>
          </a:p>
          <a:p>
            <a:pPr lvl="2">
              <a:lnSpc>
                <a:spcPct val="90000"/>
              </a:lnSpc>
            </a:pPr>
            <a:r>
              <a:rPr lang="en-US" sz="2000"/>
              <a:t>Clinical investigators</a:t>
            </a:r>
          </a:p>
          <a:p>
            <a:pPr lvl="2">
              <a:lnSpc>
                <a:spcPct val="90000"/>
              </a:lnSpc>
            </a:pPr>
            <a:r>
              <a:rPr lang="en-US" sz="2000"/>
              <a:t>Surgeons, pathologists, etc. </a:t>
            </a:r>
          </a:p>
          <a:p>
            <a:pPr lvl="2">
              <a:lnSpc>
                <a:spcPct val="90000"/>
              </a:lnSpc>
            </a:pPr>
            <a:r>
              <a:rPr lang="en-US" sz="2000"/>
              <a:t>Statisticians</a:t>
            </a:r>
          </a:p>
          <a:p>
            <a:pPr lvl="2">
              <a:lnSpc>
                <a:spcPct val="90000"/>
              </a:lnSpc>
            </a:pPr>
            <a:r>
              <a:rPr lang="en-US" sz="2000"/>
              <a:t>Research nurses</a:t>
            </a:r>
          </a:p>
          <a:p>
            <a:pPr lvl="2">
              <a:lnSpc>
                <a:spcPct val="90000"/>
              </a:lnSpc>
            </a:pPr>
            <a:r>
              <a:rPr lang="en-US" sz="2000"/>
              <a:t>Data managers</a:t>
            </a:r>
          </a:p>
          <a:p>
            <a:pPr lvl="2">
              <a:lnSpc>
                <a:spcPct val="90000"/>
              </a:lnSpc>
            </a:pPr>
            <a:r>
              <a:rPr lang="en-US" sz="2000"/>
              <a:t>Patients</a:t>
            </a:r>
          </a:p>
        </p:txBody>
      </p:sp>
      <p:sp>
        <p:nvSpPr>
          <p:cNvPr id="130052" name="Text Box 4"/>
          <p:cNvSpPr txBox="1">
            <a:spLocks noChangeArrowheads="1"/>
          </p:cNvSpPr>
          <p:nvPr/>
        </p:nvSpPr>
        <p:spPr bwMode="auto">
          <a:xfrm>
            <a:off x="3733800" y="60960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cs typeface="Arial" charset="0"/>
              </a:rPr>
              <a:t>After Birmingham 2002; Nadler, AACR 04/08/02</a:t>
            </a:r>
          </a:p>
        </p:txBody>
      </p:sp>
    </p:spTree>
    <p:extLst>
      <p:ext uri="{BB962C8B-B14F-4D97-AF65-F5344CB8AC3E}">
        <p14:creationId xmlns:p14="http://schemas.microsoft.com/office/powerpoint/2010/main" val="2712610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lstStyle/>
          <a:p>
            <a:r>
              <a:rPr lang="en-US" sz="4000" b="1"/>
              <a:t>High Tech – High Touch</a:t>
            </a:r>
          </a:p>
        </p:txBody>
      </p:sp>
      <p:pic>
        <p:nvPicPr>
          <p:cNvPr id="219141" name="Picture 5" descr="High tech High Touch_htnewco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3600" y="2667000"/>
            <a:ext cx="2436813" cy="3733800"/>
          </a:xfrm>
          <a:prstGeom prst="rect">
            <a:avLst/>
          </a:prstGeom>
          <a:noFill/>
          <a:extLst>
            <a:ext uri="{909E8E84-426E-40DD-AFC4-6F175D3DCCD1}">
              <a14:hiddenFill xmlns:a14="http://schemas.microsoft.com/office/drawing/2010/main">
                <a:solidFill>
                  <a:srgbClr val="FFFFFF"/>
                </a:solidFill>
              </a14:hiddenFill>
            </a:ext>
          </a:extLst>
        </p:spPr>
      </p:pic>
      <p:sp>
        <p:nvSpPr>
          <p:cNvPr id="219142" name="Text Box 6"/>
          <p:cNvSpPr txBox="1">
            <a:spLocks noChangeArrowheads="1"/>
          </p:cNvSpPr>
          <p:nvPr/>
        </p:nvSpPr>
        <p:spPr bwMode="auto">
          <a:xfrm>
            <a:off x="533400" y="1447800"/>
            <a:ext cx="754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John </a:t>
            </a:r>
            <a:r>
              <a:rPr lang="en-US" sz="3200" dirty="0" err="1"/>
              <a:t>Naisbitt</a:t>
            </a:r>
            <a:r>
              <a:rPr lang="en-US" sz="3200" dirty="0"/>
              <a:t> was prescient in 1982 when he suggested </a:t>
            </a:r>
            <a:r>
              <a:rPr lang="en-US" sz="3200" dirty="0" smtClean="0"/>
              <a:t>“</a:t>
            </a:r>
            <a:r>
              <a:rPr lang="en-US" sz="3200" dirty="0"/>
              <a:t>whenever new technology is introduced </a:t>
            </a:r>
          </a:p>
        </p:txBody>
      </p:sp>
      <p:sp>
        <p:nvSpPr>
          <p:cNvPr id="219143" name="Text Box 7"/>
          <p:cNvSpPr txBox="1">
            <a:spLocks noChangeArrowheads="1"/>
          </p:cNvSpPr>
          <p:nvPr/>
        </p:nvSpPr>
        <p:spPr bwMode="auto">
          <a:xfrm>
            <a:off x="533400" y="2921000"/>
            <a:ext cx="4876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into society, there must be a counterbalancing human response—that is, high touch—or the technology is lost. </a:t>
            </a:r>
            <a:br>
              <a:rPr lang="en-US" sz="3200" dirty="0"/>
            </a:br>
            <a:r>
              <a:rPr lang="en-US" sz="3200" i="1" dirty="0"/>
              <a:t>The more high tech, the more high touch</a:t>
            </a:r>
            <a:r>
              <a:rPr lang="en-US" sz="3200" dirty="0"/>
              <a:t>.” </a:t>
            </a:r>
          </a:p>
        </p:txBody>
      </p:sp>
    </p:spTree>
    <p:extLst>
      <p:ext uri="{BB962C8B-B14F-4D97-AF65-F5344CB8AC3E}">
        <p14:creationId xmlns:p14="http://schemas.microsoft.com/office/powerpoint/2010/main" val="3592548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3333FF"/>
            </a:gs>
          </a:gsLst>
          <a:lin ang="5400000" scaled="1"/>
        </a:gra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8600" y="76200"/>
            <a:ext cx="8610600" cy="1143000"/>
          </a:xfrm>
        </p:spPr>
        <p:txBody>
          <a:bodyPr/>
          <a:lstStyle/>
          <a:p>
            <a:r>
              <a:rPr lang="en-US" sz="3600" b="1" dirty="0" smtClean="0"/>
              <a:t>Positive Deviance </a:t>
            </a:r>
            <a:br>
              <a:rPr lang="en-US" sz="3600" b="1" dirty="0" smtClean="0"/>
            </a:br>
            <a:r>
              <a:rPr lang="en-US" sz="2800" b="1" dirty="0" smtClean="0"/>
              <a:t>(Organizational Change)</a:t>
            </a:r>
            <a:endParaRPr lang="en-US" sz="2800" b="1" dirty="0"/>
          </a:p>
        </p:txBody>
      </p:sp>
      <p:pic>
        <p:nvPicPr>
          <p:cNvPr id="135171" name="Picture 3" descr="PosDev1_ra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219200"/>
            <a:ext cx="2590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35172" name="Picture 4" descr="PosDev3_ra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1219200"/>
            <a:ext cx="2590800" cy="2062163"/>
          </a:xfrm>
          <a:prstGeom prst="rect">
            <a:avLst/>
          </a:prstGeom>
          <a:noFill/>
          <a:extLst>
            <a:ext uri="{909E8E84-426E-40DD-AFC4-6F175D3DCCD1}">
              <a14:hiddenFill xmlns:a14="http://schemas.microsoft.com/office/drawing/2010/main">
                <a:solidFill>
                  <a:srgbClr val="FFFFFF"/>
                </a:solidFill>
              </a14:hiddenFill>
            </a:ext>
          </a:extLst>
        </p:spPr>
      </p:pic>
      <p:sp>
        <p:nvSpPr>
          <p:cNvPr id="135173" name="Rectangle 5"/>
          <p:cNvSpPr>
            <a:spLocks noChangeArrowheads="1"/>
          </p:cNvSpPr>
          <p:nvPr/>
        </p:nvSpPr>
        <p:spPr bwMode="auto">
          <a:xfrm>
            <a:off x="368300" y="3479800"/>
            <a:ext cx="84582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a:solidFill>
                  <a:srgbClr val="333399"/>
                </a:solidFill>
                <a:cs typeface="Times New Roman" pitchFamily="18" charset="0"/>
              </a:rPr>
              <a:t>Positive deviance says that if you want to create change, you must scale it down to the lowest level of granularity and look for people within the social system who are already manifesting the desired future state. </a:t>
            </a:r>
            <a:r>
              <a:rPr lang="en-US" sz="2200">
                <a:solidFill>
                  <a:srgbClr val="FFFF66"/>
                </a:solidFill>
                <a:cs typeface="Times New Roman" pitchFamily="18" charset="0"/>
              </a:rPr>
              <a:t>Take only the arrows that are already pointing toward the way you want to go, and ignore the others. Identify and differentiate those people who are headed in the right direction. Give them visibility and resources. Bring them together. Aggregate them.</a:t>
            </a:r>
            <a:r>
              <a:rPr lang="en-US" sz="2200">
                <a:solidFill>
                  <a:srgbClr val="333399"/>
                </a:solidFill>
                <a:cs typeface="Times New Roman" pitchFamily="18" charset="0"/>
              </a:rPr>
              <a:t> </a:t>
            </a:r>
            <a:r>
              <a:rPr lang="en-US" sz="2200" i="1">
                <a:solidFill>
                  <a:srgbClr val="FFFFFF"/>
                </a:solidFill>
                <a:cs typeface="Times New Roman" pitchFamily="18" charset="0"/>
              </a:rPr>
              <a:t>Barbara Waugh</a:t>
            </a:r>
            <a:r>
              <a:rPr lang="en-US" sz="2200">
                <a:solidFill>
                  <a:srgbClr val="333399"/>
                </a:solidFill>
              </a:rPr>
              <a:t> </a:t>
            </a:r>
          </a:p>
        </p:txBody>
      </p:sp>
      <p:sp>
        <p:nvSpPr>
          <p:cNvPr id="135174" name="AutoShape 6"/>
          <p:cNvSpPr>
            <a:spLocks noChangeArrowheads="1"/>
          </p:cNvSpPr>
          <p:nvPr/>
        </p:nvSpPr>
        <p:spPr bwMode="auto">
          <a:xfrm flipH="1">
            <a:off x="6400800" y="1371600"/>
            <a:ext cx="2209800" cy="1752600"/>
          </a:xfrm>
          <a:prstGeom prst="leftArrow">
            <a:avLst>
              <a:gd name="adj1" fmla="val 50000"/>
              <a:gd name="adj2" fmla="val 31522"/>
            </a:avLst>
          </a:prstGeom>
          <a:solidFill>
            <a:schemeClr val="bg1"/>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75" name="AutoShape 7"/>
          <p:cNvSpPr>
            <a:spLocks noChangeArrowheads="1"/>
          </p:cNvSpPr>
          <p:nvPr/>
        </p:nvSpPr>
        <p:spPr bwMode="auto">
          <a:xfrm rot="1206374">
            <a:off x="6477000" y="19050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76" name="AutoShape 8"/>
          <p:cNvSpPr>
            <a:spLocks noChangeArrowheads="1"/>
          </p:cNvSpPr>
          <p:nvPr/>
        </p:nvSpPr>
        <p:spPr bwMode="auto">
          <a:xfrm rot="-2054640">
            <a:off x="6553200" y="22860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77" name="AutoShape 9"/>
          <p:cNvSpPr>
            <a:spLocks noChangeArrowheads="1"/>
          </p:cNvSpPr>
          <p:nvPr/>
        </p:nvSpPr>
        <p:spPr bwMode="auto">
          <a:xfrm rot="-1285720">
            <a:off x="6934200" y="19812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78" name="AutoShape 10"/>
          <p:cNvSpPr>
            <a:spLocks noChangeArrowheads="1"/>
          </p:cNvSpPr>
          <p:nvPr/>
        </p:nvSpPr>
        <p:spPr bwMode="auto">
          <a:xfrm rot="1720310">
            <a:off x="6934200" y="22860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79" name="AutoShape 11"/>
          <p:cNvSpPr>
            <a:spLocks noChangeArrowheads="1"/>
          </p:cNvSpPr>
          <p:nvPr/>
        </p:nvSpPr>
        <p:spPr bwMode="auto">
          <a:xfrm rot="-1261430">
            <a:off x="7315200" y="19050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80" name="AutoShape 12"/>
          <p:cNvSpPr>
            <a:spLocks noChangeArrowheads="1"/>
          </p:cNvSpPr>
          <p:nvPr/>
        </p:nvSpPr>
        <p:spPr bwMode="auto">
          <a:xfrm rot="1042611">
            <a:off x="7620000" y="21209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81" name="AutoShape 13"/>
          <p:cNvSpPr>
            <a:spLocks noChangeArrowheads="1"/>
          </p:cNvSpPr>
          <p:nvPr/>
        </p:nvSpPr>
        <p:spPr bwMode="auto">
          <a:xfrm rot="-589484">
            <a:off x="7315200" y="23622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82" name="AutoShape 14"/>
          <p:cNvSpPr>
            <a:spLocks noChangeArrowheads="1"/>
          </p:cNvSpPr>
          <p:nvPr/>
        </p:nvSpPr>
        <p:spPr bwMode="auto">
          <a:xfrm rot="1696111">
            <a:off x="7848600" y="19050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83" name="AutoShape 15"/>
          <p:cNvSpPr>
            <a:spLocks noChangeArrowheads="1"/>
          </p:cNvSpPr>
          <p:nvPr/>
        </p:nvSpPr>
        <p:spPr bwMode="auto">
          <a:xfrm rot="-1349680">
            <a:off x="7683500" y="23622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84" name="AutoShape 16"/>
          <p:cNvSpPr>
            <a:spLocks noChangeArrowheads="1"/>
          </p:cNvSpPr>
          <p:nvPr/>
        </p:nvSpPr>
        <p:spPr bwMode="auto">
          <a:xfrm rot="138835">
            <a:off x="8153400" y="21336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5185" name="AutoShape 17"/>
          <p:cNvSpPr>
            <a:spLocks noChangeArrowheads="1"/>
          </p:cNvSpPr>
          <p:nvPr/>
        </p:nvSpPr>
        <p:spPr bwMode="auto">
          <a:xfrm rot="1809238">
            <a:off x="8001000" y="2362200"/>
            <a:ext cx="304800" cy="228600"/>
          </a:xfrm>
          <a:prstGeom prst="rightArrow">
            <a:avLst>
              <a:gd name="adj1" fmla="val 50000"/>
              <a:gd name="adj2" fmla="val 576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12797047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
            <a:ext cx="8229600" cy="1143000"/>
          </a:xfrm>
        </p:spPr>
        <p:txBody>
          <a:bodyPr/>
          <a:lstStyle/>
          <a:p>
            <a:r>
              <a:rPr lang="en-US" sz="4000" b="1" dirty="0"/>
              <a:t>Diffusion of </a:t>
            </a:r>
            <a:r>
              <a:rPr lang="en-US" sz="4000" b="1" dirty="0" smtClean="0"/>
              <a:t>Innovations</a:t>
            </a:r>
            <a:endParaRPr lang="en-US" sz="4000" b="1" dirty="0"/>
          </a:p>
        </p:txBody>
      </p:sp>
      <p:sp>
        <p:nvSpPr>
          <p:cNvPr id="134147" name="Text Box 3"/>
          <p:cNvSpPr txBox="1">
            <a:spLocks noChangeArrowheads="1"/>
          </p:cNvSpPr>
          <p:nvPr/>
        </p:nvSpPr>
        <p:spPr bwMode="auto">
          <a:xfrm>
            <a:off x="6934200" y="6477000"/>
            <a:ext cx="1095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cs typeface="Arial" charset="0"/>
              </a:rPr>
              <a:t>Rogers, 2003</a:t>
            </a:r>
          </a:p>
        </p:txBody>
      </p:sp>
      <p:sp>
        <p:nvSpPr>
          <p:cNvPr id="134148" name="Text Box 4"/>
          <p:cNvSpPr txBox="1">
            <a:spLocks noChangeArrowheads="1"/>
          </p:cNvSpPr>
          <p:nvPr/>
        </p:nvSpPr>
        <p:spPr bwMode="auto">
          <a:xfrm>
            <a:off x="457200" y="1365250"/>
            <a:ext cx="56388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i="1">
                <a:cs typeface="Arial" charset="0"/>
              </a:rPr>
              <a:t>Diffusion,</a:t>
            </a:r>
            <a:r>
              <a:rPr lang="en-US" sz="3600">
                <a:cs typeface="Arial" charset="0"/>
              </a:rPr>
              <a:t> or the spread of an idea, method, practice, or product throughout a social system, occurs gradually as some users wait to see how it has worked for others before they are willing to adopt a new method.</a:t>
            </a:r>
          </a:p>
        </p:txBody>
      </p:sp>
      <p:pic>
        <p:nvPicPr>
          <p:cNvPr id="134149" name="Picture 5" descr="Diffusion of Innova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4114800"/>
            <a:ext cx="151923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415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1371600"/>
            <a:ext cx="2449513" cy="25241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89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62000" y="2033588"/>
            <a:ext cx="7543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3" name="Rectangle 3"/>
          <p:cNvSpPr>
            <a:spLocks noGrp="1" noChangeArrowheads="1"/>
          </p:cNvSpPr>
          <p:nvPr>
            <p:ph type="title"/>
          </p:nvPr>
        </p:nvSpPr>
        <p:spPr>
          <a:xfrm>
            <a:off x="0" y="304800"/>
            <a:ext cx="9144000" cy="1371600"/>
          </a:xfrm>
        </p:spPr>
        <p:txBody>
          <a:bodyPr/>
          <a:lstStyle/>
          <a:p>
            <a:r>
              <a:rPr lang="en-US" sz="4000" b="1" dirty="0"/>
              <a:t>Diffusion of </a:t>
            </a:r>
            <a:r>
              <a:rPr lang="en-US" sz="4000" b="1" dirty="0" smtClean="0"/>
              <a:t>Innovations</a:t>
            </a:r>
            <a:r>
              <a:rPr lang="en-US" dirty="0"/>
              <a:t/>
            </a:r>
            <a:br>
              <a:rPr lang="en-US" dirty="0"/>
            </a:br>
            <a:r>
              <a:rPr lang="en-US" sz="800" b="1" dirty="0"/>
              <a:t/>
            </a:r>
            <a:br>
              <a:rPr lang="en-US" sz="800" b="1" dirty="0"/>
            </a:br>
            <a:r>
              <a:rPr lang="en-US" sz="3200" b="1" i="1" dirty="0"/>
              <a:t>Adoption Life Cycle</a:t>
            </a:r>
          </a:p>
        </p:txBody>
      </p:sp>
      <p:pic>
        <p:nvPicPr>
          <p:cNvPr id="138244" name="Picture 4" descr="Crossing the Chas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881188"/>
            <a:ext cx="1658938" cy="251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5" descr="Diffusion of Innovation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91363" y="1881188"/>
            <a:ext cx="1671637" cy="2514600"/>
          </a:xfrm>
          <a:prstGeom prst="rect">
            <a:avLst/>
          </a:prstGeom>
          <a:noFill/>
          <a:extLst>
            <a:ext uri="{909E8E84-426E-40DD-AFC4-6F175D3DCCD1}">
              <a14:hiddenFill xmlns:a14="http://schemas.microsoft.com/office/drawing/2010/main">
                <a:solidFill>
                  <a:srgbClr val="FFFFFF"/>
                </a:solidFill>
              </a14:hiddenFill>
            </a:ext>
          </a:extLst>
        </p:spPr>
      </p:pic>
      <p:sp>
        <p:nvSpPr>
          <p:cNvPr id="138246" name="Text Box 6"/>
          <p:cNvSpPr txBox="1">
            <a:spLocks noChangeArrowheads="1"/>
          </p:cNvSpPr>
          <p:nvPr/>
        </p:nvSpPr>
        <p:spPr bwMode="auto">
          <a:xfrm>
            <a:off x="2209800" y="6361113"/>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000000"/>
                </a:solidFill>
                <a:cs typeface="Arial" charset="0"/>
              </a:rPr>
              <a:t>Time</a:t>
            </a:r>
          </a:p>
        </p:txBody>
      </p:sp>
      <p:sp>
        <p:nvSpPr>
          <p:cNvPr id="138247" name="Line 7"/>
          <p:cNvSpPr>
            <a:spLocks noChangeShapeType="1"/>
          </p:cNvSpPr>
          <p:nvPr/>
        </p:nvSpPr>
        <p:spPr bwMode="auto">
          <a:xfrm>
            <a:off x="4279900" y="6577013"/>
            <a:ext cx="1371600" cy="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747131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PSIR_framework_drawing_by_Niemeijer_de Groot_20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1360488"/>
            <a:ext cx="6519863" cy="3973512"/>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p:cNvSpPr>
            <a:spLocks noGrp="1" noChangeArrowheads="1"/>
          </p:cNvSpPr>
          <p:nvPr>
            <p:ph type="title"/>
          </p:nvPr>
        </p:nvSpPr>
        <p:spPr>
          <a:xfrm>
            <a:off x="533400" y="152400"/>
            <a:ext cx="8229600" cy="1295400"/>
          </a:xfrm>
        </p:spPr>
        <p:txBody>
          <a:bodyPr/>
          <a:lstStyle/>
          <a:p>
            <a:r>
              <a:rPr lang="en-US" sz="3600" b="1"/>
              <a:t>Driving Force-Pressure-State-Impact-Response (DPSIR)</a:t>
            </a:r>
            <a:r>
              <a:rPr lang="en-US" sz="4000"/>
              <a:t> </a:t>
            </a:r>
          </a:p>
        </p:txBody>
      </p:sp>
      <p:sp>
        <p:nvSpPr>
          <p:cNvPr id="8198" name="Text Box 6"/>
          <p:cNvSpPr txBox="1">
            <a:spLocks noChangeArrowheads="1"/>
          </p:cNvSpPr>
          <p:nvPr/>
        </p:nvSpPr>
        <p:spPr bwMode="auto">
          <a:xfrm>
            <a:off x="4267200" y="5348288"/>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mtClean="0">
                <a:solidFill>
                  <a:srgbClr val="000000"/>
                </a:solidFill>
              </a:rPr>
              <a:t>Source: Niemeijer and de Groot 2008 </a:t>
            </a:r>
          </a:p>
        </p:txBody>
      </p:sp>
      <p:sp>
        <p:nvSpPr>
          <p:cNvPr id="8200" name="Text Box 8"/>
          <p:cNvSpPr txBox="1">
            <a:spLocks noChangeArrowheads="1"/>
          </p:cNvSpPr>
          <p:nvPr/>
        </p:nvSpPr>
        <p:spPr bwMode="auto">
          <a:xfrm>
            <a:off x="228600" y="5867400"/>
            <a:ext cx="876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mtClean="0">
                <a:solidFill>
                  <a:srgbClr val="000000"/>
                </a:solidFill>
              </a:rPr>
              <a:t>A number of pressure-response frameworks are similar in that each addresses both the origins and consequences of whatever issue is being conceptualized, but differ in how each subdivides the causal chain. DPSIR is a very commonly used framework. </a:t>
            </a:r>
          </a:p>
        </p:txBody>
      </p:sp>
    </p:spTree>
    <p:extLst>
      <p:ext uri="{BB962C8B-B14F-4D97-AF65-F5344CB8AC3E}">
        <p14:creationId xmlns:p14="http://schemas.microsoft.com/office/powerpoint/2010/main" val="3468083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0" y="242888"/>
            <a:ext cx="899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chemeClr val="tx2"/>
                </a:solidFill>
                <a:latin typeface="Tahoma" charset="0"/>
                <a:cs typeface="Arial" charset="0"/>
              </a:rPr>
              <a:t>Diffusion: “Early Adopters” Influence Others</a:t>
            </a:r>
          </a:p>
        </p:txBody>
      </p:sp>
      <p:pic>
        <p:nvPicPr>
          <p:cNvPr id="142339" name="Picture 3" descr="Workshop Ph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914400"/>
            <a:ext cx="58674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14234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2819400"/>
            <a:ext cx="3781425" cy="38957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2341" name="Picture 5" descr="NGTEN_hi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5867400"/>
            <a:ext cx="80803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380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5" descr="bopp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2514600"/>
            <a:ext cx="5353050" cy="3657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36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981075"/>
            <a:ext cx="3781425" cy="38957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64" name="Text Box 4"/>
          <p:cNvSpPr txBox="1">
            <a:spLocks noChangeArrowheads="1"/>
          </p:cNvSpPr>
          <p:nvPr/>
        </p:nvSpPr>
        <p:spPr bwMode="auto">
          <a:xfrm>
            <a:off x="0" y="242888"/>
            <a:ext cx="899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chemeClr val="tx2"/>
                </a:solidFill>
                <a:latin typeface="Tahoma" charset="0"/>
                <a:cs typeface="Arial" charset="0"/>
              </a:rPr>
              <a:t>Diffusion: “Early Adopters” Influence Others</a:t>
            </a:r>
          </a:p>
        </p:txBody>
      </p:sp>
      <p:pic>
        <p:nvPicPr>
          <p:cNvPr id="143366" name="Picture 6" descr="NGTEN_hi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5867400"/>
            <a:ext cx="80803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1790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457200" y="76200"/>
            <a:ext cx="8229600" cy="1600200"/>
          </a:xfrm>
        </p:spPr>
        <p:txBody>
          <a:bodyPr/>
          <a:lstStyle/>
          <a:p>
            <a:r>
              <a:rPr lang="en-US" sz="3600" b="1"/>
              <a:t>The first documented adoption cycle: The introduction of hybrid seed corn in 1927 (Iowa, USA)</a:t>
            </a:r>
          </a:p>
        </p:txBody>
      </p:sp>
      <p:sp>
        <p:nvSpPr>
          <p:cNvPr id="48132" name="Text Box 4"/>
          <p:cNvSpPr txBox="1">
            <a:spLocks noChangeArrowheads="1"/>
          </p:cNvSpPr>
          <p:nvPr/>
        </p:nvSpPr>
        <p:spPr bwMode="auto">
          <a:xfrm>
            <a:off x="257175" y="6329363"/>
            <a:ext cx="861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000000"/>
                </a:solidFill>
              </a:rPr>
              <a:t>Ryan, Bryce, and N.C. Gross. 1943. The Diffusion of Hybrid Seed Corn in Two Iowa Communities,” </a:t>
            </a:r>
            <a:r>
              <a:rPr lang="en-US" sz="1400" i="1">
                <a:solidFill>
                  <a:srgbClr val="000000"/>
                </a:solidFill>
              </a:rPr>
              <a:t>Rural Sociology</a:t>
            </a:r>
            <a:r>
              <a:rPr lang="en-US" sz="1400">
                <a:solidFill>
                  <a:srgbClr val="000000"/>
                </a:solidFill>
              </a:rPr>
              <a:t> 8:15-24.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2" y="1880828"/>
            <a:ext cx="7685298" cy="4421458"/>
          </a:xfrm>
          <a:prstGeom prst="rect">
            <a:avLst/>
          </a:prstGeom>
        </p:spPr>
      </p:pic>
    </p:spTree>
    <p:extLst>
      <p:ext uri="{BB962C8B-B14F-4D97-AF65-F5344CB8AC3E}">
        <p14:creationId xmlns:p14="http://schemas.microsoft.com/office/powerpoint/2010/main" val="32951727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457200" y="76200"/>
            <a:ext cx="8229600" cy="2286000"/>
          </a:xfrm>
        </p:spPr>
        <p:txBody>
          <a:bodyPr/>
          <a:lstStyle/>
          <a:p>
            <a:r>
              <a:rPr lang="en-US" sz="3600" b="1" dirty="0"/>
              <a:t>Next time you see an advertisement, try and figure out the target audience </a:t>
            </a:r>
            <a:r>
              <a:rPr lang="en-US" sz="3600" b="1" i="1" dirty="0"/>
              <a:t>(where they are on the adoption cycle curve)…</a:t>
            </a:r>
          </a:p>
        </p:txBody>
      </p:sp>
      <p:pic>
        <p:nvPicPr>
          <p:cNvPr id="10752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5237163"/>
            <a:ext cx="3967163"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570163"/>
            <a:ext cx="42291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2722563"/>
            <a:ext cx="3657600"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205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019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1" name="Rectangle 3"/>
          <p:cNvSpPr>
            <a:spLocks noChangeArrowheads="1"/>
          </p:cNvSpPr>
          <p:nvPr/>
        </p:nvSpPr>
        <p:spPr bwMode="auto">
          <a:xfrm>
            <a:off x="3124200" y="601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2" name="Rectangle 4"/>
          <p:cNvSpPr>
            <a:spLocks noGrp="1" noChangeArrowheads="1"/>
          </p:cNvSpPr>
          <p:nvPr>
            <p:ph type="body" idx="1"/>
          </p:nvPr>
        </p:nvSpPr>
        <p:spPr>
          <a:xfrm>
            <a:off x="239713" y="381000"/>
            <a:ext cx="8447087" cy="1371600"/>
          </a:xfrm>
        </p:spPr>
        <p:txBody>
          <a:bodyPr/>
          <a:lstStyle/>
          <a:p>
            <a:pPr>
              <a:buFontTx/>
              <a:buNone/>
            </a:pPr>
            <a:r>
              <a:rPr lang="en-US" b="1">
                <a:solidFill>
                  <a:schemeClr val="tx2"/>
                </a:solidFill>
              </a:rPr>
              <a:t>Successful diffusion depends on</a:t>
            </a:r>
            <a:r>
              <a:rPr lang="en-US">
                <a:solidFill>
                  <a:schemeClr val="tx2"/>
                </a:solidFill>
              </a:rPr>
              <a:t> </a:t>
            </a:r>
          </a:p>
          <a:p>
            <a:pPr lvl="1"/>
            <a:r>
              <a:rPr lang="en-US" sz="2000">
                <a:solidFill>
                  <a:schemeClr val="tx2"/>
                </a:solidFill>
              </a:rPr>
              <a:t>understanding how the needs of adopters will change over time</a:t>
            </a:r>
          </a:p>
          <a:p>
            <a:pPr lvl="1"/>
            <a:r>
              <a:rPr lang="en-US" sz="2000">
                <a:solidFill>
                  <a:schemeClr val="tx2"/>
                </a:solidFill>
              </a:rPr>
              <a:t>how adopters influence each other</a:t>
            </a:r>
          </a:p>
        </p:txBody>
      </p:sp>
      <p:graphicFrame>
        <p:nvGraphicFramePr>
          <p:cNvPr id="140293" name="Object 5"/>
          <p:cNvGraphicFramePr>
            <a:graphicFrameLocks/>
          </p:cNvGraphicFramePr>
          <p:nvPr/>
        </p:nvGraphicFramePr>
        <p:xfrm>
          <a:off x="714375" y="2120900"/>
          <a:ext cx="8153400" cy="1295400"/>
        </p:xfrm>
        <a:graphic>
          <a:graphicData uri="http://schemas.openxmlformats.org/presentationml/2006/ole">
            <mc:AlternateContent xmlns:mc="http://schemas.openxmlformats.org/markup-compatibility/2006">
              <mc:Choice xmlns:v="urn:schemas-microsoft-com:vml" Requires="v">
                <p:oleObj spid="_x0000_s211023" r:id="rId4" imgW="5178240" imgH="768240" progId="">
                  <p:embed/>
                </p:oleObj>
              </mc:Choice>
              <mc:Fallback>
                <p:oleObj r:id="rId4" imgW="5178240" imgH="76824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2120900"/>
                        <a:ext cx="8153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4" name="Line 6"/>
          <p:cNvSpPr>
            <a:spLocks noChangeShapeType="1"/>
          </p:cNvSpPr>
          <p:nvPr/>
        </p:nvSpPr>
        <p:spPr bwMode="auto">
          <a:xfrm>
            <a:off x="2590800" y="2895600"/>
            <a:ext cx="0" cy="1130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5" name="Line 7"/>
          <p:cNvSpPr>
            <a:spLocks noChangeShapeType="1"/>
          </p:cNvSpPr>
          <p:nvPr/>
        </p:nvSpPr>
        <p:spPr bwMode="auto">
          <a:xfrm>
            <a:off x="7162800" y="2971800"/>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6" name="Rectangle 8"/>
          <p:cNvSpPr>
            <a:spLocks noChangeArrowheads="1"/>
          </p:cNvSpPr>
          <p:nvPr/>
        </p:nvSpPr>
        <p:spPr bwMode="auto">
          <a:xfrm>
            <a:off x="3273425" y="2908300"/>
            <a:ext cx="10699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a:cs typeface="Arial" charset="0"/>
              </a:rPr>
              <a:t>Early</a:t>
            </a:r>
          </a:p>
          <a:p>
            <a:pPr eaLnBrk="0" hangingPunct="0"/>
            <a:r>
              <a:rPr lang="en-US" b="1">
                <a:cs typeface="Arial" charset="0"/>
              </a:rPr>
              <a:t>majority</a:t>
            </a:r>
          </a:p>
          <a:p>
            <a:pPr eaLnBrk="0" hangingPunct="0"/>
            <a:r>
              <a:rPr lang="en-US" b="1">
                <a:cs typeface="Arial" charset="0"/>
              </a:rPr>
              <a:t>34%</a:t>
            </a:r>
          </a:p>
        </p:txBody>
      </p:sp>
      <p:sp>
        <p:nvSpPr>
          <p:cNvPr id="140297" name="Rectangle 9"/>
          <p:cNvSpPr>
            <a:spLocks noChangeArrowheads="1"/>
          </p:cNvSpPr>
          <p:nvPr/>
        </p:nvSpPr>
        <p:spPr bwMode="auto">
          <a:xfrm>
            <a:off x="5562600" y="2895600"/>
            <a:ext cx="10699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a:cs typeface="Arial" charset="0"/>
              </a:rPr>
              <a:t>Late</a:t>
            </a:r>
          </a:p>
          <a:p>
            <a:pPr eaLnBrk="0" hangingPunct="0"/>
            <a:r>
              <a:rPr lang="en-US" b="1">
                <a:cs typeface="Arial" charset="0"/>
              </a:rPr>
              <a:t>majority</a:t>
            </a:r>
          </a:p>
          <a:p>
            <a:pPr eaLnBrk="0" hangingPunct="0"/>
            <a:r>
              <a:rPr lang="en-US" b="1">
                <a:cs typeface="Arial" charset="0"/>
              </a:rPr>
              <a:t>34%</a:t>
            </a:r>
          </a:p>
        </p:txBody>
      </p:sp>
      <p:sp>
        <p:nvSpPr>
          <p:cNvPr id="140298" name="Rectangle 10"/>
          <p:cNvSpPr>
            <a:spLocks noChangeArrowheads="1"/>
          </p:cNvSpPr>
          <p:nvPr/>
        </p:nvSpPr>
        <p:spPr bwMode="auto">
          <a:xfrm>
            <a:off x="1371600" y="3125788"/>
            <a:ext cx="1146175"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b="1">
                <a:cs typeface="Arial" charset="0"/>
              </a:rPr>
              <a:t>Early</a:t>
            </a:r>
          </a:p>
          <a:p>
            <a:pPr algn="r" eaLnBrk="0" hangingPunct="0"/>
            <a:r>
              <a:rPr lang="en-US" b="1">
                <a:cs typeface="Arial" charset="0"/>
              </a:rPr>
              <a:t>adopters</a:t>
            </a:r>
          </a:p>
          <a:p>
            <a:pPr algn="r" eaLnBrk="0" hangingPunct="0"/>
            <a:r>
              <a:rPr lang="en-US" b="1">
                <a:cs typeface="Arial" charset="0"/>
              </a:rPr>
              <a:t>13.5%</a:t>
            </a:r>
          </a:p>
        </p:txBody>
      </p:sp>
      <p:sp>
        <p:nvSpPr>
          <p:cNvPr id="140299" name="Rectangle 11"/>
          <p:cNvSpPr>
            <a:spLocks noChangeArrowheads="1"/>
          </p:cNvSpPr>
          <p:nvPr/>
        </p:nvSpPr>
        <p:spPr bwMode="auto">
          <a:xfrm>
            <a:off x="7743825" y="3095625"/>
            <a:ext cx="6381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endParaRPr lang="en-US" b="1">
              <a:cs typeface="Arial" charset="0"/>
            </a:endParaRPr>
          </a:p>
          <a:p>
            <a:pPr eaLnBrk="0" hangingPunct="0"/>
            <a:endParaRPr lang="en-US" b="1">
              <a:cs typeface="Arial" charset="0"/>
            </a:endParaRPr>
          </a:p>
          <a:p>
            <a:pPr eaLnBrk="0" hangingPunct="0"/>
            <a:r>
              <a:rPr lang="en-US" b="1">
                <a:cs typeface="Arial" charset="0"/>
              </a:rPr>
              <a:t>16%</a:t>
            </a:r>
          </a:p>
        </p:txBody>
      </p:sp>
      <p:sp>
        <p:nvSpPr>
          <p:cNvPr id="140300" name="Rectangle 12"/>
          <p:cNvSpPr>
            <a:spLocks noChangeArrowheads="1"/>
          </p:cNvSpPr>
          <p:nvPr/>
        </p:nvSpPr>
        <p:spPr bwMode="auto">
          <a:xfrm>
            <a:off x="669925" y="3646488"/>
            <a:ext cx="7016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a:cs typeface="Arial" charset="0"/>
              </a:rPr>
              <a:t>2.5%</a:t>
            </a:r>
          </a:p>
        </p:txBody>
      </p:sp>
      <p:sp>
        <p:nvSpPr>
          <p:cNvPr id="140301" name="Rectangle 13"/>
          <p:cNvSpPr>
            <a:spLocks noChangeArrowheads="1"/>
          </p:cNvSpPr>
          <p:nvPr/>
        </p:nvSpPr>
        <p:spPr bwMode="auto">
          <a:xfrm>
            <a:off x="860425" y="2590800"/>
            <a:ext cx="13493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a:cs typeface="Arial" charset="0"/>
              </a:rPr>
              <a:t>Innovators</a:t>
            </a:r>
          </a:p>
        </p:txBody>
      </p:sp>
      <p:sp>
        <p:nvSpPr>
          <p:cNvPr id="140302" name="Rectangle 14"/>
          <p:cNvSpPr>
            <a:spLocks noChangeArrowheads="1"/>
          </p:cNvSpPr>
          <p:nvPr/>
        </p:nvSpPr>
        <p:spPr bwMode="auto">
          <a:xfrm>
            <a:off x="7273925" y="2135188"/>
            <a:ext cx="1565275"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b="1">
                <a:cs typeface="Arial" charset="0"/>
              </a:rPr>
              <a:t>Laggards</a:t>
            </a:r>
          </a:p>
          <a:p>
            <a:pPr algn="r" eaLnBrk="0" hangingPunct="0"/>
            <a:r>
              <a:rPr lang="en-US" b="1">
                <a:cs typeface="Arial" charset="0"/>
              </a:rPr>
              <a:t>and </a:t>
            </a:r>
          </a:p>
          <a:p>
            <a:pPr algn="r" eaLnBrk="0" hangingPunct="0"/>
            <a:r>
              <a:rPr lang="en-US" b="1">
                <a:cs typeface="Arial" charset="0"/>
              </a:rPr>
              <a:t>nonadopters</a:t>
            </a:r>
          </a:p>
        </p:txBody>
      </p:sp>
      <p:sp>
        <p:nvSpPr>
          <p:cNvPr id="140303" name="Rectangle 15"/>
          <p:cNvSpPr>
            <a:spLocks noChangeArrowheads="1"/>
          </p:cNvSpPr>
          <p:nvPr/>
        </p:nvSpPr>
        <p:spPr bwMode="auto">
          <a:xfrm>
            <a:off x="673100" y="1828800"/>
            <a:ext cx="8129588" cy="271463"/>
          </a:xfrm>
          <a:prstGeom prst="rect">
            <a:avLst/>
          </a:prstGeom>
          <a:solidFill>
            <a:srgbClr val="FFFFFF"/>
          </a:solidFill>
          <a:ln>
            <a:noFill/>
          </a:ln>
          <a:effectLst/>
          <a:extLst>
            <a:ext uri="{91240B29-F687-4F45-9708-019B960494DF}">
              <a14:hiddenLine xmlns:a14="http://schemas.microsoft.com/office/drawing/2010/main" w="12700">
                <a:solidFill>
                  <a:srgbClr val="E0BD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4" name="Line 16"/>
          <p:cNvSpPr>
            <a:spLocks noChangeShapeType="1"/>
          </p:cNvSpPr>
          <p:nvPr/>
        </p:nvSpPr>
        <p:spPr bwMode="auto">
          <a:xfrm>
            <a:off x="1295400" y="3352800"/>
            <a:ext cx="0" cy="673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5" name="Line 17"/>
          <p:cNvSpPr>
            <a:spLocks noChangeShapeType="1"/>
          </p:cNvSpPr>
          <p:nvPr/>
        </p:nvSpPr>
        <p:spPr bwMode="auto">
          <a:xfrm flipV="1">
            <a:off x="8001000" y="3048000"/>
            <a:ext cx="30480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6" name="Rectangle 18"/>
          <p:cNvSpPr>
            <a:spLocks noChangeArrowheads="1"/>
          </p:cNvSpPr>
          <p:nvPr/>
        </p:nvSpPr>
        <p:spPr bwMode="auto">
          <a:xfrm>
            <a:off x="685800" y="1828800"/>
            <a:ext cx="8128000" cy="2184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7" name="Rectangle 19"/>
          <p:cNvSpPr>
            <a:spLocks noChangeArrowheads="1"/>
          </p:cNvSpPr>
          <p:nvPr/>
        </p:nvSpPr>
        <p:spPr bwMode="auto">
          <a:xfrm>
            <a:off x="0" y="4495800"/>
            <a:ext cx="1709738"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115888" indent="-115888" eaLnBrk="0" hangingPunct="0">
              <a:buSzPct val="100000"/>
              <a:buFontTx/>
              <a:buChar char="•"/>
            </a:pPr>
            <a:r>
              <a:rPr lang="en-US" sz="1600" i="1">
                <a:solidFill>
                  <a:schemeClr val="tx2"/>
                </a:solidFill>
                <a:cs typeface="Arial" charset="0"/>
              </a:rPr>
              <a:t>Risk taking</a:t>
            </a:r>
            <a:br>
              <a:rPr lang="en-US" sz="1600" i="1">
                <a:solidFill>
                  <a:schemeClr val="tx2"/>
                </a:solidFill>
                <a:cs typeface="Arial" charset="0"/>
              </a:rPr>
            </a:br>
            <a:r>
              <a:rPr lang="en-US" sz="1600" i="1">
                <a:solidFill>
                  <a:schemeClr val="tx2"/>
                </a:solidFill>
                <a:cs typeface="Arial" charset="0"/>
              </a:rPr>
              <a:t>visionaries</a:t>
            </a:r>
            <a:br>
              <a:rPr lang="en-US" sz="1600" i="1">
                <a:solidFill>
                  <a:schemeClr val="tx2"/>
                </a:solidFill>
                <a:cs typeface="Arial" charset="0"/>
              </a:rPr>
            </a:br>
            <a:r>
              <a:rPr lang="en-US" sz="1600" i="1">
                <a:solidFill>
                  <a:schemeClr val="tx2"/>
                </a:solidFill>
                <a:cs typeface="Arial" charset="0"/>
              </a:rPr>
              <a:t>(beta testers)</a:t>
            </a:r>
          </a:p>
          <a:p>
            <a:pPr marL="115888" indent="-115888" eaLnBrk="0" hangingPunct="0">
              <a:buSzPct val="100000"/>
              <a:buFontTx/>
              <a:buChar char="•"/>
            </a:pPr>
            <a:r>
              <a:rPr lang="en-US" sz="1600" i="1">
                <a:solidFill>
                  <a:schemeClr val="tx2"/>
                </a:solidFill>
                <a:cs typeface="Arial" charset="0"/>
              </a:rPr>
              <a:t>Super-Informed</a:t>
            </a:r>
          </a:p>
          <a:p>
            <a:pPr marL="115888" indent="-115888" eaLnBrk="0" hangingPunct="0">
              <a:buSzPct val="100000"/>
              <a:buFontTx/>
              <a:buChar char="•"/>
            </a:pPr>
            <a:r>
              <a:rPr lang="en-US" sz="1600" i="1">
                <a:solidFill>
                  <a:schemeClr val="tx2"/>
                </a:solidFill>
                <a:cs typeface="Arial" charset="0"/>
              </a:rPr>
              <a:t>Mobile</a:t>
            </a:r>
          </a:p>
          <a:p>
            <a:pPr marL="115888" indent="-115888" eaLnBrk="0" hangingPunct="0">
              <a:buSzPct val="100000"/>
              <a:buFontTx/>
              <a:buChar char="•"/>
            </a:pPr>
            <a:r>
              <a:rPr lang="en-US" sz="1600" i="1">
                <a:solidFill>
                  <a:schemeClr val="tx2"/>
                </a:solidFill>
                <a:cs typeface="Arial" charset="0"/>
              </a:rPr>
              <a:t>Sophisticated</a:t>
            </a:r>
          </a:p>
          <a:p>
            <a:pPr marL="115888" indent="-115888" eaLnBrk="0" hangingPunct="0">
              <a:buSzPct val="100000"/>
              <a:buFontTx/>
              <a:buChar char="•"/>
            </a:pPr>
            <a:r>
              <a:rPr lang="en-US" sz="1600" i="1">
                <a:solidFill>
                  <a:schemeClr val="tx2"/>
                </a:solidFill>
                <a:cs typeface="Arial" charset="0"/>
              </a:rPr>
              <a:t>Little influence</a:t>
            </a:r>
            <a:br>
              <a:rPr lang="en-US" sz="1600" i="1">
                <a:solidFill>
                  <a:schemeClr val="tx2"/>
                </a:solidFill>
                <a:cs typeface="Arial" charset="0"/>
              </a:rPr>
            </a:br>
            <a:r>
              <a:rPr lang="en-US" sz="1600" i="1">
                <a:solidFill>
                  <a:schemeClr val="tx2"/>
                </a:solidFill>
                <a:cs typeface="Arial" charset="0"/>
              </a:rPr>
              <a:t>on market</a:t>
            </a:r>
          </a:p>
        </p:txBody>
      </p:sp>
      <p:sp>
        <p:nvSpPr>
          <p:cNvPr id="140308" name="Rectangle 20"/>
          <p:cNvSpPr>
            <a:spLocks noChangeArrowheads="1"/>
          </p:cNvSpPr>
          <p:nvPr/>
        </p:nvSpPr>
        <p:spPr bwMode="auto">
          <a:xfrm>
            <a:off x="1635125" y="4495800"/>
            <a:ext cx="176053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115888" indent="-115888" eaLnBrk="0" hangingPunct="0">
              <a:buSzPct val="100000"/>
              <a:buFontTx/>
              <a:buChar char="•"/>
            </a:pPr>
            <a:r>
              <a:rPr lang="en-US" sz="1600" i="1">
                <a:solidFill>
                  <a:schemeClr val="tx2"/>
                </a:solidFill>
                <a:cs typeface="Arial" charset="0"/>
              </a:rPr>
              <a:t>Visionaries</a:t>
            </a:r>
          </a:p>
          <a:p>
            <a:pPr marL="115888" indent="-115888" eaLnBrk="0" hangingPunct="0">
              <a:buSzPct val="100000"/>
              <a:buFontTx/>
              <a:buChar char="•"/>
            </a:pPr>
            <a:r>
              <a:rPr lang="en-US" sz="1600" i="1">
                <a:solidFill>
                  <a:schemeClr val="tx2"/>
                </a:solidFill>
                <a:cs typeface="Arial" charset="0"/>
              </a:rPr>
              <a:t>Progressive</a:t>
            </a:r>
          </a:p>
          <a:p>
            <a:pPr marL="115888" indent="-115888" eaLnBrk="0" hangingPunct="0">
              <a:buSzPct val="100000"/>
              <a:buFontTx/>
              <a:buChar char="•"/>
            </a:pPr>
            <a:r>
              <a:rPr lang="en-US" sz="1600" i="1">
                <a:solidFill>
                  <a:schemeClr val="tx2"/>
                </a:solidFill>
                <a:cs typeface="Arial" charset="0"/>
              </a:rPr>
              <a:t>Opinion 	leaders</a:t>
            </a:r>
          </a:p>
          <a:p>
            <a:pPr marL="115888" indent="-115888" eaLnBrk="0" hangingPunct="0">
              <a:buSzPct val="100000"/>
              <a:buFontTx/>
              <a:buChar char="•"/>
            </a:pPr>
            <a:r>
              <a:rPr lang="en-US" sz="1600" i="1">
                <a:solidFill>
                  <a:schemeClr val="tx2"/>
                </a:solidFill>
                <a:cs typeface="Arial" charset="0"/>
              </a:rPr>
              <a:t>Curious</a:t>
            </a:r>
          </a:p>
          <a:p>
            <a:pPr marL="115888" indent="-115888" eaLnBrk="0" hangingPunct="0">
              <a:buSzPct val="100000"/>
              <a:buFontTx/>
              <a:buChar char="•"/>
            </a:pPr>
            <a:r>
              <a:rPr lang="en-US" sz="1600" i="1">
                <a:solidFill>
                  <a:schemeClr val="tx2"/>
                </a:solidFill>
                <a:cs typeface="Arial" charset="0"/>
              </a:rPr>
              <a:t>Visible</a:t>
            </a:r>
          </a:p>
          <a:p>
            <a:pPr marL="115888" indent="-115888" eaLnBrk="0" hangingPunct="0">
              <a:buSzPct val="100000"/>
              <a:buFontTx/>
              <a:buChar char="•"/>
            </a:pPr>
            <a:r>
              <a:rPr lang="en-US" sz="1600" i="1">
                <a:solidFill>
                  <a:schemeClr val="tx2"/>
                </a:solidFill>
                <a:cs typeface="Arial" charset="0"/>
              </a:rPr>
              <a:t>Informed</a:t>
            </a:r>
          </a:p>
          <a:p>
            <a:pPr marL="115888" indent="-115888" eaLnBrk="0" hangingPunct="0">
              <a:buSzPct val="100000"/>
              <a:buFontTx/>
              <a:buChar char="•"/>
            </a:pPr>
            <a:r>
              <a:rPr lang="en-US" sz="1600" i="1">
                <a:solidFill>
                  <a:schemeClr val="tx2"/>
                </a:solidFill>
                <a:cs typeface="Arial" charset="0"/>
              </a:rPr>
              <a:t>Mobile</a:t>
            </a:r>
          </a:p>
          <a:p>
            <a:pPr marL="115888" indent="-115888" eaLnBrk="0" hangingPunct="0">
              <a:buSzPct val="100000"/>
              <a:buFontTx/>
              <a:buChar char="•"/>
            </a:pPr>
            <a:r>
              <a:rPr lang="en-US" sz="1600" i="1">
                <a:solidFill>
                  <a:schemeClr val="tx2"/>
                </a:solidFill>
                <a:cs typeface="Arial" charset="0"/>
              </a:rPr>
              <a:t>Patient with</a:t>
            </a:r>
            <a:br>
              <a:rPr lang="en-US" sz="1600" i="1">
                <a:solidFill>
                  <a:schemeClr val="tx2"/>
                </a:solidFill>
                <a:cs typeface="Arial" charset="0"/>
              </a:rPr>
            </a:br>
            <a:r>
              <a:rPr lang="en-US" sz="1600" i="1">
                <a:solidFill>
                  <a:schemeClr val="tx2"/>
                </a:solidFill>
                <a:cs typeface="Arial" charset="0"/>
              </a:rPr>
              <a:t>testing phase</a:t>
            </a:r>
          </a:p>
        </p:txBody>
      </p:sp>
      <p:sp>
        <p:nvSpPr>
          <p:cNvPr id="140309" name="Rectangle 21"/>
          <p:cNvSpPr>
            <a:spLocks noChangeArrowheads="1"/>
          </p:cNvSpPr>
          <p:nvPr/>
        </p:nvSpPr>
        <p:spPr bwMode="auto">
          <a:xfrm>
            <a:off x="3403600" y="4495800"/>
            <a:ext cx="205105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115888" indent="-115888" eaLnBrk="0" hangingPunct="0">
              <a:buSzPct val="100000"/>
              <a:buFontTx/>
              <a:buChar char="•"/>
            </a:pPr>
            <a:r>
              <a:rPr lang="en-US" sz="1600" i="1">
                <a:solidFill>
                  <a:schemeClr val="tx2"/>
                </a:solidFill>
                <a:cs typeface="Arial" charset="0"/>
              </a:rPr>
              <a:t>Pragmatists</a:t>
            </a:r>
          </a:p>
          <a:p>
            <a:pPr marL="115888" indent="-115888" eaLnBrk="0" hangingPunct="0">
              <a:buSzPct val="100000"/>
              <a:buFontTx/>
              <a:buChar char="•"/>
            </a:pPr>
            <a:r>
              <a:rPr lang="en-US" sz="1600" i="1">
                <a:solidFill>
                  <a:schemeClr val="tx2"/>
                </a:solidFill>
                <a:cs typeface="Arial" charset="0"/>
              </a:rPr>
              <a:t>Cautious</a:t>
            </a:r>
          </a:p>
          <a:p>
            <a:pPr marL="115888" indent="-115888" eaLnBrk="0" hangingPunct="0">
              <a:buSzPct val="100000"/>
              <a:buFontTx/>
              <a:buChar char="•"/>
            </a:pPr>
            <a:r>
              <a:rPr lang="en-US" sz="1600" i="1">
                <a:solidFill>
                  <a:schemeClr val="tx2"/>
                </a:solidFill>
                <a:cs typeface="Arial" charset="0"/>
              </a:rPr>
              <a:t>Attentive to</a:t>
            </a:r>
            <a:br>
              <a:rPr lang="en-US" sz="1600" i="1">
                <a:solidFill>
                  <a:schemeClr val="tx2"/>
                </a:solidFill>
                <a:cs typeface="Arial" charset="0"/>
              </a:rPr>
            </a:br>
            <a:r>
              <a:rPr lang="en-US" sz="1600" i="1">
                <a:solidFill>
                  <a:schemeClr val="tx2"/>
                </a:solidFill>
                <a:cs typeface="Arial" charset="0"/>
              </a:rPr>
              <a:t>early adopters</a:t>
            </a:r>
          </a:p>
          <a:p>
            <a:pPr marL="115888" indent="-115888" eaLnBrk="0" hangingPunct="0">
              <a:buSzPct val="100000"/>
              <a:buFontTx/>
              <a:buChar char="•"/>
            </a:pPr>
            <a:r>
              <a:rPr lang="en-US" sz="1600" i="1">
                <a:solidFill>
                  <a:schemeClr val="tx2"/>
                </a:solidFill>
                <a:cs typeface="Arial" charset="0"/>
              </a:rPr>
              <a:t>Require much</a:t>
            </a:r>
          </a:p>
          <a:p>
            <a:pPr marL="115888" indent="-115888" eaLnBrk="0" hangingPunct="0"/>
            <a:r>
              <a:rPr lang="en-US" sz="1600" i="1">
                <a:solidFill>
                  <a:schemeClr val="tx2"/>
                </a:solidFill>
                <a:cs typeface="Arial" charset="0"/>
              </a:rPr>
              <a:t>	information</a:t>
            </a:r>
          </a:p>
          <a:p>
            <a:pPr marL="115888" indent="-115888" eaLnBrk="0" hangingPunct="0"/>
            <a:r>
              <a:rPr lang="en-US" sz="1600" i="1">
                <a:solidFill>
                  <a:schemeClr val="tx2"/>
                </a:solidFill>
                <a:cs typeface="Arial" charset="0"/>
              </a:rPr>
              <a:t>	before</a:t>
            </a:r>
            <a:r>
              <a:rPr lang="en-US" sz="1600">
                <a:solidFill>
                  <a:schemeClr val="tx2"/>
                </a:solidFill>
                <a:cs typeface="Arial" charset="0"/>
              </a:rPr>
              <a:t> </a:t>
            </a:r>
            <a:r>
              <a:rPr lang="en-US" sz="1600" i="1">
                <a:solidFill>
                  <a:schemeClr val="tx2"/>
                </a:solidFill>
                <a:cs typeface="Arial" charset="0"/>
              </a:rPr>
              <a:t>adopting</a:t>
            </a:r>
          </a:p>
          <a:p>
            <a:pPr marL="115888" indent="-115888" eaLnBrk="0" hangingPunct="0">
              <a:buSzPct val="100000"/>
              <a:buFontTx/>
              <a:buChar char="•"/>
            </a:pPr>
            <a:r>
              <a:rPr lang="en-US" sz="1600" i="1">
                <a:solidFill>
                  <a:schemeClr val="tx2"/>
                </a:solidFill>
                <a:cs typeface="Arial" charset="0"/>
              </a:rPr>
              <a:t>Must work first time</a:t>
            </a:r>
          </a:p>
        </p:txBody>
      </p:sp>
      <p:sp>
        <p:nvSpPr>
          <p:cNvPr id="140310" name="Rectangle 22"/>
          <p:cNvSpPr>
            <a:spLocks noChangeArrowheads="1"/>
          </p:cNvSpPr>
          <p:nvPr/>
        </p:nvSpPr>
        <p:spPr bwMode="auto">
          <a:xfrm>
            <a:off x="7197725" y="4495800"/>
            <a:ext cx="17176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115888" indent="-115888" eaLnBrk="0" hangingPunct="0">
              <a:buSzPct val="100000"/>
              <a:buFontTx/>
              <a:buChar char="•"/>
            </a:pPr>
            <a:r>
              <a:rPr lang="en-US" sz="1600" i="1">
                <a:solidFill>
                  <a:schemeClr val="tx2"/>
                </a:solidFill>
                <a:cs typeface="Arial" charset="0"/>
              </a:rPr>
              <a:t>Very suspicious</a:t>
            </a:r>
          </a:p>
          <a:p>
            <a:pPr marL="115888" indent="-115888" eaLnBrk="0" hangingPunct="0">
              <a:buSzPct val="100000"/>
              <a:buFontTx/>
              <a:buChar char="•"/>
            </a:pPr>
            <a:r>
              <a:rPr lang="en-US" sz="1600" i="1">
                <a:solidFill>
                  <a:schemeClr val="tx2"/>
                </a:solidFill>
                <a:cs typeface="Arial" charset="0"/>
              </a:rPr>
              <a:t>Hard to reach</a:t>
            </a:r>
          </a:p>
        </p:txBody>
      </p:sp>
      <p:sp>
        <p:nvSpPr>
          <p:cNvPr id="140311" name="Text Box 23"/>
          <p:cNvSpPr txBox="1">
            <a:spLocks noChangeArrowheads="1"/>
          </p:cNvSpPr>
          <p:nvPr/>
        </p:nvSpPr>
        <p:spPr bwMode="auto">
          <a:xfrm>
            <a:off x="4452938" y="4235450"/>
            <a:ext cx="658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cs typeface="Arial" charset="0"/>
              </a:rPr>
              <a:t>Time</a:t>
            </a:r>
          </a:p>
        </p:txBody>
      </p:sp>
      <p:sp>
        <p:nvSpPr>
          <p:cNvPr id="140312" name="Line 24"/>
          <p:cNvSpPr>
            <a:spLocks noChangeShapeType="1"/>
          </p:cNvSpPr>
          <p:nvPr/>
        </p:nvSpPr>
        <p:spPr bwMode="auto">
          <a:xfrm>
            <a:off x="2895600" y="4191000"/>
            <a:ext cx="403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13" name="Text Box 25"/>
          <p:cNvSpPr txBox="1">
            <a:spLocks noChangeArrowheads="1"/>
          </p:cNvSpPr>
          <p:nvPr/>
        </p:nvSpPr>
        <p:spPr bwMode="auto">
          <a:xfrm rot="16200000">
            <a:off x="-838200" y="2590800"/>
            <a:ext cx="2622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cs typeface="Arial" charset="0"/>
              </a:rPr>
              <a:t>Number of New Adopters</a:t>
            </a:r>
          </a:p>
        </p:txBody>
      </p:sp>
      <p:sp>
        <p:nvSpPr>
          <p:cNvPr id="140314" name="Line 26"/>
          <p:cNvSpPr>
            <a:spLocks noChangeShapeType="1"/>
          </p:cNvSpPr>
          <p:nvPr/>
        </p:nvSpPr>
        <p:spPr bwMode="auto">
          <a:xfrm>
            <a:off x="4786313" y="21336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15" name="Line 27"/>
          <p:cNvSpPr>
            <a:spLocks noChangeShapeType="1"/>
          </p:cNvSpPr>
          <p:nvPr/>
        </p:nvSpPr>
        <p:spPr bwMode="auto">
          <a:xfrm flipH="1">
            <a:off x="914400" y="2971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0316" name="Group 28"/>
          <p:cNvGrpSpPr>
            <a:grpSpLocks/>
          </p:cNvGrpSpPr>
          <p:nvPr/>
        </p:nvGrpSpPr>
        <p:grpSpPr bwMode="auto">
          <a:xfrm>
            <a:off x="5465763" y="4495800"/>
            <a:ext cx="3678237" cy="2300288"/>
            <a:chOff x="3443" y="2832"/>
            <a:chExt cx="2317" cy="1449"/>
          </a:xfrm>
        </p:grpSpPr>
        <p:sp>
          <p:nvSpPr>
            <p:cNvPr id="140317" name="Rectangle 29"/>
            <p:cNvSpPr>
              <a:spLocks noChangeArrowheads="1"/>
            </p:cNvSpPr>
            <p:nvPr/>
          </p:nvSpPr>
          <p:spPr bwMode="auto">
            <a:xfrm>
              <a:off x="3443" y="2832"/>
              <a:ext cx="947"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115888" indent="-115888" eaLnBrk="0" hangingPunct="0">
                <a:buSzPct val="100000"/>
                <a:buFontTx/>
                <a:buChar char="•"/>
              </a:pPr>
              <a:r>
                <a:rPr lang="en-US" sz="1600" i="1">
                  <a:solidFill>
                    <a:schemeClr val="tx2"/>
                  </a:solidFill>
                  <a:cs typeface="Arial" charset="0"/>
                </a:rPr>
                <a:t>Conservative</a:t>
              </a:r>
            </a:p>
            <a:p>
              <a:pPr marL="115888" indent="-115888" eaLnBrk="0" hangingPunct="0">
                <a:buSzPct val="100000"/>
                <a:buFontTx/>
                <a:buChar char="•"/>
              </a:pPr>
              <a:r>
                <a:rPr lang="en-US" sz="1600" i="1">
                  <a:solidFill>
                    <a:schemeClr val="tx2"/>
                  </a:solidFill>
                  <a:cs typeface="Arial" charset="0"/>
                </a:rPr>
                <a:t>Suspicious of</a:t>
              </a:r>
            </a:p>
            <a:p>
              <a:pPr marL="115888" indent="-115888" eaLnBrk="0" hangingPunct="0"/>
              <a:r>
                <a:rPr lang="en-US" sz="1600" i="1">
                  <a:solidFill>
                    <a:schemeClr val="tx2"/>
                  </a:solidFill>
                  <a:cs typeface="Arial" charset="0"/>
                </a:rPr>
                <a:t>	new ideas</a:t>
              </a:r>
            </a:p>
            <a:p>
              <a:pPr marL="115888" indent="-115888" eaLnBrk="0" hangingPunct="0">
                <a:buSzPct val="100000"/>
                <a:buFontTx/>
                <a:buChar char="•"/>
              </a:pPr>
              <a:r>
                <a:rPr lang="en-US" sz="1600" i="1">
                  <a:solidFill>
                    <a:schemeClr val="tx2"/>
                  </a:solidFill>
                  <a:cs typeface="Arial" charset="0"/>
                </a:rPr>
                <a:t>Look to </a:t>
              </a:r>
            </a:p>
            <a:p>
              <a:pPr marL="115888" indent="-115888" eaLnBrk="0" hangingPunct="0"/>
              <a:r>
                <a:rPr lang="en-US" sz="1600" i="1">
                  <a:solidFill>
                    <a:schemeClr val="tx2"/>
                  </a:solidFill>
                  <a:cs typeface="Arial" charset="0"/>
                </a:rPr>
                <a:t>	preceding</a:t>
              </a:r>
            </a:p>
            <a:p>
              <a:pPr marL="115888" indent="-115888" eaLnBrk="0" hangingPunct="0"/>
              <a:r>
                <a:rPr lang="en-US" sz="1600" i="1">
                  <a:solidFill>
                    <a:schemeClr val="tx2"/>
                  </a:solidFill>
                  <a:cs typeface="Arial" charset="0"/>
                </a:rPr>
                <a:t>	groups for</a:t>
              </a:r>
            </a:p>
            <a:p>
              <a:pPr marL="115888" indent="-115888" eaLnBrk="0" hangingPunct="0"/>
              <a:r>
                <a:rPr lang="en-US" sz="1600" i="1">
                  <a:solidFill>
                    <a:schemeClr val="tx2"/>
                  </a:solidFill>
                  <a:cs typeface="Arial" charset="0"/>
                </a:rPr>
                <a:t>	information</a:t>
              </a:r>
            </a:p>
          </p:txBody>
        </p:sp>
        <p:sp>
          <p:nvSpPr>
            <p:cNvPr id="140318" name="Text Box 30"/>
            <p:cNvSpPr txBox="1">
              <a:spLocks noChangeArrowheads="1"/>
            </p:cNvSpPr>
            <p:nvPr/>
          </p:nvSpPr>
          <p:spPr bwMode="auto">
            <a:xfrm>
              <a:off x="3504" y="3915"/>
              <a:ext cx="225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SzPct val="100000"/>
                <a:buFontTx/>
                <a:buChar char="•"/>
              </a:pPr>
              <a:r>
                <a:rPr lang="en-US" sz="1600" i="1">
                  <a:solidFill>
                    <a:schemeClr val="tx2"/>
                  </a:solidFill>
                  <a:cs typeface="Arial" charset="0"/>
                </a:rPr>
                <a:t>Can negatively influence other users </a:t>
              </a:r>
              <a:br>
                <a:rPr lang="en-US" sz="1600" i="1">
                  <a:solidFill>
                    <a:schemeClr val="tx2"/>
                  </a:solidFill>
                  <a:cs typeface="Arial" charset="0"/>
                </a:rPr>
              </a:br>
              <a:r>
                <a:rPr lang="en-US" sz="1600" i="1">
                  <a:solidFill>
                    <a:schemeClr val="tx2"/>
                  </a:solidFill>
                  <a:cs typeface="Arial" charset="0"/>
                </a:rPr>
                <a:t> if brought in too early</a:t>
              </a:r>
              <a:endParaRPr lang="en-US" sz="1600">
                <a:solidFill>
                  <a:schemeClr val="tx2"/>
                </a:solidFill>
                <a:cs typeface="Arial" charset="0"/>
              </a:endParaRPr>
            </a:p>
          </p:txBody>
        </p:sp>
      </p:grpSp>
    </p:spTree>
    <p:extLst>
      <p:ext uri="{BB962C8B-B14F-4D97-AF65-F5344CB8AC3E}">
        <p14:creationId xmlns:p14="http://schemas.microsoft.com/office/powerpoint/2010/main" val="218469953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62000" y="152400"/>
            <a:ext cx="7772400" cy="914400"/>
          </a:xfrm>
        </p:spPr>
        <p:txBody>
          <a:bodyPr/>
          <a:lstStyle/>
          <a:p>
            <a:r>
              <a:rPr lang="en-US" sz="4000" b="1" dirty="0"/>
              <a:t>Agents of Change</a:t>
            </a:r>
          </a:p>
        </p:txBody>
      </p:sp>
      <p:sp>
        <p:nvSpPr>
          <p:cNvPr id="177155" name="Rectangle 3"/>
          <p:cNvSpPr>
            <a:spLocks noGrp="1" noChangeArrowheads="1"/>
          </p:cNvSpPr>
          <p:nvPr>
            <p:ph type="body" idx="1"/>
          </p:nvPr>
        </p:nvSpPr>
        <p:spPr>
          <a:xfrm>
            <a:off x="533400" y="1143000"/>
            <a:ext cx="8305800" cy="5181600"/>
          </a:xfrm>
        </p:spPr>
        <p:txBody>
          <a:bodyPr/>
          <a:lstStyle/>
          <a:p>
            <a:r>
              <a:rPr lang="en-US" dirty="0" smtClean="0"/>
              <a:t>A key element of successful diffusion of innovations is the “change agent”…the “lead user” </a:t>
            </a:r>
            <a:r>
              <a:rPr lang="en-US" dirty="0"/>
              <a:t>or </a:t>
            </a:r>
            <a:r>
              <a:rPr lang="en-US" i="1" dirty="0"/>
              <a:t>early adopter</a:t>
            </a:r>
            <a:r>
              <a:rPr lang="en-US" dirty="0"/>
              <a:t>. </a:t>
            </a:r>
          </a:p>
          <a:p>
            <a:r>
              <a:rPr lang="en-US" dirty="0"/>
              <a:t>Early adopters tend to be respected </a:t>
            </a:r>
            <a:br>
              <a:rPr lang="en-US" dirty="0"/>
            </a:br>
            <a:r>
              <a:rPr lang="en-US" dirty="0"/>
              <a:t>and visible in </a:t>
            </a:r>
            <a:br>
              <a:rPr lang="en-US" dirty="0"/>
            </a:br>
            <a:r>
              <a:rPr lang="en-US" dirty="0"/>
              <a:t>their community; </a:t>
            </a:r>
            <a:br>
              <a:rPr lang="en-US" dirty="0"/>
            </a:br>
            <a:r>
              <a:rPr lang="en-US" dirty="0"/>
              <a:t>they provide </a:t>
            </a:r>
            <a:br>
              <a:rPr lang="en-US" dirty="0"/>
            </a:br>
            <a:r>
              <a:rPr lang="en-US" dirty="0"/>
              <a:t>practical evidence </a:t>
            </a:r>
            <a:br>
              <a:rPr lang="en-US" dirty="0"/>
            </a:br>
            <a:r>
              <a:rPr lang="en-US" dirty="0"/>
              <a:t>that an innovation </a:t>
            </a:r>
            <a:br>
              <a:rPr lang="en-US" dirty="0"/>
            </a:br>
            <a:r>
              <a:rPr lang="en-US" dirty="0"/>
              <a:t>actually works, </a:t>
            </a:r>
            <a:br>
              <a:rPr lang="en-US" dirty="0"/>
            </a:br>
            <a:r>
              <a:rPr lang="en-US" dirty="0"/>
              <a:t>which is important to later adopters.</a:t>
            </a:r>
          </a:p>
        </p:txBody>
      </p:sp>
      <p:pic>
        <p:nvPicPr>
          <p:cNvPr id="177156" name="Picture 4" descr="bopp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3281833"/>
            <a:ext cx="41148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71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a:off x="228600" y="1582738"/>
            <a:ext cx="2819400" cy="3276600"/>
          </a:xfrm>
          <a:prstGeom prst="cloudCallout">
            <a:avLst>
              <a:gd name="adj1" fmla="val 34685"/>
              <a:gd name="adj2" fmla="val 9569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125956" name="Rectangle 4"/>
          <p:cNvSpPr>
            <a:spLocks noGrp="1" noChangeArrowheads="1"/>
          </p:cNvSpPr>
          <p:nvPr>
            <p:ph type="title"/>
          </p:nvPr>
        </p:nvSpPr>
        <p:spPr>
          <a:xfrm>
            <a:off x="228600" y="228600"/>
            <a:ext cx="8915400" cy="514350"/>
          </a:xfrm>
          <a:noFill/>
          <a:ln/>
        </p:spPr>
        <p:txBody>
          <a:bodyPr/>
          <a:lstStyle/>
          <a:p>
            <a:pPr algn="l"/>
            <a:r>
              <a:rPr lang="en-US" sz="3600" b="1" dirty="0" smtClean="0">
                <a:solidFill>
                  <a:schemeClr val="tx1"/>
                </a:solidFill>
              </a:rPr>
              <a:t>Knowledge brokers</a:t>
            </a:r>
            <a:endParaRPr lang="en-US" sz="3600" b="1" dirty="0">
              <a:solidFill>
                <a:schemeClr val="tx1"/>
              </a:solidFill>
            </a:endParaRPr>
          </a:p>
        </p:txBody>
      </p:sp>
      <p:sp>
        <p:nvSpPr>
          <p:cNvPr id="125958" name="Text Box 6"/>
          <p:cNvSpPr txBox="1">
            <a:spLocks noChangeArrowheads="1"/>
          </p:cNvSpPr>
          <p:nvPr/>
        </p:nvSpPr>
        <p:spPr bwMode="auto">
          <a:xfrm>
            <a:off x="2827879" y="1917407"/>
            <a:ext cx="330250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smtClean="0">
                <a:solidFill>
                  <a:srgbClr val="000066"/>
                </a:solidFill>
                <a:effectLst>
                  <a:outerShdw blurRad="38100" dist="38100" dir="2700000" algn="tl">
                    <a:srgbClr val="C0C0C0"/>
                  </a:outerShdw>
                </a:effectLst>
              </a:rPr>
              <a:t>Knowledge </a:t>
            </a:r>
          </a:p>
          <a:p>
            <a:pPr algn="ctr"/>
            <a:r>
              <a:rPr lang="en-US" sz="2800" b="1" dirty="0" smtClean="0">
                <a:solidFill>
                  <a:srgbClr val="000066"/>
                </a:solidFill>
                <a:effectLst>
                  <a:outerShdw blurRad="38100" dist="38100" dir="2700000" algn="tl">
                    <a:srgbClr val="C0C0C0"/>
                  </a:outerShdw>
                </a:effectLst>
              </a:rPr>
              <a:t>Brokers</a:t>
            </a:r>
            <a:endParaRPr lang="en-US" sz="2800" b="1" dirty="0">
              <a:solidFill>
                <a:srgbClr val="000066"/>
              </a:solidFill>
              <a:effectLst>
                <a:outerShdw blurRad="38100" dist="38100" dir="2700000" algn="tl">
                  <a:srgbClr val="C0C0C0"/>
                </a:outerShdw>
              </a:effectLst>
            </a:endParaRPr>
          </a:p>
          <a:p>
            <a:pPr algn="ctr"/>
            <a:endParaRPr lang="en-US" sz="2000" b="1" dirty="0">
              <a:solidFill>
                <a:srgbClr val="000066"/>
              </a:solidFill>
            </a:endParaRPr>
          </a:p>
          <a:p>
            <a:pPr algn="ctr"/>
            <a:endParaRPr lang="en-US" sz="2000" b="1" dirty="0">
              <a:solidFill>
                <a:srgbClr val="000066"/>
              </a:solidFill>
            </a:endParaRPr>
          </a:p>
          <a:p>
            <a:pPr algn="ctr"/>
            <a:r>
              <a:rPr lang="en-US" sz="2000" b="1" dirty="0">
                <a:solidFill>
                  <a:srgbClr val="000066"/>
                </a:solidFill>
              </a:rPr>
              <a:t>Understand Needs</a:t>
            </a:r>
          </a:p>
          <a:p>
            <a:pPr algn="ctr"/>
            <a:endParaRPr lang="en-US" sz="2000" b="1" dirty="0">
              <a:solidFill>
                <a:srgbClr val="000066"/>
              </a:solidFill>
            </a:endParaRPr>
          </a:p>
          <a:p>
            <a:pPr algn="ctr"/>
            <a:endParaRPr lang="en-US" sz="2000" b="1" dirty="0">
              <a:solidFill>
                <a:srgbClr val="000066"/>
              </a:solidFill>
            </a:endParaRPr>
          </a:p>
          <a:p>
            <a:pPr algn="ctr"/>
            <a:r>
              <a:rPr lang="en-US" sz="2000" b="1" dirty="0">
                <a:solidFill>
                  <a:srgbClr val="000066"/>
                </a:solidFill>
              </a:rPr>
              <a:t>Translate Knowledge</a:t>
            </a:r>
          </a:p>
          <a:p>
            <a:pPr algn="ctr"/>
            <a:endParaRPr lang="en-US" sz="2000" b="1" dirty="0">
              <a:solidFill>
                <a:srgbClr val="000066"/>
              </a:solidFill>
            </a:endParaRPr>
          </a:p>
          <a:p>
            <a:pPr algn="ctr"/>
            <a:endParaRPr lang="en-US" sz="2000" b="1" dirty="0">
              <a:solidFill>
                <a:srgbClr val="000066"/>
              </a:solidFill>
            </a:endParaRPr>
          </a:p>
          <a:p>
            <a:pPr algn="ctr"/>
            <a:endParaRPr lang="en-US" sz="2000" b="1" dirty="0">
              <a:solidFill>
                <a:srgbClr val="000066"/>
              </a:solidFill>
            </a:endParaRPr>
          </a:p>
          <a:p>
            <a:pPr algn="ctr"/>
            <a:r>
              <a:rPr lang="en-US" sz="2000" b="1" dirty="0">
                <a:solidFill>
                  <a:srgbClr val="000066"/>
                </a:solidFill>
              </a:rPr>
              <a:t>Facilitate Communication</a:t>
            </a:r>
          </a:p>
        </p:txBody>
      </p:sp>
      <p:sp>
        <p:nvSpPr>
          <p:cNvPr id="125959" name="Line 7"/>
          <p:cNvSpPr>
            <a:spLocks noChangeShapeType="1"/>
          </p:cNvSpPr>
          <p:nvPr/>
        </p:nvSpPr>
        <p:spPr bwMode="auto">
          <a:xfrm flipH="1">
            <a:off x="3048000" y="3429000"/>
            <a:ext cx="2895600" cy="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60" name="Line 8"/>
          <p:cNvSpPr>
            <a:spLocks noChangeShapeType="1"/>
          </p:cNvSpPr>
          <p:nvPr/>
        </p:nvSpPr>
        <p:spPr bwMode="auto">
          <a:xfrm>
            <a:off x="2667000" y="4343400"/>
            <a:ext cx="3657600" cy="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5961" name="Picture 9" descr="nasa transparent 6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16138"/>
            <a:ext cx="887413" cy="755650"/>
          </a:xfrm>
          <a:prstGeom prst="rect">
            <a:avLst/>
          </a:prstGeom>
          <a:noFill/>
          <a:extLst>
            <a:ext uri="{909E8E84-426E-40DD-AFC4-6F175D3DCCD1}">
              <a14:hiddenFill xmlns:a14="http://schemas.microsoft.com/office/drawing/2010/main">
                <a:solidFill>
                  <a:srgbClr val="FFFFFF"/>
                </a:solidFill>
              </a14:hiddenFill>
            </a:ext>
          </a:extLst>
        </p:spPr>
      </p:pic>
      <p:pic>
        <p:nvPicPr>
          <p:cNvPr id="125962" name="Picture 10" descr="noaa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713" y="2954338"/>
            <a:ext cx="801687" cy="801687"/>
          </a:xfrm>
          <a:prstGeom prst="rect">
            <a:avLst/>
          </a:prstGeom>
          <a:noFill/>
          <a:extLst>
            <a:ext uri="{909E8E84-426E-40DD-AFC4-6F175D3DCCD1}">
              <a14:hiddenFill xmlns:a14="http://schemas.microsoft.com/office/drawing/2010/main">
                <a:solidFill>
                  <a:srgbClr val="FFFFFF"/>
                </a:solidFill>
              </a14:hiddenFill>
            </a:ext>
          </a:extLst>
        </p:spPr>
      </p:pic>
      <p:sp>
        <p:nvSpPr>
          <p:cNvPr id="125963" name="Rectangle 11"/>
          <p:cNvSpPr>
            <a:spLocks noChangeArrowheads="1"/>
          </p:cNvSpPr>
          <p:nvPr/>
        </p:nvSpPr>
        <p:spPr bwMode="auto">
          <a:xfrm>
            <a:off x="1981200" y="4930775"/>
            <a:ext cx="563563" cy="631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4" name="Rectangle 12"/>
          <p:cNvSpPr>
            <a:spLocks noChangeArrowheads="1"/>
          </p:cNvSpPr>
          <p:nvPr/>
        </p:nvSpPr>
        <p:spPr bwMode="auto">
          <a:xfrm>
            <a:off x="2209800" y="5518150"/>
            <a:ext cx="563563" cy="577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5" name="Rectangle 13"/>
          <p:cNvSpPr>
            <a:spLocks noChangeArrowheads="1"/>
          </p:cNvSpPr>
          <p:nvPr/>
        </p:nvSpPr>
        <p:spPr bwMode="auto">
          <a:xfrm>
            <a:off x="2362200" y="5975350"/>
            <a:ext cx="563563" cy="577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5966" name="Picture 14" descr="Old Saybroom maps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752600"/>
            <a:ext cx="2590800" cy="1941513"/>
          </a:xfrm>
          <a:prstGeom prst="rect">
            <a:avLst/>
          </a:prstGeom>
          <a:noFill/>
          <a:extLst>
            <a:ext uri="{909E8E84-426E-40DD-AFC4-6F175D3DCCD1}">
              <a14:hiddenFill xmlns:a14="http://schemas.microsoft.com/office/drawing/2010/main">
                <a:solidFill>
                  <a:srgbClr val="FFFFFF"/>
                </a:solidFill>
              </a14:hiddenFill>
            </a:ext>
          </a:extLst>
        </p:spPr>
      </p:pic>
      <p:sp>
        <p:nvSpPr>
          <p:cNvPr id="125967" name="Text Box 15"/>
          <p:cNvSpPr txBox="1">
            <a:spLocks noChangeArrowheads="1"/>
          </p:cNvSpPr>
          <p:nvPr/>
        </p:nvSpPr>
        <p:spPr bwMode="auto">
          <a:xfrm>
            <a:off x="76200" y="1066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66"/>
                </a:solidFill>
                <a:latin typeface="Franklin Gothic Heavy" pitchFamily="34" charset="0"/>
              </a:rPr>
              <a:t>Science &amp; Technology Rich</a:t>
            </a:r>
          </a:p>
        </p:txBody>
      </p:sp>
      <p:sp>
        <p:nvSpPr>
          <p:cNvPr id="125968" name="Text Box 16"/>
          <p:cNvSpPr txBox="1">
            <a:spLocks noChangeArrowheads="1"/>
          </p:cNvSpPr>
          <p:nvPr/>
        </p:nvSpPr>
        <p:spPr bwMode="auto">
          <a:xfrm>
            <a:off x="4876800" y="1066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400">
                <a:solidFill>
                  <a:srgbClr val="000066"/>
                </a:solidFill>
                <a:latin typeface="Franklin Gothic Heavy" pitchFamily="34" charset="0"/>
              </a:rPr>
              <a:t>Science &amp; Technology Poor</a:t>
            </a:r>
          </a:p>
        </p:txBody>
      </p:sp>
      <p:pic>
        <p:nvPicPr>
          <p:cNvPr id="125969" name="Picture 17" descr="Publicmt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7700" y="3541713"/>
            <a:ext cx="1993900" cy="1335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125970" name="Picture 18" descr="techi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4038600"/>
            <a:ext cx="16002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1" name="Text Box 19"/>
          <p:cNvSpPr txBox="1">
            <a:spLocks noChangeArrowheads="1"/>
          </p:cNvSpPr>
          <p:nvPr/>
        </p:nvSpPr>
        <p:spPr bwMode="auto">
          <a:xfrm>
            <a:off x="381000" y="5164138"/>
            <a:ext cx="18224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solidFill>
                  <a:srgbClr val="000066"/>
                </a:solidFill>
              </a:rPr>
              <a:t>Research</a:t>
            </a:r>
          </a:p>
          <a:p>
            <a:pPr algn="ctr"/>
            <a:r>
              <a:rPr lang="en-US" b="1">
                <a:solidFill>
                  <a:srgbClr val="000066"/>
                </a:solidFill>
              </a:rPr>
              <a:t>Highly Trained</a:t>
            </a:r>
          </a:p>
          <a:p>
            <a:pPr algn="ctr"/>
            <a:r>
              <a:rPr lang="en-US" b="1">
                <a:solidFill>
                  <a:srgbClr val="000066"/>
                </a:solidFill>
              </a:rPr>
              <a:t>Access to Data</a:t>
            </a:r>
          </a:p>
          <a:p>
            <a:pPr algn="ctr"/>
            <a:r>
              <a:rPr lang="en-US" b="1">
                <a:solidFill>
                  <a:srgbClr val="000066"/>
                </a:solidFill>
              </a:rPr>
              <a:t>Cutting Edge</a:t>
            </a:r>
          </a:p>
          <a:p>
            <a:pPr algn="ctr"/>
            <a:r>
              <a:rPr lang="en-US" b="1">
                <a:solidFill>
                  <a:srgbClr val="000066"/>
                </a:solidFill>
              </a:rPr>
              <a:t>Science</a:t>
            </a:r>
          </a:p>
        </p:txBody>
      </p:sp>
      <p:sp>
        <p:nvSpPr>
          <p:cNvPr id="125972" name="Text Box 20"/>
          <p:cNvSpPr txBox="1">
            <a:spLocks noChangeArrowheads="1"/>
          </p:cNvSpPr>
          <p:nvPr/>
        </p:nvSpPr>
        <p:spPr bwMode="auto">
          <a:xfrm>
            <a:off x="6642100" y="5164138"/>
            <a:ext cx="22542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solidFill>
                  <a:srgbClr val="000066"/>
                </a:solidFill>
              </a:rPr>
              <a:t>High Turnover</a:t>
            </a:r>
          </a:p>
          <a:p>
            <a:pPr algn="ctr"/>
            <a:r>
              <a:rPr lang="en-US" b="1">
                <a:solidFill>
                  <a:srgbClr val="000066"/>
                </a:solidFill>
              </a:rPr>
              <a:t>Complex Problems</a:t>
            </a:r>
          </a:p>
          <a:p>
            <a:pPr algn="ctr"/>
            <a:r>
              <a:rPr lang="en-US" b="1">
                <a:solidFill>
                  <a:srgbClr val="000066"/>
                </a:solidFill>
              </a:rPr>
              <a:t>Untrained</a:t>
            </a:r>
          </a:p>
          <a:p>
            <a:pPr algn="ctr"/>
            <a:r>
              <a:rPr lang="en-US" b="1">
                <a:solidFill>
                  <a:srgbClr val="000066"/>
                </a:solidFill>
              </a:rPr>
              <a:t>Knowledge Deficit</a:t>
            </a:r>
          </a:p>
          <a:p>
            <a:pPr algn="ctr"/>
            <a:r>
              <a:rPr lang="en-US" b="1">
                <a:solidFill>
                  <a:srgbClr val="000066"/>
                </a:solidFill>
              </a:rPr>
              <a:t>Need DSS Help</a:t>
            </a:r>
          </a:p>
        </p:txBody>
      </p:sp>
      <p:sp>
        <p:nvSpPr>
          <p:cNvPr id="125973" name="Line 21"/>
          <p:cNvSpPr>
            <a:spLocks noChangeShapeType="1"/>
          </p:cNvSpPr>
          <p:nvPr/>
        </p:nvSpPr>
        <p:spPr bwMode="auto">
          <a:xfrm>
            <a:off x="2590800" y="5562600"/>
            <a:ext cx="3810000" cy="0"/>
          </a:xfrm>
          <a:prstGeom prst="line">
            <a:avLst/>
          </a:prstGeom>
          <a:noFill/>
          <a:ln w="57150">
            <a:solidFill>
              <a:srgbClr val="00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4" name="Text Box 22"/>
          <p:cNvSpPr txBox="1">
            <a:spLocks noChangeArrowheads="1"/>
          </p:cNvSpPr>
          <p:nvPr/>
        </p:nvSpPr>
        <p:spPr bwMode="auto">
          <a:xfrm>
            <a:off x="2863850" y="5737225"/>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rgbClr val="000066"/>
                </a:solidFill>
              </a:rPr>
              <a:t>decision support tools, workshops, newsletters, seminars, courses, articles, user groups, fact sheets, websites, discussion lists </a:t>
            </a:r>
          </a:p>
        </p:txBody>
      </p:sp>
      <p:pic>
        <p:nvPicPr>
          <p:cNvPr id="125975" name="Picture 23" descr="NGTEN_hir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0" y="2971800"/>
            <a:ext cx="8763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25976" name="Picture 2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05000" y="2057400"/>
            <a:ext cx="741363"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11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wipe(right)">
                                      <p:cBhvr>
                                        <p:cTn id="7" dur="500"/>
                                        <p:tgtEl>
                                          <p:spTgt spid="1259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5960"/>
                                        </p:tgtEl>
                                        <p:attrNameLst>
                                          <p:attrName>style.visibility</p:attrName>
                                        </p:attrNameLst>
                                      </p:cBhvr>
                                      <p:to>
                                        <p:strVal val="visible"/>
                                      </p:to>
                                    </p:set>
                                    <p:animEffect transition="in" filter="wipe(left)">
                                      <p:cBhvr>
                                        <p:cTn id="11" dur="500"/>
                                        <p:tgtEl>
                                          <p:spTgt spid="125960"/>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5973"/>
                                        </p:tgtEl>
                                        <p:attrNameLst>
                                          <p:attrName>style.visibility</p:attrName>
                                        </p:attrNameLst>
                                      </p:cBhvr>
                                      <p:to>
                                        <p:strVal val="visible"/>
                                      </p:to>
                                    </p:set>
                                    <p:animEffect transition="in" filter="barn(outVertical)">
                                      <p:cBhvr>
                                        <p:cTn id="15" dur="500"/>
                                        <p:tgtEl>
                                          <p:spTgt spid="125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9" grpId="0" animBg="1"/>
      <p:bldP spid="125960" grpId="0" animBg="1"/>
      <p:bldP spid="12597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228600"/>
            <a:ext cx="7772400" cy="1143000"/>
          </a:xfrm>
        </p:spPr>
        <p:txBody>
          <a:bodyPr/>
          <a:lstStyle/>
          <a:p>
            <a:r>
              <a:rPr lang="en-US" sz="3600" b="1"/>
              <a:t>Two-way Knowledge Exchange: Outreach and </a:t>
            </a:r>
            <a:r>
              <a:rPr lang="en-US" sz="3600" b="1" i="1"/>
              <a:t>Inreach</a:t>
            </a:r>
          </a:p>
        </p:txBody>
      </p:sp>
      <p:pic>
        <p:nvPicPr>
          <p:cNvPr id="181251" name="Picture 3" descr="workshop_oct_2_5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600200"/>
            <a:ext cx="6781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4"/>
          <p:cNvSpPr txBox="1">
            <a:spLocks noChangeArrowheads="1"/>
          </p:cNvSpPr>
          <p:nvPr/>
        </p:nvSpPr>
        <p:spPr bwMode="auto">
          <a:xfrm>
            <a:off x="304800" y="6172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Enhanced decision support: Using MODIS &amp; AVHRR for Ecological Forecasting (</a:t>
            </a:r>
            <a:r>
              <a:rPr lang="en-US">
                <a:solidFill>
                  <a:schemeClr val="tx2"/>
                </a:solidFill>
                <a:latin typeface="Tahoma" charset="0"/>
                <a:cs typeface="Arial" charset="0"/>
              </a:rPr>
              <a:t>RangeView October 2002 Workshop)</a:t>
            </a:r>
          </a:p>
        </p:txBody>
      </p:sp>
    </p:spTree>
    <p:extLst>
      <p:ext uri="{BB962C8B-B14F-4D97-AF65-F5344CB8AC3E}">
        <p14:creationId xmlns:p14="http://schemas.microsoft.com/office/powerpoint/2010/main" val="217951001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76213"/>
            <a:ext cx="8229600" cy="1066800"/>
          </a:xfrm>
        </p:spPr>
        <p:txBody>
          <a:bodyPr/>
          <a:lstStyle/>
          <a:p>
            <a:r>
              <a:rPr lang="en-US" sz="4000" b="1" dirty="0" smtClean="0"/>
              <a:t>Local Knowledge</a:t>
            </a:r>
          </a:p>
        </p:txBody>
      </p:sp>
      <p:sp>
        <p:nvSpPr>
          <p:cNvPr id="12291" name="Rectangle 3"/>
          <p:cNvSpPr>
            <a:spLocks noGrp="1" noChangeArrowheads="1"/>
          </p:cNvSpPr>
          <p:nvPr>
            <p:ph type="body" idx="1"/>
          </p:nvPr>
        </p:nvSpPr>
        <p:spPr>
          <a:xfrm>
            <a:off x="228600" y="1166813"/>
            <a:ext cx="8763000" cy="5791200"/>
          </a:xfrm>
        </p:spPr>
        <p:txBody>
          <a:bodyPr/>
          <a:lstStyle/>
          <a:p>
            <a:pPr>
              <a:lnSpc>
                <a:spcPct val="90000"/>
              </a:lnSpc>
            </a:pPr>
            <a:r>
              <a:rPr lang="en-US" sz="3600" dirty="0" smtClean="0"/>
              <a:t>Local knowledge, indigenous knowledge, traditional ecological knowledge, etc.</a:t>
            </a:r>
          </a:p>
          <a:p>
            <a:pPr>
              <a:lnSpc>
                <a:spcPct val="90000"/>
              </a:lnSpc>
            </a:pPr>
            <a:r>
              <a:rPr lang="en-US" sz="3600" dirty="0" smtClean="0"/>
              <a:t>…the cumulative body </a:t>
            </a:r>
            <a:br>
              <a:rPr lang="en-US" sz="3600" dirty="0" smtClean="0"/>
            </a:br>
            <a:r>
              <a:rPr lang="en-US" sz="3600" dirty="0" smtClean="0"/>
              <a:t>of knowledge, practice, </a:t>
            </a:r>
            <a:br>
              <a:rPr lang="en-US" sz="3600" dirty="0" smtClean="0"/>
            </a:br>
            <a:r>
              <a:rPr lang="en-US" sz="3600" dirty="0" smtClean="0"/>
              <a:t>and belief, evolving by </a:t>
            </a:r>
            <a:br>
              <a:rPr lang="en-US" sz="3600" dirty="0" smtClean="0"/>
            </a:br>
            <a:r>
              <a:rPr lang="en-US" sz="3600" dirty="0" smtClean="0"/>
              <a:t>adaptive processes and </a:t>
            </a:r>
            <a:br>
              <a:rPr lang="en-US" sz="3600" dirty="0" smtClean="0"/>
            </a:br>
            <a:r>
              <a:rPr lang="en-US" sz="3600" dirty="0" smtClean="0"/>
              <a:t>handed down through </a:t>
            </a:r>
            <a:br>
              <a:rPr lang="en-US" sz="3600" dirty="0" smtClean="0"/>
            </a:br>
            <a:r>
              <a:rPr lang="en-US" sz="3600" dirty="0" smtClean="0"/>
              <a:t>generations by </a:t>
            </a:r>
            <a:br>
              <a:rPr lang="en-US" sz="3600" dirty="0" smtClean="0"/>
            </a:br>
            <a:r>
              <a:rPr lang="en-US" sz="3600" dirty="0" smtClean="0"/>
              <a:t>cultural transmission.</a:t>
            </a:r>
          </a:p>
        </p:txBody>
      </p:sp>
      <p:sp>
        <p:nvSpPr>
          <p:cNvPr id="2" name="TextBox 1"/>
          <p:cNvSpPr txBox="1">
            <a:spLocks noChangeArrowheads="1"/>
          </p:cNvSpPr>
          <p:nvPr/>
        </p:nvSpPr>
        <p:spPr bwMode="auto">
          <a:xfrm>
            <a:off x="5903913" y="2674938"/>
            <a:ext cx="27051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t>Local knowledge can help us </a:t>
            </a:r>
            <a:r>
              <a:rPr lang="en-US" sz="3200" b="1" dirty="0" smtClean="0"/>
              <a:t>find – and maybe even catch – </a:t>
            </a:r>
            <a:r>
              <a:rPr lang="en-US" sz="3200" b="1" dirty="0"/>
              <a:t>the </a:t>
            </a:r>
            <a:br>
              <a:rPr lang="en-US" sz="3200" b="1" dirty="0"/>
            </a:br>
            <a:r>
              <a:rPr lang="en-US" sz="3200" b="1" i="1" dirty="0"/>
              <a:t>big</a:t>
            </a:r>
            <a:r>
              <a:rPr lang="en-US" sz="3200" b="1" dirty="0"/>
              <a:t> fish!</a:t>
            </a:r>
          </a:p>
        </p:txBody>
      </p:sp>
      <p:pic>
        <p:nvPicPr>
          <p:cNvPr id="94210" name="Picture 2" descr="http://www.spooled.com.au/tmp_img/LK_cover_(320-white)_308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3900" y="2415828"/>
            <a:ext cx="29051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54013"/>
            <a:ext cx="8229600" cy="1417637"/>
          </a:xfrm>
        </p:spPr>
        <p:txBody>
          <a:bodyPr/>
          <a:lstStyle/>
          <a:p>
            <a:r>
              <a:rPr lang="en-US" sz="4000" b="1" smtClean="0"/>
              <a:t>Traditional vs. Western </a:t>
            </a:r>
            <a:br>
              <a:rPr lang="en-US" sz="4000" b="1" smtClean="0"/>
            </a:br>
            <a:r>
              <a:rPr lang="en-US" sz="4000" b="1" smtClean="0"/>
              <a:t>Knowledge Systems</a:t>
            </a:r>
            <a:r>
              <a:rPr lang="en-US" sz="4000" smtClean="0"/>
              <a:t> </a:t>
            </a:r>
          </a:p>
        </p:txBody>
      </p:sp>
      <p:sp>
        <p:nvSpPr>
          <p:cNvPr id="125955" name="Rectangle 3"/>
          <p:cNvSpPr>
            <a:spLocks noGrp="1" noChangeArrowheads="1"/>
          </p:cNvSpPr>
          <p:nvPr>
            <p:ph type="body" idx="1"/>
          </p:nvPr>
        </p:nvSpPr>
        <p:spPr>
          <a:xfrm>
            <a:off x="457200" y="1908175"/>
            <a:ext cx="8229600" cy="4724400"/>
          </a:xfrm>
        </p:spPr>
        <p:txBody>
          <a:bodyPr/>
          <a:lstStyle/>
          <a:p>
            <a:pPr>
              <a:lnSpc>
                <a:spcPct val="90000"/>
              </a:lnSpc>
              <a:defRPr/>
            </a:pPr>
            <a:r>
              <a:rPr lang="en-US" dirty="0"/>
              <a:t>The dichotomy implied by using the terms “western” and “traditional” to describe different knowledge systems suggests a static line between them. </a:t>
            </a:r>
          </a:p>
          <a:p>
            <a:pPr>
              <a:lnSpc>
                <a:spcPct val="90000"/>
              </a:lnSpc>
              <a:defRPr/>
            </a:pPr>
            <a:r>
              <a:rPr lang="en-US" dirty="0"/>
              <a:t>In reality, it is the worldviews and logic behind the knowledge systems that differ, and the information associated with each is dynamic.</a:t>
            </a:r>
          </a:p>
          <a:p>
            <a:pPr>
              <a:lnSpc>
                <a:spcPct val="90000"/>
              </a:lnSpc>
              <a:defRPr/>
            </a:pPr>
            <a:r>
              <a:rPr lang="en-US" b="1" dirty="0">
                <a:solidFill>
                  <a:schemeClr val="accent6">
                    <a:lumMod val="60000"/>
                    <a:lumOff val="40000"/>
                  </a:schemeClr>
                </a:solidFill>
              </a:rPr>
              <a:t>For example, think about the word “landscape”…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76200"/>
            <a:ext cx="8229600" cy="1143000"/>
          </a:xfrm>
        </p:spPr>
        <p:txBody>
          <a:bodyPr/>
          <a:lstStyle/>
          <a:p>
            <a:r>
              <a:rPr lang="en-US" sz="3600" b="1"/>
              <a:t>Driving Force-Pressure-State-Impact-Response (</a:t>
            </a:r>
            <a:r>
              <a:rPr lang="en-US" sz="3600" b="1" i="1">
                <a:solidFill>
                  <a:schemeClr val="accent2"/>
                </a:solidFill>
              </a:rPr>
              <a:t>DPSIR</a:t>
            </a:r>
            <a:r>
              <a:rPr lang="en-US" sz="3600" b="1"/>
              <a:t>)</a:t>
            </a:r>
          </a:p>
        </p:txBody>
      </p:sp>
      <p:sp>
        <p:nvSpPr>
          <p:cNvPr id="90115" name="Rectangle 3"/>
          <p:cNvSpPr>
            <a:spLocks noGrp="1" noChangeArrowheads="1"/>
          </p:cNvSpPr>
          <p:nvPr>
            <p:ph type="body" idx="1"/>
          </p:nvPr>
        </p:nvSpPr>
        <p:spPr>
          <a:xfrm>
            <a:off x="457200" y="1371600"/>
            <a:ext cx="8229600" cy="5334000"/>
          </a:xfrm>
        </p:spPr>
        <p:txBody>
          <a:bodyPr/>
          <a:lstStyle/>
          <a:p>
            <a:pPr>
              <a:lnSpc>
                <a:spcPct val="80000"/>
              </a:lnSpc>
            </a:pPr>
            <a:r>
              <a:rPr lang="en-US" sz="2800" b="1" i="1">
                <a:solidFill>
                  <a:schemeClr val="accent2"/>
                </a:solidFill>
              </a:rPr>
              <a:t>D</a:t>
            </a:r>
            <a:r>
              <a:rPr lang="en-US" sz="2800" b="1" i="1"/>
              <a:t>riving forces </a:t>
            </a:r>
            <a:r>
              <a:rPr lang="en-US" sz="2800"/>
              <a:t>are indirect or underlying factors that result in pressures that in turn cause changes in the quality and quantity or state of the resources.</a:t>
            </a:r>
          </a:p>
          <a:p>
            <a:pPr>
              <a:lnSpc>
                <a:spcPct val="80000"/>
              </a:lnSpc>
            </a:pPr>
            <a:r>
              <a:rPr lang="en-US" sz="2800" b="1" i="1">
                <a:solidFill>
                  <a:schemeClr val="accent2"/>
                </a:solidFill>
              </a:rPr>
              <a:t>P</a:t>
            </a:r>
            <a:r>
              <a:rPr lang="en-US" sz="2800" b="1" i="1"/>
              <a:t>ressures</a:t>
            </a:r>
            <a:r>
              <a:rPr lang="en-US" sz="2800" b="1"/>
              <a:t> </a:t>
            </a:r>
            <a:r>
              <a:rPr lang="en-US" sz="2800"/>
              <a:t>are indirect drivers (stresses) that human activities place on the environment. </a:t>
            </a:r>
          </a:p>
          <a:p>
            <a:pPr>
              <a:lnSpc>
                <a:spcPct val="80000"/>
              </a:lnSpc>
            </a:pPr>
            <a:r>
              <a:rPr lang="en-US" sz="2800" b="1" i="1">
                <a:solidFill>
                  <a:schemeClr val="accent2"/>
                </a:solidFill>
              </a:rPr>
              <a:t>S</a:t>
            </a:r>
            <a:r>
              <a:rPr lang="en-US" sz="2800" b="1" i="1"/>
              <a:t>tate</a:t>
            </a:r>
            <a:r>
              <a:rPr lang="en-US" sz="2800"/>
              <a:t> variables are indicators of the condition of the system (including bio-physical and socio-economic factors). </a:t>
            </a:r>
          </a:p>
          <a:p>
            <a:pPr>
              <a:lnSpc>
                <a:spcPct val="80000"/>
              </a:lnSpc>
            </a:pPr>
            <a:r>
              <a:rPr lang="en-US" sz="2800" b="1" i="1">
                <a:solidFill>
                  <a:schemeClr val="accent2"/>
                </a:solidFill>
              </a:rPr>
              <a:t>I</a:t>
            </a:r>
            <a:r>
              <a:rPr lang="en-US" sz="2800" b="1" i="1"/>
              <a:t>mpacts</a:t>
            </a:r>
            <a:r>
              <a:rPr lang="en-US" sz="2800"/>
              <a:t> are the measure of the effects on human well-being induced by state changes. </a:t>
            </a:r>
          </a:p>
          <a:p>
            <a:pPr>
              <a:lnSpc>
                <a:spcPct val="80000"/>
              </a:lnSpc>
            </a:pPr>
            <a:r>
              <a:rPr lang="en-US" sz="2800" b="1" i="1">
                <a:solidFill>
                  <a:schemeClr val="accent2"/>
                </a:solidFill>
              </a:rPr>
              <a:t>R</a:t>
            </a:r>
            <a:r>
              <a:rPr lang="en-US" sz="2800" b="1" i="1"/>
              <a:t>esponses </a:t>
            </a:r>
            <a:r>
              <a:rPr lang="en-US" sz="2800"/>
              <a:t>are the actions or interventions (regulatory and otherwise) that are taken in response to predicted impacts.  </a:t>
            </a:r>
          </a:p>
        </p:txBody>
      </p:sp>
    </p:spTree>
    <p:extLst>
      <p:ext uri="{BB962C8B-B14F-4D97-AF65-F5344CB8AC3E}">
        <p14:creationId xmlns:p14="http://schemas.microsoft.com/office/powerpoint/2010/main" val="1932745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152400"/>
            <a:ext cx="8229600" cy="1143000"/>
          </a:xfrm>
        </p:spPr>
        <p:txBody>
          <a:bodyPr/>
          <a:lstStyle/>
          <a:p>
            <a:r>
              <a:rPr lang="en-US" sz="4000" b="1" smtClean="0"/>
              <a:t>Define the landscape you see…</a:t>
            </a:r>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295400"/>
            <a:ext cx="49530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b="1" smtClean="0"/>
              <a:t>Was it this one?</a:t>
            </a: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1530350"/>
            <a:ext cx="59436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0"/>
            <a:ext cx="8229600" cy="1417638"/>
          </a:xfrm>
        </p:spPr>
        <p:txBody>
          <a:bodyPr/>
          <a:lstStyle/>
          <a:p>
            <a:r>
              <a:rPr lang="en-US" sz="4000" b="1"/>
              <a:t>LK and Natural Resource Management</a:t>
            </a:r>
          </a:p>
        </p:txBody>
      </p:sp>
      <p:sp>
        <p:nvSpPr>
          <p:cNvPr id="126979" name="Rectangle 3"/>
          <p:cNvSpPr>
            <a:spLocks noGrp="1" noChangeArrowheads="1"/>
          </p:cNvSpPr>
          <p:nvPr>
            <p:ph type="body" idx="1"/>
          </p:nvPr>
        </p:nvSpPr>
        <p:spPr>
          <a:xfrm>
            <a:off x="152400" y="1371600"/>
            <a:ext cx="8839200" cy="5486400"/>
          </a:xfrm>
        </p:spPr>
        <p:txBody>
          <a:bodyPr/>
          <a:lstStyle/>
          <a:p>
            <a:pPr>
              <a:lnSpc>
                <a:spcPct val="80000"/>
              </a:lnSpc>
            </a:pPr>
            <a:r>
              <a:rPr lang="en-US" sz="2800"/>
              <a:t>The incorporation of LK into conservation science and the management of natural resources is increasing as researchers and practitioners alike recognize the importance of the connection between the experience of those who live locally, and their historical understanding of temporal and spatial ecological processes.</a:t>
            </a:r>
          </a:p>
          <a:p>
            <a:pPr>
              <a:lnSpc>
                <a:spcPct val="80000"/>
              </a:lnSpc>
            </a:pPr>
            <a:r>
              <a:rPr lang="en-US" sz="2800"/>
              <a:t>LK can be used to reconstruct and interpret the history of fishers and their interaction with the environment</a:t>
            </a:r>
          </a:p>
          <a:p>
            <a:pPr>
              <a:lnSpc>
                <a:spcPct val="80000"/>
              </a:lnSpc>
            </a:pPr>
            <a:r>
              <a:rPr lang="en-US" sz="2800"/>
              <a:t>It can be used to inform management decisions by addressing critical information gaps and supplementing other forms of data used for monitoring and evaluation. It can also help maximize limited resources for environmental monitoring. </a:t>
            </a:r>
          </a:p>
        </p:txBody>
      </p:sp>
    </p:spTree>
    <p:extLst>
      <p:ext uri="{BB962C8B-B14F-4D97-AF65-F5344CB8AC3E}">
        <p14:creationId xmlns:p14="http://schemas.microsoft.com/office/powerpoint/2010/main" val="4016001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417638"/>
          </a:xfrm>
        </p:spPr>
        <p:txBody>
          <a:bodyPr/>
          <a:lstStyle/>
          <a:p>
            <a:r>
              <a:rPr lang="en-US" sz="4000" b="1"/>
              <a:t>LK and Natural Resource Management</a:t>
            </a:r>
          </a:p>
        </p:txBody>
      </p:sp>
      <p:sp>
        <p:nvSpPr>
          <p:cNvPr id="129027" name="Rectangle 3"/>
          <p:cNvSpPr>
            <a:spLocks noGrp="1" noChangeArrowheads="1"/>
          </p:cNvSpPr>
          <p:nvPr>
            <p:ph type="body" idx="1"/>
          </p:nvPr>
        </p:nvSpPr>
        <p:spPr>
          <a:xfrm>
            <a:off x="304800" y="1447800"/>
            <a:ext cx="8534400" cy="5410200"/>
          </a:xfrm>
        </p:spPr>
        <p:txBody>
          <a:bodyPr/>
          <a:lstStyle/>
          <a:p>
            <a:r>
              <a:rPr lang="en-US"/>
              <a:t>Fundamental to an ecosystem-based management (EBM) approach to natural resource management are the natural and human functions, processes, and interactions necessary to sustain the services an ecosystem provides.</a:t>
            </a:r>
          </a:p>
          <a:p>
            <a:r>
              <a:rPr lang="en-US"/>
              <a:t>The “human” element requires assessment of local knowledge. It also is the key to move from a “species by species” approach to conservation to a “systems” approach.</a:t>
            </a:r>
          </a:p>
        </p:txBody>
      </p:sp>
    </p:spTree>
    <p:extLst>
      <p:ext uri="{BB962C8B-B14F-4D97-AF65-F5344CB8AC3E}">
        <p14:creationId xmlns:p14="http://schemas.microsoft.com/office/powerpoint/2010/main" val="2055809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0"/>
            <a:ext cx="8229600" cy="1417638"/>
          </a:xfrm>
        </p:spPr>
        <p:txBody>
          <a:bodyPr/>
          <a:lstStyle/>
          <a:p>
            <a:r>
              <a:rPr lang="en-US" sz="4000" b="1"/>
              <a:t>LK and Natural Resource Management</a:t>
            </a:r>
          </a:p>
        </p:txBody>
      </p:sp>
      <p:sp>
        <p:nvSpPr>
          <p:cNvPr id="128003" name="Rectangle 3"/>
          <p:cNvSpPr>
            <a:spLocks noGrp="1" noChangeArrowheads="1"/>
          </p:cNvSpPr>
          <p:nvPr>
            <p:ph type="body" idx="1"/>
          </p:nvPr>
        </p:nvSpPr>
        <p:spPr>
          <a:xfrm>
            <a:off x="304800" y="1447800"/>
            <a:ext cx="8534400" cy="5257800"/>
          </a:xfrm>
        </p:spPr>
        <p:txBody>
          <a:bodyPr/>
          <a:lstStyle/>
          <a:p>
            <a:r>
              <a:rPr lang="en-US"/>
              <a:t>The benefits can go well beyond the data.</a:t>
            </a:r>
          </a:p>
          <a:p>
            <a:r>
              <a:rPr lang="en-US"/>
              <a:t>The acquisition of LK in a participatory manner can result in the integration of local people and their perceptions into a management and planning program, helping develop feelings of ownership and representation while giving voice to locals in the process.</a:t>
            </a:r>
          </a:p>
          <a:p>
            <a:r>
              <a:rPr lang="en-US"/>
              <a:t>This means that environmental monitoring can simultaneously be knowledge transfer. </a:t>
            </a:r>
          </a:p>
        </p:txBody>
      </p:sp>
    </p:spTree>
    <p:extLst>
      <p:ext uri="{BB962C8B-B14F-4D97-AF65-F5344CB8AC3E}">
        <p14:creationId xmlns:p14="http://schemas.microsoft.com/office/powerpoint/2010/main" val="1002417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US" b="1" dirty="0" smtClean="0"/>
              <a:t>How can learning theory help?</a:t>
            </a:r>
            <a:endParaRPr lang="en-US" b="1"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81" y="1988840"/>
            <a:ext cx="4132017" cy="442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7924" y="1678551"/>
            <a:ext cx="4938162" cy="34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2665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8" y="3563485"/>
            <a:ext cx="4556011" cy="328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3" name="Rectangle 3"/>
          <p:cNvSpPr>
            <a:spLocks noGrp="1" noChangeArrowheads="1"/>
          </p:cNvSpPr>
          <p:nvPr>
            <p:ph type="title"/>
          </p:nvPr>
        </p:nvSpPr>
        <p:spPr>
          <a:xfrm>
            <a:off x="215516" y="188640"/>
            <a:ext cx="4114800" cy="1827076"/>
          </a:xfrm>
        </p:spPr>
        <p:txBody>
          <a:bodyPr/>
          <a:lstStyle/>
          <a:p>
            <a:pPr algn="l"/>
            <a:r>
              <a:rPr lang="en-US" sz="4000" b="1" dirty="0" smtClean="0"/>
              <a:t>Learner-centered?</a:t>
            </a:r>
            <a:endParaRPr lang="en-US" sz="4000" b="1" dirty="0"/>
          </a:p>
        </p:txBody>
      </p:sp>
      <p:pic>
        <p:nvPicPr>
          <p:cNvPr id="2160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9836050">
            <a:off x="1267672" y="1443598"/>
            <a:ext cx="6586137" cy="29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7245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10525" y="6254956"/>
            <a:ext cx="11334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27384"/>
            <a:ext cx="9036496" cy="1008348"/>
          </a:xfrm>
        </p:spPr>
        <p:txBody>
          <a:bodyPr/>
          <a:lstStyle/>
          <a:p>
            <a:r>
              <a:rPr lang="en-US" sz="4000" b="1" dirty="0" smtClean="0"/>
              <a:t>Example: Problem-based Learning</a:t>
            </a:r>
            <a:endParaRPr lang="en-US" sz="4000" b="1" dirty="0"/>
          </a:p>
        </p:txBody>
      </p:sp>
      <p:sp>
        <p:nvSpPr>
          <p:cNvPr id="3" name="Content Placeholder 2"/>
          <p:cNvSpPr>
            <a:spLocks noGrp="1"/>
          </p:cNvSpPr>
          <p:nvPr>
            <p:ph sz="quarter" idx="1"/>
          </p:nvPr>
        </p:nvSpPr>
        <p:spPr>
          <a:xfrm>
            <a:off x="13855" y="944724"/>
            <a:ext cx="6386945" cy="5913276"/>
          </a:xfrm>
        </p:spPr>
        <p:txBody>
          <a:bodyPr>
            <a:normAutofit fontScale="77500" lnSpcReduction="20000"/>
          </a:bodyPr>
          <a:lstStyle/>
          <a:p>
            <a:r>
              <a:rPr lang="en-US" dirty="0" smtClean="0"/>
              <a:t>Key PBL concepts</a:t>
            </a:r>
          </a:p>
          <a:p>
            <a:pPr lvl="1"/>
            <a:r>
              <a:rPr lang="en-US" dirty="0" smtClean="0"/>
              <a:t>Active, experiential and auto-directed</a:t>
            </a:r>
          </a:p>
          <a:p>
            <a:pPr lvl="1"/>
            <a:r>
              <a:rPr lang="en-US" dirty="0" smtClean="0"/>
              <a:t>Facilitated (rather than taught)</a:t>
            </a:r>
          </a:p>
          <a:p>
            <a:pPr lvl="1"/>
            <a:r>
              <a:rPr lang="en-US" dirty="0" smtClean="0"/>
              <a:t>Groups, teams, etc.</a:t>
            </a:r>
          </a:p>
          <a:p>
            <a:pPr lvl="1"/>
            <a:r>
              <a:rPr lang="en-US" b="1" dirty="0" smtClean="0">
                <a:solidFill>
                  <a:srgbClr val="0000FF"/>
                </a:solidFill>
              </a:rPr>
              <a:t>Scaffolding</a:t>
            </a:r>
            <a:r>
              <a:rPr lang="en-US" dirty="0" smtClean="0"/>
              <a:t> provides cognitive support</a:t>
            </a:r>
            <a:br>
              <a:rPr lang="en-US" dirty="0" smtClean="0"/>
            </a:br>
            <a:r>
              <a:rPr lang="en-US" dirty="0" smtClean="0"/>
              <a:t>to extend reach. </a:t>
            </a:r>
          </a:p>
          <a:p>
            <a:pPr lvl="2"/>
            <a:r>
              <a:rPr lang="en-US" dirty="0" smtClean="0"/>
              <a:t>Scaffolding is a </a:t>
            </a:r>
            <a:r>
              <a:rPr lang="en-US" dirty="0"/>
              <a:t>multi-level, self-guided and transparent, constructive and goal-oriented framework for </a:t>
            </a:r>
            <a:r>
              <a:rPr lang="en-US" dirty="0" smtClean="0"/>
              <a:t>learning how </a:t>
            </a:r>
            <a:br>
              <a:rPr lang="en-US" dirty="0" smtClean="0"/>
            </a:br>
            <a:r>
              <a:rPr lang="en-US" dirty="0" smtClean="0"/>
              <a:t>to </a:t>
            </a:r>
            <a:r>
              <a:rPr lang="en-US" dirty="0"/>
              <a:t>identify and solve </a:t>
            </a:r>
            <a:r>
              <a:rPr lang="en-US" dirty="0" smtClean="0"/>
              <a:t>problems.</a:t>
            </a:r>
          </a:p>
          <a:p>
            <a:pPr lvl="1"/>
            <a:r>
              <a:rPr lang="en-US" dirty="0"/>
              <a:t>Task-oriented</a:t>
            </a:r>
          </a:p>
          <a:p>
            <a:pPr lvl="1"/>
            <a:r>
              <a:rPr lang="en-US" dirty="0"/>
              <a:t>“Rails” make the “how” clear</a:t>
            </a:r>
            <a:endParaRPr lang="en-US" dirty="0" smtClean="0"/>
          </a:p>
          <a:p>
            <a:pPr lvl="1"/>
            <a:r>
              <a:rPr lang="en-US" dirty="0" smtClean="0"/>
              <a:t>A </a:t>
            </a:r>
            <a:r>
              <a:rPr lang="en-US" b="1" dirty="0" smtClean="0">
                <a:solidFill>
                  <a:srgbClr val="0000FF"/>
                </a:solidFill>
              </a:rPr>
              <a:t>trigger</a:t>
            </a:r>
            <a:r>
              <a:rPr lang="en-US" dirty="0" smtClean="0"/>
              <a:t> to hook the learner and make them aware of the problems around them.</a:t>
            </a:r>
          </a:p>
          <a:p>
            <a:pPr lvl="1"/>
            <a:r>
              <a:rPr lang="en-US" dirty="0" smtClean="0"/>
              <a:t>Rubric </a:t>
            </a:r>
            <a:r>
              <a:rPr lang="en-US" dirty="0"/>
              <a:t>clarifies progress</a:t>
            </a:r>
          </a:p>
          <a:p>
            <a:pPr lvl="1"/>
            <a:r>
              <a:rPr lang="en-US" dirty="0"/>
              <a:t>“Rewards” make the pursuit more </a:t>
            </a:r>
            <a:r>
              <a:rPr lang="en-US" dirty="0" smtClean="0"/>
              <a:t>fun/challenging</a:t>
            </a:r>
          </a:p>
          <a:p>
            <a:pPr lvl="1"/>
            <a:r>
              <a:rPr lang="en-US" b="1" dirty="0" smtClean="0">
                <a:solidFill>
                  <a:srgbClr val="0000FF"/>
                </a:solidFill>
              </a:rPr>
              <a:t>Reflections</a:t>
            </a:r>
            <a:r>
              <a:rPr lang="en-US" dirty="0" smtClean="0"/>
              <a:t> </a:t>
            </a:r>
            <a:r>
              <a:rPr lang="en-US" dirty="0"/>
              <a:t>(learn from oneself)</a:t>
            </a:r>
          </a:p>
          <a:p>
            <a:pPr lvl="1"/>
            <a:endParaRPr lang="en-US" dirty="0"/>
          </a:p>
          <a:p>
            <a:pPr lvl="1"/>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9084" y="942088"/>
            <a:ext cx="2799420" cy="5763512"/>
          </a:xfrm>
          <a:prstGeom prst="rect">
            <a:avLst/>
          </a:prstGeom>
        </p:spPr>
      </p:pic>
    </p:spTree>
    <p:extLst>
      <p:ext uri="{BB962C8B-B14F-4D97-AF65-F5344CB8AC3E}">
        <p14:creationId xmlns:p14="http://schemas.microsoft.com/office/powerpoint/2010/main" val="36080300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457200" y="147972"/>
            <a:ext cx="8229600" cy="1066800"/>
          </a:xfrm>
        </p:spPr>
        <p:txBody>
          <a:bodyPr/>
          <a:lstStyle/>
          <a:p>
            <a:r>
              <a:rPr lang="en-US" sz="4000" b="1" dirty="0" smtClean="0"/>
              <a:t>Outside the classroom:</a:t>
            </a:r>
            <a:br>
              <a:rPr lang="en-US" sz="4000" b="1" dirty="0" smtClean="0"/>
            </a:br>
            <a:r>
              <a:rPr lang="en-US" sz="4000" b="1" dirty="0" smtClean="0"/>
              <a:t>Informal </a:t>
            </a:r>
            <a:r>
              <a:rPr lang="en-US" sz="4000" b="1" dirty="0"/>
              <a:t>L</a:t>
            </a:r>
            <a:r>
              <a:rPr lang="en-US" sz="4000" b="1" dirty="0" smtClean="0"/>
              <a:t>earning</a:t>
            </a:r>
            <a:endParaRPr lang="en-US" sz="4000" b="1" dirty="0"/>
          </a:p>
        </p:txBody>
      </p:sp>
      <p:sp>
        <p:nvSpPr>
          <p:cNvPr id="396291" name="Rectangle 3"/>
          <p:cNvSpPr>
            <a:spLocks noGrp="1" noChangeArrowheads="1"/>
          </p:cNvSpPr>
          <p:nvPr>
            <p:ph type="body" idx="1"/>
          </p:nvPr>
        </p:nvSpPr>
        <p:spPr>
          <a:xfrm>
            <a:off x="457200" y="1451520"/>
            <a:ext cx="8382000" cy="5257800"/>
          </a:xfrm>
        </p:spPr>
        <p:txBody>
          <a:bodyPr>
            <a:normAutofit fontScale="92500" lnSpcReduction="20000"/>
          </a:bodyPr>
          <a:lstStyle/>
          <a:p>
            <a:r>
              <a:rPr lang="en-US" dirty="0"/>
              <a:t>“Formal” learning </a:t>
            </a:r>
          </a:p>
          <a:p>
            <a:pPr lvl="1"/>
            <a:r>
              <a:rPr lang="en-US" dirty="0"/>
              <a:t>Expert-led, in the classroom</a:t>
            </a:r>
          </a:p>
          <a:p>
            <a:r>
              <a:rPr lang="en-US" dirty="0"/>
              <a:t>“Non-formal” learning </a:t>
            </a:r>
          </a:p>
          <a:p>
            <a:pPr lvl="1"/>
            <a:r>
              <a:rPr lang="en-US" dirty="0"/>
              <a:t>Expert-led outside class</a:t>
            </a:r>
          </a:p>
          <a:p>
            <a:r>
              <a:rPr lang="en-US" dirty="0"/>
              <a:t>“Informal” learning </a:t>
            </a:r>
          </a:p>
          <a:p>
            <a:pPr lvl="1"/>
            <a:r>
              <a:rPr lang="en-US" dirty="0"/>
              <a:t>Voluntary</a:t>
            </a:r>
          </a:p>
          <a:p>
            <a:pPr lvl="1"/>
            <a:r>
              <a:rPr lang="en-US" dirty="0"/>
              <a:t>Self-motivated</a:t>
            </a:r>
          </a:p>
          <a:p>
            <a:pPr lvl="1"/>
            <a:r>
              <a:rPr lang="en-US" dirty="0"/>
              <a:t>Self-controlled</a:t>
            </a:r>
          </a:p>
          <a:p>
            <a:pPr lvl="1"/>
            <a:r>
              <a:rPr lang="en-US" dirty="0"/>
              <a:t>Cumulative and enriching</a:t>
            </a:r>
          </a:p>
          <a:p>
            <a:pPr lvl="1"/>
            <a:r>
              <a:rPr lang="en-US" dirty="0"/>
              <a:t>A daily, lifelong activity</a:t>
            </a:r>
          </a:p>
          <a:p>
            <a:pPr lvl="1"/>
            <a:r>
              <a:rPr lang="en-US" dirty="0"/>
              <a:t>Personally guided by an individual’s needs &amp; interests</a:t>
            </a:r>
          </a:p>
        </p:txBody>
      </p:sp>
      <p:pic>
        <p:nvPicPr>
          <p:cNvPr id="396292" name="Picture 4" descr="lessons_without_limit_Falk_Dierking2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0132" y="1380728"/>
            <a:ext cx="2685286" cy="3996444"/>
          </a:xfrm>
          <a:prstGeom prst="rect">
            <a:avLst/>
          </a:prstGeom>
          <a:noFill/>
          <a:extLst>
            <a:ext uri="{909E8E84-426E-40DD-AFC4-6F175D3DCCD1}">
              <a14:hiddenFill xmlns:a14="http://schemas.microsoft.com/office/drawing/2010/main">
                <a:solidFill>
                  <a:srgbClr val="FFFFFF"/>
                </a:solidFill>
              </a14:hiddenFill>
            </a:ext>
          </a:extLst>
        </p:spPr>
      </p:pic>
      <p:sp>
        <p:nvSpPr>
          <p:cNvPr id="396293" name="Text Box 5"/>
          <p:cNvSpPr txBox="1">
            <a:spLocks noChangeArrowheads="1"/>
          </p:cNvSpPr>
          <p:nvPr/>
        </p:nvSpPr>
        <p:spPr bwMode="auto">
          <a:xfrm>
            <a:off x="1143000" y="6410659"/>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Institute for Learning Innovation: http://www.ilinet.org/display/ILI/Home</a:t>
            </a:r>
          </a:p>
        </p:txBody>
      </p:sp>
    </p:spTree>
    <p:extLst>
      <p:ext uri="{BB962C8B-B14F-4D97-AF65-F5344CB8AC3E}">
        <p14:creationId xmlns:p14="http://schemas.microsoft.com/office/powerpoint/2010/main" val="19849970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066800"/>
            <a:ext cx="8610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339" name="Rectangle 3"/>
          <p:cNvSpPr>
            <a:spLocks noGrp="1" noChangeArrowheads="1"/>
          </p:cNvSpPr>
          <p:nvPr>
            <p:ph type="title"/>
          </p:nvPr>
        </p:nvSpPr>
        <p:spPr>
          <a:xfrm>
            <a:off x="457200" y="0"/>
            <a:ext cx="8229600" cy="1143000"/>
          </a:xfrm>
        </p:spPr>
        <p:txBody>
          <a:bodyPr/>
          <a:lstStyle/>
          <a:p>
            <a:r>
              <a:rPr lang="en-US" sz="4000" b="1" dirty="0"/>
              <a:t>Creating opportunities to learn</a:t>
            </a:r>
          </a:p>
        </p:txBody>
      </p:sp>
    </p:spTree>
    <p:extLst>
      <p:ext uri="{BB962C8B-B14F-4D97-AF65-F5344CB8AC3E}">
        <p14:creationId xmlns:p14="http://schemas.microsoft.com/office/powerpoint/2010/main" val="1288812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r>
              <a:rPr lang="en-US" sz="4000" b="1" dirty="0" smtClean="0"/>
              <a:t>Ecosystem Services:</a:t>
            </a:r>
            <a:br>
              <a:rPr lang="en-US" sz="4000" b="1" dirty="0" smtClean="0"/>
            </a:br>
            <a:r>
              <a:rPr lang="en-US" sz="4000" b="1" dirty="0" smtClean="0"/>
              <a:t>An ecologist’s definition</a:t>
            </a:r>
            <a:endParaRPr lang="en-US" sz="4000" b="1" dirty="0"/>
          </a:p>
        </p:txBody>
      </p:sp>
      <p:sp>
        <p:nvSpPr>
          <p:cNvPr id="7" name="Text Box 11"/>
          <p:cNvSpPr txBox="1">
            <a:spLocks noChangeArrowheads="1"/>
          </p:cNvSpPr>
          <p:nvPr/>
        </p:nvSpPr>
        <p:spPr bwMode="auto">
          <a:xfrm>
            <a:off x="755577" y="2667000"/>
            <a:ext cx="8182568" cy="2800767"/>
          </a:xfrm>
          <a:prstGeom prst="rect">
            <a:avLst/>
          </a:prstGeom>
          <a:noFill/>
          <a:ln w="9525">
            <a:noFill/>
            <a:miter lim="800000"/>
            <a:headEnd/>
            <a:tailEnd/>
          </a:ln>
          <a:effectLst/>
        </p:spPr>
        <p:txBody>
          <a:bodyPr wrap="square">
            <a:prstTxWarp prst="textNoShape">
              <a:avLst/>
            </a:prstTxWarp>
            <a:spAutoFit/>
          </a:bodyPr>
          <a:lstStyle/>
          <a:p>
            <a:pPr algn="r"/>
            <a:r>
              <a:rPr lang="en-US" sz="3200" b="0" dirty="0"/>
              <a:t>“…</a:t>
            </a:r>
            <a:r>
              <a:rPr lang="en-US" sz="3200" b="0" i="1" dirty="0"/>
              <a:t>the conditions and processes </a:t>
            </a:r>
            <a:r>
              <a:rPr lang="en-US" sz="3200" b="0" i="1" dirty="0" smtClean="0"/>
              <a:t/>
            </a:r>
            <a:br>
              <a:rPr lang="en-US" sz="3200" b="0" i="1" dirty="0" smtClean="0"/>
            </a:br>
            <a:r>
              <a:rPr lang="en-US" sz="3200" b="0" i="1" dirty="0" smtClean="0"/>
              <a:t>through </a:t>
            </a:r>
            <a:r>
              <a:rPr lang="en-US" sz="3200" b="0" i="1" dirty="0"/>
              <a:t>which natural ecosystems,</a:t>
            </a:r>
          </a:p>
          <a:p>
            <a:pPr algn="r"/>
            <a:r>
              <a:rPr lang="en-US" sz="3200" b="0" i="1" dirty="0"/>
              <a:t>and the species that make them up, </a:t>
            </a:r>
            <a:r>
              <a:rPr lang="en-US" sz="3200" b="0" i="1" dirty="0" smtClean="0"/>
              <a:t/>
            </a:r>
            <a:br>
              <a:rPr lang="en-US" sz="3200" b="0" i="1" dirty="0" smtClean="0"/>
            </a:br>
            <a:r>
              <a:rPr lang="en-US" sz="3200" b="0" i="1" dirty="0" smtClean="0"/>
              <a:t>sustain </a:t>
            </a:r>
            <a:r>
              <a:rPr lang="en-US" sz="3200" b="0" i="1" dirty="0"/>
              <a:t>and fulfill human life.</a:t>
            </a:r>
            <a:r>
              <a:rPr lang="en-US" sz="3200" b="0" dirty="0"/>
              <a:t>”</a:t>
            </a:r>
          </a:p>
          <a:p>
            <a:pPr algn="r"/>
            <a:endParaRPr lang="en-US" sz="2400" b="0" dirty="0"/>
          </a:p>
          <a:p>
            <a:pPr algn="r"/>
            <a:r>
              <a:rPr lang="en-US" sz="2400" b="0" dirty="0"/>
              <a:t>Gretchen Daily</a:t>
            </a:r>
          </a:p>
        </p:txBody>
      </p:sp>
      <p:sp>
        <p:nvSpPr>
          <p:cNvPr id="8" name="Rectangle 7"/>
          <p:cNvSpPr/>
          <p:nvPr/>
        </p:nvSpPr>
        <p:spPr>
          <a:xfrm>
            <a:off x="6375011" y="5529426"/>
            <a:ext cx="2563134" cy="707886"/>
          </a:xfrm>
          <a:prstGeom prst="rect">
            <a:avLst/>
          </a:prstGeom>
        </p:spPr>
        <p:txBody>
          <a:bodyPr wrap="none">
            <a:spAutoFit/>
          </a:bodyPr>
          <a:lstStyle/>
          <a:p>
            <a:pPr algn="r"/>
            <a:r>
              <a:rPr lang="en-US" sz="2000" i="1" dirty="0" smtClean="0"/>
              <a:t>Nature’s Services </a:t>
            </a:r>
            <a:r>
              <a:rPr lang="en-US" sz="2000" dirty="0" smtClean="0"/>
              <a:t>1997</a:t>
            </a:r>
          </a:p>
          <a:p>
            <a:pPr algn="r"/>
            <a:r>
              <a:rPr lang="en-US" sz="2000" dirty="0" smtClean="0"/>
              <a:t>Island Press</a:t>
            </a:r>
            <a:endParaRPr lang="en-US" sz="2000" dirty="0"/>
          </a:p>
        </p:txBody>
      </p:sp>
    </p:spTree>
    <p:extLst>
      <p:ext uri="{BB962C8B-B14F-4D97-AF65-F5344CB8AC3E}">
        <p14:creationId xmlns:p14="http://schemas.microsoft.com/office/powerpoint/2010/main" val="20512748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1143000"/>
            <a:ext cx="25908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3" name="Rectangle 3"/>
          <p:cNvSpPr>
            <a:spLocks noGrp="1" noChangeArrowheads="1"/>
          </p:cNvSpPr>
          <p:nvPr>
            <p:ph type="title"/>
          </p:nvPr>
        </p:nvSpPr>
        <p:spPr>
          <a:xfrm>
            <a:off x="457200" y="-76200"/>
            <a:ext cx="8229600" cy="1143000"/>
          </a:xfrm>
        </p:spPr>
        <p:txBody>
          <a:bodyPr/>
          <a:lstStyle/>
          <a:p>
            <a:r>
              <a:rPr lang="en-US" sz="4000" b="1" dirty="0"/>
              <a:t>Creating opportunities to learn</a:t>
            </a:r>
          </a:p>
        </p:txBody>
      </p:sp>
      <p:pic>
        <p:nvPicPr>
          <p:cNvPr id="399364" name="Picture 4" descr="sp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9725" y="1219200"/>
            <a:ext cx="20986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399365" name="Picture 5" descr="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68725" y="3962400"/>
            <a:ext cx="20986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399366" name="Picture 6" descr="spac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35125" y="3962400"/>
            <a:ext cx="20986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399367" name="Picture 7" descr="spac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83125" y="1219200"/>
            <a:ext cx="20986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399368" name="Picture 8" descr="spac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73325" y="1219200"/>
            <a:ext cx="2098675" cy="2505075"/>
          </a:xfrm>
          <a:prstGeom prst="rect">
            <a:avLst/>
          </a:prstGeom>
          <a:noFill/>
          <a:extLst>
            <a:ext uri="{909E8E84-426E-40DD-AFC4-6F175D3DCCD1}">
              <a14:hiddenFill xmlns:a14="http://schemas.microsoft.com/office/drawing/2010/main">
                <a:solidFill>
                  <a:srgbClr val="FFFFFF"/>
                </a:solidFill>
              </a14:hiddenFill>
            </a:ext>
          </a:extLst>
        </p:spPr>
      </p:pic>
      <p:sp>
        <p:nvSpPr>
          <p:cNvPr id="399369" name="Text Box 9"/>
          <p:cNvSpPr txBox="1">
            <a:spLocks noChangeArrowheads="1"/>
          </p:cNvSpPr>
          <p:nvPr/>
        </p:nvSpPr>
        <p:spPr bwMode="auto">
          <a:xfrm>
            <a:off x="533400" y="6553200"/>
            <a:ext cx="769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Source: http://www.rdrop.com/~half/General/GameTips/space.cadet.html</a:t>
            </a:r>
          </a:p>
        </p:txBody>
      </p:sp>
    </p:spTree>
    <p:extLst>
      <p:ext uri="{BB962C8B-B14F-4D97-AF65-F5344CB8AC3E}">
        <p14:creationId xmlns:p14="http://schemas.microsoft.com/office/powerpoint/2010/main" val="21867758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5425"/>
            <a:ext cx="8229600" cy="1474788"/>
          </a:xfrm>
        </p:spPr>
        <p:txBody>
          <a:bodyPr/>
          <a:lstStyle/>
          <a:p>
            <a:pPr eaLnBrk="1" hangingPunct="1"/>
            <a:r>
              <a:rPr lang="en-US" sz="4000" b="1" dirty="0" smtClean="0"/>
              <a:t>Social </a:t>
            </a:r>
            <a:r>
              <a:rPr lang="en-US" sz="4000" b="1" dirty="0"/>
              <a:t>L</a:t>
            </a:r>
            <a:r>
              <a:rPr lang="en-US" sz="4000" b="1" dirty="0" smtClean="0"/>
              <a:t>earning</a:t>
            </a:r>
          </a:p>
        </p:txBody>
      </p:sp>
      <p:sp>
        <p:nvSpPr>
          <p:cNvPr id="11267" name="Rectangle 3"/>
          <p:cNvSpPr>
            <a:spLocks noGrp="1" noChangeArrowheads="1"/>
          </p:cNvSpPr>
          <p:nvPr>
            <p:ph type="body" idx="1"/>
          </p:nvPr>
        </p:nvSpPr>
        <p:spPr>
          <a:xfrm>
            <a:off x="287338" y="1622425"/>
            <a:ext cx="8229600" cy="4830763"/>
          </a:xfrm>
        </p:spPr>
        <p:txBody>
          <a:bodyPr/>
          <a:lstStyle/>
          <a:p>
            <a:pPr eaLnBrk="1" hangingPunct="1"/>
            <a:r>
              <a:rPr lang="en-US" sz="2800" smtClean="0"/>
              <a:t>Collective self-reflection through interaction and dialog among diverse participants</a:t>
            </a:r>
          </a:p>
          <a:p>
            <a:pPr eaLnBrk="1" hangingPunct="1"/>
            <a:r>
              <a:rPr lang="en-US" sz="2800" smtClean="0"/>
              <a:t>Co-production of knowledge</a:t>
            </a:r>
          </a:p>
        </p:txBody>
      </p:sp>
      <p:sp>
        <p:nvSpPr>
          <p:cNvPr id="11268" name="Oval 4"/>
          <p:cNvSpPr>
            <a:spLocks noChangeArrowheads="1"/>
          </p:cNvSpPr>
          <p:nvPr/>
        </p:nvSpPr>
        <p:spPr bwMode="auto">
          <a:xfrm>
            <a:off x="125413" y="3840163"/>
            <a:ext cx="19812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Text Box 5"/>
          <p:cNvSpPr txBox="1">
            <a:spLocks noChangeArrowheads="1"/>
          </p:cNvSpPr>
          <p:nvPr/>
        </p:nvSpPr>
        <p:spPr bwMode="auto">
          <a:xfrm>
            <a:off x="381000" y="4068763"/>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Research Study</a:t>
            </a:r>
          </a:p>
        </p:txBody>
      </p:sp>
      <p:sp>
        <p:nvSpPr>
          <p:cNvPr id="11270" name="Line 6"/>
          <p:cNvSpPr>
            <a:spLocks noChangeShapeType="1"/>
          </p:cNvSpPr>
          <p:nvPr/>
        </p:nvSpPr>
        <p:spPr bwMode="auto">
          <a:xfrm>
            <a:off x="2182813" y="4419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Oval 7"/>
          <p:cNvSpPr>
            <a:spLocks noChangeArrowheads="1"/>
          </p:cNvSpPr>
          <p:nvPr/>
        </p:nvSpPr>
        <p:spPr bwMode="auto">
          <a:xfrm>
            <a:off x="4011613" y="3784600"/>
            <a:ext cx="19812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Text Box 8"/>
          <p:cNvSpPr txBox="1">
            <a:spLocks noChangeArrowheads="1"/>
          </p:cNvSpPr>
          <p:nvPr/>
        </p:nvSpPr>
        <p:spPr bwMode="auto">
          <a:xfrm>
            <a:off x="4164013" y="40894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Scientists &amp; Researchers</a:t>
            </a:r>
          </a:p>
        </p:txBody>
      </p:sp>
      <p:sp>
        <p:nvSpPr>
          <p:cNvPr id="11273" name="Oval 9"/>
          <p:cNvSpPr>
            <a:spLocks noChangeArrowheads="1"/>
          </p:cNvSpPr>
          <p:nvPr/>
        </p:nvSpPr>
        <p:spPr bwMode="auto">
          <a:xfrm>
            <a:off x="3783013" y="2895600"/>
            <a:ext cx="5181600" cy="3810000"/>
          </a:xfrm>
          <a:prstGeom prst="ellipse">
            <a:avLst/>
          </a:prstGeom>
          <a:noFill/>
          <a:ln w="349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Oval 10"/>
          <p:cNvSpPr>
            <a:spLocks noChangeArrowheads="1"/>
          </p:cNvSpPr>
          <p:nvPr/>
        </p:nvSpPr>
        <p:spPr bwMode="auto">
          <a:xfrm>
            <a:off x="5916613" y="3327400"/>
            <a:ext cx="1828800" cy="762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Oval 11"/>
          <p:cNvSpPr>
            <a:spLocks noChangeArrowheads="1"/>
          </p:cNvSpPr>
          <p:nvPr/>
        </p:nvSpPr>
        <p:spPr bwMode="auto">
          <a:xfrm rot="2666162">
            <a:off x="5459413" y="5003800"/>
            <a:ext cx="1828800" cy="15240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Oval 12"/>
          <p:cNvSpPr>
            <a:spLocks noChangeArrowheads="1"/>
          </p:cNvSpPr>
          <p:nvPr/>
        </p:nvSpPr>
        <p:spPr bwMode="auto">
          <a:xfrm>
            <a:off x="7288213" y="4165600"/>
            <a:ext cx="1524000" cy="1371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Text Box 13"/>
          <p:cNvSpPr txBox="1">
            <a:spLocks noChangeArrowheads="1"/>
          </p:cNvSpPr>
          <p:nvPr/>
        </p:nvSpPr>
        <p:spPr bwMode="auto">
          <a:xfrm>
            <a:off x="6145213" y="3479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Stakeholder1</a:t>
            </a:r>
          </a:p>
        </p:txBody>
      </p:sp>
      <p:sp>
        <p:nvSpPr>
          <p:cNvPr id="11278" name="Text Box 14"/>
          <p:cNvSpPr txBox="1">
            <a:spLocks noChangeArrowheads="1"/>
          </p:cNvSpPr>
          <p:nvPr/>
        </p:nvSpPr>
        <p:spPr bwMode="auto">
          <a:xfrm>
            <a:off x="7212013" y="46990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Stakeholder2</a:t>
            </a:r>
          </a:p>
        </p:txBody>
      </p:sp>
      <p:sp>
        <p:nvSpPr>
          <p:cNvPr id="11279" name="Text Box 15"/>
          <p:cNvSpPr txBox="1">
            <a:spLocks noChangeArrowheads="1"/>
          </p:cNvSpPr>
          <p:nvPr/>
        </p:nvSpPr>
        <p:spPr bwMode="auto">
          <a:xfrm>
            <a:off x="5535613" y="5613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Stakeholder3</a:t>
            </a:r>
          </a:p>
        </p:txBody>
      </p:sp>
      <p:sp>
        <p:nvSpPr>
          <p:cNvPr id="11280" name="Line 16"/>
          <p:cNvSpPr>
            <a:spLocks noChangeShapeType="1"/>
          </p:cNvSpPr>
          <p:nvPr/>
        </p:nvSpPr>
        <p:spPr bwMode="auto">
          <a:xfrm>
            <a:off x="5230813" y="5003800"/>
            <a:ext cx="3048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Line 17"/>
          <p:cNvSpPr>
            <a:spLocks noChangeShapeType="1"/>
          </p:cNvSpPr>
          <p:nvPr/>
        </p:nvSpPr>
        <p:spPr bwMode="auto">
          <a:xfrm flipH="1">
            <a:off x="6602413" y="4165600"/>
            <a:ext cx="762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2" name="Line 18"/>
          <p:cNvSpPr>
            <a:spLocks noChangeShapeType="1"/>
          </p:cNvSpPr>
          <p:nvPr/>
        </p:nvSpPr>
        <p:spPr bwMode="auto">
          <a:xfrm flipH="1">
            <a:off x="5916613" y="3937000"/>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Line 19"/>
          <p:cNvSpPr>
            <a:spLocks noChangeShapeType="1"/>
          </p:cNvSpPr>
          <p:nvPr/>
        </p:nvSpPr>
        <p:spPr bwMode="auto">
          <a:xfrm>
            <a:off x="7135813" y="4013200"/>
            <a:ext cx="3048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20"/>
          <p:cNvSpPr>
            <a:spLocks noChangeShapeType="1"/>
          </p:cNvSpPr>
          <p:nvPr/>
        </p:nvSpPr>
        <p:spPr bwMode="auto">
          <a:xfrm flipH="1">
            <a:off x="7212013" y="5384800"/>
            <a:ext cx="381000" cy="457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21"/>
          <p:cNvSpPr>
            <a:spLocks noChangeShapeType="1"/>
          </p:cNvSpPr>
          <p:nvPr/>
        </p:nvSpPr>
        <p:spPr bwMode="auto">
          <a:xfrm>
            <a:off x="5992813" y="4470400"/>
            <a:ext cx="121920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Text Box 22"/>
          <p:cNvSpPr txBox="1">
            <a:spLocks noChangeArrowheads="1"/>
          </p:cNvSpPr>
          <p:nvPr/>
        </p:nvSpPr>
        <p:spPr bwMode="auto">
          <a:xfrm>
            <a:off x="2411413" y="3962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Tools</a:t>
            </a:r>
          </a:p>
        </p:txBody>
      </p:sp>
      <p:sp>
        <p:nvSpPr>
          <p:cNvPr id="11287" name="Text Box 23"/>
          <p:cNvSpPr txBox="1">
            <a:spLocks noChangeArrowheads="1"/>
          </p:cNvSpPr>
          <p:nvPr/>
        </p:nvSpPr>
        <p:spPr bwMode="auto">
          <a:xfrm>
            <a:off x="2335213" y="45720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Methods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9338" y="1143000"/>
            <a:ext cx="45053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smtClean="0"/>
              <a:t>Quantitative Approaches</a:t>
            </a:r>
          </a:p>
        </p:txBody>
      </p:sp>
      <p:sp>
        <p:nvSpPr>
          <p:cNvPr id="17411" name="Text Box 4"/>
          <p:cNvSpPr txBox="1">
            <a:spLocks noChangeArrowheads="1"/>
          </p:cNvSpPr>
          <p:nvPr/>
        </p:nvSpPr>
        <p:spPr bwMode="auto">
          <a:xfrm>
            <a:off x="457200" y="1447800"/>
            <a:ext cx="8229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GB" sz="3600" dirty="0"/>
              <a:t>Quantitative approaches aim to test </a:t>
            </a:r>
            <a:r>
              <a:rPr lang="en-GB" sz="3600" dirty="0" smtClean="0"/>
              <a:t>hypotheses, </a:t>
            </a:r>
            <a:r>
              <a:rPr lang="en-GB" sz="3600" dirty="0"/>
              <a:t>and usually to identify numerical </a:t>
            </a:r>
            <a:r>
              <a:rPr lang="en-GB" sz="3600" i="1" dirty="0"/>
              <a:t>differences between groups</a:t>
            </a:r>
            <a:r>
              <a:rPr lang="en-GB" sz="3600" dirty="0"/>
              <a:t> (i.e. </a:t>
            </a:r>
            <a:r>
              <a:rPr lang="en-GB" sz="3600" dirty="0" smtClean="0"/>
              <a:t>quantities</a:t>
            </a:r>
            <a:r>
              <a:rPr lang="en-GB" sz="3600" dirty="0"/>
              <a:t>).</a:t>
            </a:r>
            <a:r>
              <a:rPr lang="en-US" sz="3600" dirty="0"/>
              <a:t> </a:t>
            </a:r>
            <a:r>
              <a:rPr lang="en-US" sz="3600" b="1" dirty="0">
                <a:solidFill>
                  <a:srgbClr val="3333FF"/>
                </a:solidFill>
              </a:rPr>
              <a:t>The focus is on measurement, hypothesis-testing, explanation, and prediction. </a:t>
            </a:r>
            <a:r>
              <a:rPr lang="en-US" sz="3600" b="1" dirty="0"/>
              <a:t>The goal (or claim) is objectivity.</a:t>
            </a:r>
            <a:r>
              <a:rPr lang="en-US" sz="3600" dirty="0"/>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42913"/>
            <a:ext cx="8229600" cy="838200"/>
          </a:xfrm>
        </p:spPr>
        <p:txBody>
          <a:bodyPr/>
          <a:lstStyle/>
          <a:p>
            <a:r>
              <a:rPr lang="en-US" b="1" dirty="0" smtClean="0"/>
              <a:t>Qualitative Approaches</a:t>
            </a:r>
          </a:p>
        </p:txBody>
      </p:sp>
      <p:sp>
        <p:nvSpPr>
          <p:cNvPr id="18435" name="Text Box 3"/>
          <p:cNvSpPr txBox="1">
            <a:spLocks noChangeArrowheads="1"/>
          </p:cNvSpPr>
          <p:nvPr/>
        </p:nvSpPr>
        <p:spPr bwMode="auto">
          <a:xfrm>
            <a:off x="503238" y="1317625"/>
            <a:ext cx="82677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GB" sz="3600"/>
              <a:t>Qualitative approaches deal with </a:t>
            </a:r>
            <a:r>
              <a:rPr lang="en-GB" sz="3600" i="1"/>
              <a:t>how people understand their experiences</a:t>
            </a:r>
            <a:r>
              <a:rPr lang="en-GB" sz="3600"/>
              <a:t> (i.e. qualities). </a:t>
            </a:r>
            <a:r>
              <a:rPr lang="en-US" sz="3600" b="1">
                <a:solidFill>
                  <a:srgbClr val="3333FF"/>
                </a:solidFill>
              </a:rPr>
              <a:t>The focus is on exploration, pattern definition, obtaining meaning, achieving understanding, and being able to interpret. </a:t>
            </a:r>
            <a:r>
              <a:rPr lang="en-US" sz="3600" b="1"/>
              <a:t>Qualitative research admits and accepts subjectivity. </a:t>
            </a:r>
            <a:endParaRPr lang="en-US" sz="36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b="1" smtClean="0"/>
              <a:t>Some Participatory Tools</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5838" y="2209800"/>
            <a:ext cx="46863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217488" y="762000"/>
            <a:ext cx="5049837" cy="5897563"/>
            <a:chOff x="218090" y="675290"/>
            <a:chExt cx="5049235" cy="5896960"/>
          </a:xfrm>
        </p:grpSpPr>
        <p:pic>
          <p:nvPicPr>
            <p:cNvPr id="20489" name="Picture 6" descr="Rapid Apprais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762000"/>
              <a:ext cx="503872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090" y="675290"/>
              <a:ext cx="4811110" cy="100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1" name="TextBox 1"/>
            <p:cNvSpPr txBox="1">
              <a:spLocks noChangeArrowheads="1"/>
            </p:cNvSpPr>
            <p:nvPr/>
          </p:nvSpPr>
          <p:spPr bwMode="auto">
            <a:xfrm>
              <a:off x="1219200" y="1175845"/>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Garamond" pitchFamily="18" charset="0"/>
                </a:rPr>
                <a:t>Topical Outline</a:t>
              </a:r>
            </a:p>
          </p:txBody>
        </p:sp>
      </p:grpSp>
      <p:pic>
        <p:nvPicPr>
          <p:cNvPr id="20483" name="Picture 8" descr="G_headw"/>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4138613"/>
            <a:ext cx="35052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descr="H_chie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4000" y="1447800"/>
            <a:ext cx="35052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1"/>
          <p:cNvSpPr>
            <a:spLocks noGrp="1" noChangeArrowheads="1"/>
          </p:cNvSpPr>
          <p:nvPr>
            <p:ph type="ctrTitle"/>
          </p:nvPr>
        </p:nvSpPr>
        <p:spPr>
          <a:xfrm>
            <a:off x="609600" y="128588"/>
            <a:ext cx="7772400" cy="1176337"/>
          </a:xfrm>
        </p:spPr>
        <p:txBody>
          <a:bodyPr/>
          <a:lstStyle/>
          <a:p>
            <a:r>
              <a:rPr lang="en-US" b="1" smtClean="0"/>
              <a:t>Rapid Appraisal</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4450"/>
            <a:ext cx="8229600" cy="863600"/>
          </a:xfrm>
        </p:spPr>
        <p:txBody>
          <a:bodyPr/>
          <a:lstStyle/>
          <a:p>
            <a:pPr eaLnBrk="1" hangingPunct="1"/>
            <a:r>
              <a:rPr lang="en-US" b="1" smtClean="0"/>
              <a:t>Stakeholder Platforms</a:t>
            </a:r>
          </a:p>
        </p:txBody>
      </p:sp>
      <p:sp>
        <p:nvSpPr>
          <p:cNvPr id="21507" name="Rectangle 3"/>
          <p:cNvSpPr>
            <a:spLocks noGrp="1" noChangeArrowheads="1"/>
          </p:cNvSpPr>
          <p:nvPr>
            <p:ph type="body" idx="1"/>
          </p:nvPr>
        </p:nvSpPr>
        <p:spPr>
          <a:xfrm>
            <a:off x="0" y="908050"/>
            <a:ext cx="9144000" cy="2881313"/>
          </a:xfrm>
        </p:spPr>
        <p:txBody>
          <a:bodyPr/>
          <a:lstStyle/>
          <a:p>
            <a:r>
              <a:rPr lang="en-GB" sz="2800" smtClean="0"/>
              <a:t>How do we identify stakeholders and engage them?</a:t>
            </a:r>
            <a:br>
              <a:rPr lang="en-GB" sz="2800" smtClean="0"/>
            </a:br>
            <a:r>
              <a:rPr lang="en-GB" sz="2500" smtClean="0"/>
              <a:t/>
            </a:r>
            <a:br>
              <a:rPr lang="en-GB" sz="2500" smtClean="0"/>
            </a:br>
            <a:r>
              <a:rPr lang="en-GB" sz="2500" smtClean="0"/>
              <a:t/>
            </a:r>
            <a:br>
              <a:rPr lang="en-GB" sz="2500" smtClean="0"/>
            </a:br>
            <a:r>
              <a:rPr lang="en-GB" sz="2500" smtClean="0"/>
              <a:t/>
            </a:r>
            <a:br>
              <a:rPr lang="en-GB" sz="2500" smtClean="0"/>
            </a:br>
            <a:r>
              <a:rPr lang="en-GB" sz="2500" smtClean="0"/>
              <a:t/>
            </a:r>
            <a:br>
              <a:rPr lang="en-GB" sz="2500" smtClean="0"/>
            </a:br>
            <a:r>
              <a:rPr lang="en-GB" sz="2500" smtClean="0"/>
              <a:t/>
            </a:r>
            <a:br>
              <a:rPr lang="en-GB" sz="2500" smtClean="0"/>
            </a:br>
            <a:r>
              <a:rPr lang="en-GB" sz="2500" smtClean="0"/>
              <a:t/>
            </a:r>
            <a:br>
              <a:rPr lang="en-GB" sz="2500" smtClean="0"/>
            </a:br>
            <a:r>
              <a:rPr lang="en-GB" sz="2500" smtClean="0"/>
              <a:t/>
            </a:r>
            <a:br>
              <a:rPr lang="en-GB" sz="2500" smtClean="0"/>
            </a:br>
            <a:endParaRPr lang="en-GB" sz="2500" smtClean="0"/>
          </a:p>
          <a:p>
            <a:r>
              <a:rPr lang="en-GB" sz="2800" smtClean="0"/>
              <a:t>A Multi-Stakeholder Platform (MSP) is a voluntary partnership of different stakeholders perceiving same resource management problem, realizing their interdependence for solving it and collaborating to find common solutions.  </a:t>
            </a:r>
            <a:r>
              <a:rPr lang="en-GB" sz="2000" smtClean="0"/>
              <a:t>(Steins &amp; Edwards, 1999)</a:t>
            </a:r>
            <a:endParaRPr lang="en-US" sz="2000" smtClean="0"/>
          </a:p>
        </p:txBody>
      </p:sp>
      <p:pic>
        <p:nvPicPr>
          <p:cNvPr id="21508" name="Picture 4" descr="http://www.historicalnames.com/images/ka/ka-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43100" y="1497013"/>
            <a:ext cx="514985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nal_diagra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087438"/>
            <a:ext cx="7848600"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xfrm>
            <a:off x="457200" y="0"/>
            <a:ext cx="8229600" cy="1066800"/>
          </a:xfrm>
        </p:spPr>
        <p:txBody>
          <a:bodyPr/>
          <a:lstStyle/>
          <a:p>
            <a:pPr eaLnBrk="1" hangingPunct="1"/>
            <a:r>
              <a:rPr lang="en-US" sz="3600" b="1" smtClean="0"/>
              <a:t>Help Ensure Representation: </a:t>
            </a:r>
            <a:br>
              <a:rPr lang="en-US" sz="3600" b="1" smtClean="0"/>
            </a:br>
            <a:r>
              <a:rPr lang="en-US" sz="3600" b="1" smtClean="0"/>
              <a:t>Chain Referral</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I_group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Grp="1" noChangeArrowheads="1"/>
          </p:cNvSpPr>
          <p:nvPr>
            <p:ph type="ctrTitle"/>
          </p:nvPr>
        </p:nvSpPr>
        <p:spPr>
          <a:xfrm>
            <a:off x="4724400" y="0"/>
            <a:ext cx="4419600" cy="1828800"/>
          </a:xfrm>
        </p:spPr>
        <p:txBody>
          <a:bodyPr/>
          <a:lstStyle/>
          <a:p>
            <a:r>
              <a:rPr lang="en-US" sz="3600" b="1" smtClean="0"/>
              <a:t>Community Meetings &amp; Focus Groups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Millennium Ecosystem Assessment Categories</a:t>
            </a:r>
            <a:endParaRPr lang="en-US" sz="4000" b="1" dirty="0"/>
          </a:p>
        </p:txBody>
      </p:sp>
      <p:grpSp>
        <p:nvGrpSpPr>
          <p:cNvPr id="7" name="Group 7"/>
          <p:cNvGrpSpPr>
            <a:grpSpLocks/>
          </p:cNvGrpSpPr>
          <p:nvPr/>
        </p:nvGrpSpPr>
        <p:grpSpPr bwMode="auto">
          <a:xfrm>
            <a:off x="356884" y="1788605"/>
            <a:ext cx="8510491" cy="4937225"/>
            <a:chOff x="-685800" y="-31578"/>
            <a:chExt cx="10424409" cy="6915758"/>
          </a:xfrm>
        </p:grpSpPr>
        <p:pic>
          <p:nvPicPr>
            <p:cNvPr id="8" name="Picture 6" descr="C4 0106055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3396712"/>
              <a:ext cx="5247621" cy="3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Lost_Valley_Cree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61821" y="3449276"/>
              <a:ext cx="5176788" cy="343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Stock_000000208908Smal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61820" y="-31578"/>
              <a:ext cx="5176787" cy="345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1 hwb-0072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5800" y="-1"/>
              <a:ext cx="5249966" cy="341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butterfly0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09800" y="1627588"/>
              <a:ext cx="2354366" cy="179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osquit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28497" y="1600694"/>
              <a:ext cx="2297830" cy="17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2003-08 07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11546" y="3498269"/>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Penang 0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79525" y="5143914"/>
              <a:ext cx="2283232" cy="171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bwMode="auto">
            <a:xfrm>
              <a:off x="-685800" y="3419124"/>
              <a:ext cx="10424409" cy="10351"/>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17" name="Straight Connector 16"/>
            <p:cNvCxnSpPr/>
            <p:nvPr/>
          </p:nvCxnSpPr>
          <p:spPr bwMode="auto">
            <a:xfrm>
              <a:off x="4563708" y="175"/>
              <a:ext cx="458" cy="6884005"/>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grpSp>
      <p:sp>
        <p:nvSpPr>
          <p:cNvPr id="46" name="Title 1"/>
          <p:cNvSpPr txBox="1">
            <a:spLocks/>
          </p:cNvSpPr>
          <p:nvPr/>
        </p:nvSpPr>
        <p:spPr>
          <a:xfrm>
            <a:off x="353177" y="1811274"/>
            <a:ext cx="2367676" cy="785135"/>
          </a:xfrm>
          <a:prstGeom prst="rect">
            <a:avLst/>
          </a:prstGeom>
          <a:solidFill>
            <a:schemeClr val="tx1">
              <a:lumMod val="85000"/>
              <a:lumOff val="15000"/>
              <a:alpha val="37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pPr algn="l"/>
            <a:r>
              <a:rPr lang="en-US" sz="2800" dirty="0" smtClean="0"/>
              <a:t>Provisioning</a:t>
            </a:r>
            <a:endParaRPr lang="en-US" sz="2800" dirty="0"/>
          </a:p>
        </p:txBody>
      </p:sp>
      <p:sp>
        <p:nvSpPr>
          <p:cNvPr id="47" name="Title 1"/>
          <p:cNvSpPr txBox="1">
            <a:spLocks/>
          </p:cNvSpPr>
          <p:nvPr/>
        </p:nvSpPr>
        <p:spPr>
          <a:xfrm>
            <a:off x="6803878" y="1786533"/>
            <a:ext cx="2054372" cy="785135"/>
          </a:xfrm>
          <a:prstGeom prst="rect">
            <a:avLst/>
          </a:prstGeom>
          <a:solidFill>
            <a:schemeClr val="tx1">
              <a:lumMod val="85000"/>
              <a:lumOff val="15000"/>
              <a:alpha val="37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2800" dirty="0" smtClean="0"/>
              <a:t>Protecting</a:t>
            </a:r>
            <a:endParaRPr lang="en-US" sz="2800" dirty="0"/>
          </a:p>
        </p:txBody>
      </p:sp>
      <p:sp>
        <p:nvSpPr>
          <p:cNvPr id="48" name="Title 1"/>
          <p:cNvSpPr txBox="1">
            <a:spLocks/>
          </p:cNvSpPr>
          <p:nvPr/>
        </p:nvSpPr>
        <p:spPr>
          <a:xfrm>
            <a:off x="4819435" y="4399117"/>
            <a:ext cx="2330822" cy="785135"/>
          </a:xfrm>
          <a:prstGeom prst="rect">
            <a:avLst/>
          </a:prstGeom>
          <a:solidFill>
            <a:schemeClr val="tx1">
              <a:lumMod val="85000"/>
              <a:lumOff val="15000"/>
              <a:alpha val="37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pPr algn="l"/>
            <a:r>
              <a:rPr lang="en-US" sz="2800" dirty="0" smtClean="0"/>
              <a:t>Supporting</a:t>
            </a:r>
            <a:endParaRPr lang="en-US" sz="2800" dirty="0"/>
          </a:p>
        </p:txBody>
      </p:sp>
      <p:sp>
        <p:nvSpPr>
          <p:cNvPr id="49" name="Title 1"/>
          <p:cNvSpPr txBox="1">
            <a:spLocks/>
          </p:cNvSpPr>
          <p:nvPr/>
        </p:nvSpPr>
        <p:spPr>
          <a:xfrm>
            <a:off x="356885" y="4308597"/>
            <a:ext cx="1514816" cy="734398"/>
          </a:xfrm>
          <a:prstGeom prst="rect">
            <a:avLst/>
          </a:prstGeom>
          <a:solidFill>
            <a:schemeClr val="tx1">
              <a:lumMod val="85000"/>
              <a:lumOff val="15000"/>
              <a:alpha val="37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pPr algn="l"/>
            <a:r>
              <a:rPr lang="en-US" sz="2800" dirty="0" smtClean="0"/>
              <a:t>Cultural</a:t>
            </a:r>
            <a:endParaRPr lang="en-US" sz="2800" dirty="0"/>
          </a:p>
        </p:txBody>
      </p:sp>
    </p:spTree>
    <p:extLst>
      <p:ext uri="{BB962C8B-B14F-4D97-AF65-F5344CB8AC3E}">
        <p14:creationId xmlns:p14="http://schemas.microsoft.com/office/powerpoint/2010/main" val="26078416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13" y="1752600"/>
            <a:ext cx="59626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2"/>
          <p:cNvSpPr>
            <a:spLocks noGrp="1" noChangeArrowheads="1"/>
          </p:cNvSpPr>
          <p:nvPr>
            <p:ph type="ctrTitle"/>
          </p:nvPr>
        </p:nvSpPr>
        <p:spPr>
          <a:xfrm>
            <a:off x="0" y="0"/>
            <a:ext cx="8961438" cy="1447800"/>
          </a:xfrm>
        </p:spPr>
        <p:txBody>
          <a:bodyPr/>
          <a:lstStyle/>
          <a:p>
            <a:r>
              <a:rPr lang="en-US" b="1" smtClean="0"/>
              <a:t>Key Respondent Interviews</a:t>
            </a:r>
            <a:br>
              <a:rPr lang="en-US" b="1" smtClean="0"/>
            </a:br>
            <a:r>
              <a:rPr lang="en-US" sz="3000" b="1" smtClean="0"/>
              <a:t>(Semi-structured, Semi-directed, Non-directed)</a:t>
            </a:r>
          </a:p>
        </p:txBody>
      </p:sp>
      <p:sp>
        <p:nvSpPr>
          <p:cNvPr id="24580" name="TextBox 1"/>
          <p:cNvSpPr txBox="1">
            <a:spLocks noChangeArrowheads="1"/>
          </p:cNvSpPr>
          <p:nvPr/>
        </p:nvSpPr>
        <p:spPr bwMode="auto">
          <a:xfrm>
            <a:off x="1066800" y="1458913"/>
            <a:ext cx="3398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Discussion Outline</a:t>
            </a:r>
          </a:p>
        </p:txBody>
      </p:sp>
      <p:sp>
        <p:nvSpPr>
          <p:cNvPr id="3" name="Rectangle 2"/>
          <p:cNvSpPr/>
          <p:nvPr/>
        </p:nvSpPr>
        <p:spPr>
          <a:xfrm>
            <a:off x="152400" y="1458913"/>
            <a:ext cx="5834063" cy="53038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2" name="Picture 5" descr="local_knowledge_2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65638" y="2438400"/>
            <a:ext cx="44958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44450"/>
            <a:ext cx="8229600" cy="792163"/>
          </a:xfrm>
        </p:spPr>
        <p:txBody>
          <a:bodyPr/>
          <a:lstStyle/>
          <a:p>
            <a:r>
              <a:rPr lang="en-US" sz="3200" b="1" smtClean="0"/>
              <a:t>Evaluating Participatory Outcomes</a:t>
            </a:r>
            <a:r>
              <a:rPr lang="en-US" sz="4000" smtClean="0"/>
              <a:t> </a:t>
            </a:r>
            <a:endParaRPr lang="en-US" sz="2400" smtClean="0"/>
          </a:p>
        </p:txBody>
      </p:sp>
      <p:sp>
        <p:nvSpPr>
          <p:cNvPr id="64515" name="Rectangle 3"/>
          <p:cNvSpPr>
            <a:spLocks noGrp="1" noChangeArrowheads="1"/>
          </p:cNvSpPr>
          <p:nvPr>
            <p:ph type="body" idx="1"/>
          </p:nvPr>
        </p:nvSpPr>
        <p:spPr>
          <a:xfrm>
            <a:off x="250825" y="1052513"/>
            <a:ext cx="8642350" cy="5805487"/>
          </a:xfrm>
        </p:spPr>
        <p:txBody>
          <a:bodyPr/>
          <a:lstStyle/>
          <a:p>
            <a:pPr marL="533400" indent="-533400">
              <a:lnSpc>
                <a:spcPct val="90000"/>
              </a:lnSpc>
            </a:pPr>
            <a:r>
              <a:rPr lang="en-US" sz="2200" smtClean="0"/>
              <a:t>Questionnaires to examine how the participation had improved their understanding of the complexities of desertification, actions, and impacts</a:t>
            </a:r>
          </a:p>
          <a:p>
            <a:pPr marL="533400" indent="-533400">
              <a:lnSpc>
                <a:spcPct val="90000"/>
              </a:lnSpc>
            </a:pPr>
            <a:r>
              <a:rPr lang="en-US" sz="2200" smtClean="0"/>
              <a:t>Surveys with open questions before and after each set of participatory activities to assess</a:t>
            </a:r>
          </a:p>
          <a:p>
            <a:pPr marL="914400" lvl="1" indent="-457200">
              <a:lnSpc>
                <a:spcPct val="90000"/>
              </a:lnSpc>
            </a:pPr>
            <a:r>
              <a:rPr lang="en-US" sz="2200" smtClean="0"/>
              <a:t>What participants think prior to the process</a:t>
            </a:r>
          </a:p>
          <a:p>
            <a:pPr marL="914400" lvl="1" indent="-457200">
              <a:lnSpc>
                <a:spcPct val="90000"/>
              </a:lnSpc>
            </a:pPr>
            <a:r>
              <a:rPr lang="en-US" sz="2200" smtClean="0"/>
              <a:t>Participants’ expectations</a:t>
            </a:r>
          </a:p>
          <a:p>
            <a:pPr marL="914400" lvl="1" indent="-457200">
              <a:lnSpc>
                <a:spcPct val="90000"/>
              </a:lnSpc>
            </a:pPr>
            <a:r>
              <a:rPr lang="en-US" sz="2200" smtClean="0"/>
              <a:t>What they had actually learned </a:t>
            </a:r>
          </a:p>
          <a:p>
            <a:pPr marL="914400" lvl="1" indent="-457200">
              <a:lnSpc>
                <a:spcPct val="90000"/>
              </a:lnSpc>
            </a:pPr>
            <a:r>
              <a:rPr lang="en-US" sz="2200" smtClean="0"/>
              <a:t>To what extent the learning was useful for their future decisions (management/production/use strategies)</a:t>
            </a:r>
          </a:p>
          <a:p>
            <a:pPr marL="914400" lvl="1" indent="-457200">
              <a:lnSpc>
                <a:spcPct val="90000"/>
              </a:lnSpc>
            </a:pPr>
            <a:r>
              <a:rPr lang="en-US" sz="2200" smtClean="0"/>
              <a:t>Whether they expected to continue sharing their experience</a:t>
            </a:r>
          </a:p>
          <a:p>
            <a:pPr marL="533400" indent="-533400">
              <a:lnSpc>
                <a:spcPct val="90000"/>
              </a:lnSpc>
            </a:pPr>
            <a:r>
              <a:rPr lang="en-US" sz="2200" smtClean="0"/>
              <a:t>Hope to determine:</a:t>
            </a:r>
          </a:p>
          <a:p>
            <a:pPr marL="914400" lvl="1" indent="-457200">
              <a:lnSpc>
                <a:spcPct val="90000"/>
              </a:lnSpc>
            </a:pPr>
            <a:r>
              <a:rPr lang="en-US" sz="2200" smtClean="0"/>
              <a:t>Amount of change in behavior, attitude, skills, knowledge of participants</a:t>
            </a:r>
          </a:p>
          <a:p>
            <a:pPr marL="914400" lvl="1" indent="-457200">
              <a:lnSpc>
                <a:spcPct val="90000"/>
              </a:lnSpc>
            </a:pPr>
            <a:r>
              <a:rPr lang="en-US" sz="2200" smtClean="0"/>
              <a:t>The contribution of “social” learning to these changes</a:t>
            </a:r>
          </a:p>
          <a:p>
            <a:pPr marL="914400" lvl="1" indent="-457200">
              <a:lnSpc>
                <a:spcPct val="90000"/>
              </a:lnSpc>
            </a:pPr>
            <a:endParaRPr lang="en-US" sz="2200" smtClean="0"/>
          </a:p>
        </p:txBody>
      </p:sp>
      <p:sp>
        <p:nvSpPr>
          <p:cNvPr id="64518" name="Text Box 6"/>
          <p:cNvSpPr txBox="1">
            <a:spLocks noChangeArrowheads="1"/>
          </p:cNvSpPr>
          <p:nvPr/>
        </p:nvSpPr>
        <p:spPr bwMode="auto">
          <a:xfrm>
            <a:off x="323850" y="6165850"/>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Kuper et al. 2009</a:t>
            </a:r>
          </a:p>
        </p:txBody>
      </p:sp>
    </p:spTree>
    <p:extLst>
      <p:ext uri="{BB962C8B-B14F-4D97-AF65-F5344CB8AC3E}">
        <p14:creationId xmlns:p14="http://schemas.microsoft.com/office/powerpoint/2010/main" val="15721209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4450"/>
            <a:ext cx="8229600" cy="792163"/>
          </a:xfrm>
        </p:spPr>
        <p:txBody>
          <a:bodyPr/>
          <a:lstStyle/>
          <a:p>
            <a:r>
              <a:rPr lang="en-US" sz="3200" b="1" smtClean="0"/>
              <a:t>To Evaluate Changes*</a:t>
            </a:r>
          </a:p>
        </p:txBody>
      </p:sp>
      <p:sp>
        <p:nvSpPr>
          <p:cNvPr id="62467" name="Rectangle 3"/>
          <p:cNvSpPr>
            <a:spLocks noGrp="1" noChangeArrowheads="1"/>
          </p:cNvSpPr>
          <p:nvPr>
            <p:ph type="body" idx="1"/>
          </p:nvPr>
        </p:nvSpPr>
        <p:spPr>
          <a:xfrm>
            <a:off x="107950" y="2060575"/>
            <a:ext cx="8856663" cy="4797425"/>
          </a:xfrm>
        </p:spPr>
        <p:txBody>
          <a:bodyPr/>
          <a:lstStyle/>
          <a:p>
            <a:r>
              <a:rPr lang="en-US" sz="2600" smtClean="0"/>
              <a:t>Qualitative Appraisal</a:t>
            </a:r>
          </a:p>
          <a:p>
            <a:pPr lvl="1"/>
            <a:r>
              <a:rPr lang="en-US" sz="2400" smtClean="0"/>
              <a:t>key respondent interviews, focus groups, etc.</a:t>
            </a:r>
          </a:p>
          <a:p>
            <a:r>
              <a:rPr lang="en-US" sz="2600" smtClean="0"/>
              <a:t>Pre- and Post-surveys with closed and open questions</a:t>
            </a:r>
          </a:p>
          <a:p>
            <a:r>
              <a:rPr lang="en-US" sz="2600" smtClean="0"/>
              <a:t>Evaluate participation process, outputs, and outcomes</a:t>
            </a:r>
          </a:p>
          <a:p>
            <a:pPr lvl="1"/>
            <a:r>
              <a:rPr lang="en-US" sz="2400" smtClean="0"/>
              <a:t>Process: the implementation and linking of the different tools and methods</a:t>
            </a:r>
          </a:p>
          <a:p>
            <a:pPr lvl="1"/>
            <a:r>
              <a:rPr lang="en-US" sz="2400" smtClean="0"/>
              <a:t>Outputs: the immediate products of the process </a:t>
            </a:r>
            <a:br>
              <a:rPr lang="en-US" sz="2400" smtClean="0"/>
            </a:br>
            <a:r>
              <a:rPr lang="en-US" sz="2400" smtClean="0"/>
              <a:t>(Gottret and White 2001)</a:t>
            </a:r>
          </a:p>
          <a:p>
            <a:pPr lvl="1"/>
            <a:r>
              <a:rPr lang="en-US" sz="2400" b="1" smtClean="0"/>
              <a:t>*Outcomes: the amount of change in behavior, attitude, skills, knowledge of participants</a:t>
            </a:r>
            <a:r>
              <a:rPr lang="en-US" sz="2400" smtClean="0"/>
              <a:t> </a:t>
            </a:r>
            <a:br>
              <a:rPr lang="en-US" sz="2400" smtClean="0"/>
            </a:br>
            <a:r>
              <a:rPr lang="en-US" sz="2400" smtClean="0"/>
              <a:t>(Douthwaite et al. 2007)</a:t>
            </a:r>
            <a:endParaRPr lang="en-US" sz="2000" smtClean="0"/>
          </a:p>
        </p:txBody>
      </p:sp>
      <p:sp>
        <p:nvSpPr>
          <p:cNvPr id="62468" name="Text Box 4"/>
          <p:cNvSpPr txBox="1">
            <a:spLocks noChangeArrowheads="1"/>
          </p:cNvSpPr>
          <p:nvPr/>
        </p:nvSpPr>
        <p:spPr bwMode="auto">
          <a:xfrm>
            <a:off x="762000" y="1201738"/>
            <a:ext cx="1195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Pre -Surveys</a:t>
            </a:r>
          </a:p>
        </p:txBody>
      </p:sp>
      <p:sp>
        <p:nvSpPr>
          <p:cNvPr id="62469" name="Line 5"/>
          <p:cNvSpPr>
            <a:spLocks noChangeShapeType="1"/>
          </p:cNvSpPr>
          <p:nvPr/>
        </p:nvSpPr>
        <p:spPr bwMode="auto">
          <a:xfrm>
            <a:off x="2362200" y="1524000"/>
            <a:ext cx="1195388" cy="1588"/>
          </a:xfrm>
          <a:prstGeom prst="line">
            <a:avLst/>
          </a:prstGeom>
          <a:noFill/>
          <a:ln w="349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0" name="Oval 6"/>
          <p:cNvSpPr>
            <a:spLocks noChangeArrowheads="1"/>
          </p:cNvSpPr>
          <p:nvPr/>
        </p:nvSpPr>
        <p:spPr bwMode="auto">
          <a:xfrm>
            <a:off x="381000" y="1143000"/>
            <a:ext cx="1828800" cy="76200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71" name="Group 7"/>
          <p:cNvGrpSpPr>
            <a:grpSpLocks/>
          </p:cNvGrpSpPr>
          <p:nvPr/>
        </p:nvGrpSpPr>
        <p:grpSpPr bwMode="auto">
          <a:xfrm>
            <a:off x="3657600" y="1143000"/>
            <a:ext cx="1828800" cy="762000"/>
            <a:chOff x="2304" y="3840"/>
            <a:chExt cx="1248" cy="480"/>
          </a:xfrm>
        </p:grpSpPr>
        <p:sp>
          <p:nvSpPr>
            <p:cNvPr id="62472" name="Oval 8"/>
            <p:cNvSpPr>
              <a:spLocks noChangeArrowheads="1"/>
            </p:cNvSpPr>
            <p:nvPr/>
          </p:nvSpPr>
          <p:spPr bwMode="auto">
            <a:xfrm>
              <a:off x="2304" y="3840"/>
              <a:ext cx="1248" cy="48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3" name="Text Box 9"/>
            <p:cNvSpPr txBox="1">
              <a:spLocks noChangeArrowheads="1"/>
            </p:cNvSpPr>
            <p:nvPr/>
          </p:nvSpPr>
          <p:spPr bwMode="auto">
            <a:xfrm>
              <a:off x="2496" y="3888"/>
              <a:ext cx="8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Participatory Activities</a:t>
              </a:r>
            </a:p>
          </p:txBody>
        </p:sp>
      </p:grpSp>
      <p:sp>
        <p:nvSpPr>
          <p:cNvPr id="62474" name="Oval 10"/>
          <p:cNvSpPr>
            <a:spLocks noChangeArrowheads="1"/>
          </p:cNvSpPr>
          <p:nvPr/>
        </p:nvSpPr>
        <p:spPr bwMode="auto">
          <a:xfrm>
            <a:off x="6858000" y="1143000"/>
            <a:ext cx="1828800" cy="76200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5" name="Text Box 11"/>
          <p:cNvSpPr txBox="1">
            <a:spLocks noChangeArrowheads="1"/>
          </p:cNvSpPr>
          <p:nvPr/>
        </p:nvSpPr>
        <p:spPr bwMode="auto">
          <a:xfrm>
            <a:off x="7315200" y="1255713"/>
            <a:ext cx="1195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Post -Surveys</a:t>
            </a:r>
          </a:p>
        </p:txBody>
      </p:sp>
      <p:sp>
        <p:nvSpPr>
          <p:cNvPr id="62476" name="Line 12"/>
          <p:cNvSpPr>
            <a:spLocks noChangeShapeType="1"/>
          </p:cNvSpPr>
          <p:nvPr/>
        </p:nvSpPr>
        <p:spPr bwMode="auto">
          <a:xfrm>
            <a:off x="5638800" y="1524000"/>
            <a:ext cx="1055688" cy="1588"/>
          </a:xfrm>
          <a:prstGeom prst="line">
            <a:avLst/>
          </a:prstGeom>
          <a:noFill/>
          <a:ln w="349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2477" name="AutoShape 13"/>
          <p:cNvCxnSpPr>
            <a:cxnSpLocks noChangeShapeType="1"/>
            <a:stCxn id="62474" idx="0"/>
            <a:endCxn id="62470" idx="0"/>
          </p:cNvCxnSpPr>
          <p:nvPr/>
        </p:nvCxnSpPr>
        <p:spPr bwMode="auto">
          <a:xfrm rot="16200000" flipH="1" flipV="1">
            <a:off x="4533106" y="-2112168"/>
            <a:ext cx="1587" cy="6477000"/>
          </a:xfrm>
          <a:prstGeom prst="curvedConnector3">
            <a:avLst>
              <a:gd name="adj1" fmla="val -13300000"/>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68391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6988"/>
            <a:ext cx="8229600" cy="1143001"/>
          </a:xfrm>
        </p:spPr>
        <p:txBody>
          <a:bodyPr/>
          <a:lstStyle/>
          <a:p>
            <a:r>
              <a:rPr lang="en-US" sz="3200" b="1" smtClean="0"/>
              <a:t>Social Learning</a:t>
            </a:r>
          </a:p>
        </p:txBody>
      </p:sp>
      <p:sp>
        <p:nvSpPr>
          <p:cNvPr id="57347" name="Rectangle 3"/>
          <p:cNvSpPr>
            <a:spLocks noGrp="1" noChangeArrowheads="1"/>
          </p:cNvSpPr>
          <p:nvPr>
            <p:ph type="body" idx="1"/>
          </p:nvPr>
        </p:nvSpPr>
        <p:spPr>
          <a:xfrm>
            <a:off x="457200" y="1196975"/>
            <a:ext cx="8229600" cy="4830763"/>
          </a:xfrm>
        </p:spPr>
        <p:txBody>
          <a:bodyPr/>
          <a:lstStyle/>
          <a:p>
            <a:r>
              <a:rPr lang="en-US" sz="2800" smtClean="0"/>
              <a:t>Collective self-reflection through interaction and dialog among diverse participants</a:t>
            </a:r>
          </a:p>
          <a:p>
            <a:r>
              <a:rPr lang="en-US" sz="2800" smtClean="0"/>
              <a:t>Co-production of knowledge</a:t>
            </a:r>
          </a:p>
        </p:txBody>
      </p:sp>
      <p:grpSp>
        <p:nvGrpSpPr>
          <p:cNvPr id="57348" name="Group 4"/>
          <p:cNvGrpSpPr>
            <a:grpSpLocks/>
          </p:cNvGrpSpPr>
          <p:nvPr/>
        </p:nvGrpSpPr>
        <p:grpSpPr bwMode="auto">
          <a:xfrm>
            <a:off x="125413" y="3551238"/>
            <a:ext cx="1981200" cy="1143000"/>
            <a:chOff x="624" y="2448"/>
            <a:chExt cx="1248" cy="720"/>
          </a:xfrm>
        </p:grpSpPr>
        <p:sp>
          <p:nvSpPr>
            <p:cNvPr id="57349" name="Oval 5"/>
            <p:cNvSpPr>
              <a:spLocks noChangeArrowheads="1"/>
            </p:cNvSpPr>
            <p:nvPr/>
          </p:nvSpPr>
          <p:spPr bwMode="auto">
            <a:xfrm>
              <a:off x="624" y="2448"/>
              <a:ext cx="1248"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Text Box 6"/>
            <p:cNvSpPr txBox="1">
              <a:spLocks noChangeArrowheads="1"/>
            </p:cNvSpPr>
            <p:nvPr/>
          </p:nvSpPr>
          <p:spPr bwMode="auto">
            <a:xfrm>
              <a:off x="816" y="2688"/>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PRACTICE</a:t>
              </a:r>
            </a:p>
          </p:txBody>
        </p:sp>
      </p:grpSp>
      <p:sp>
        <p:nvSpPr>
          <p:cNvPr id="57351" name="Line 7"/>
          <p:cNvSpPr>
            <a:spLocks noChangeShapeType="1"/>
          </p:cNvSpPr>
          <p:nvPr/>
        </p:nvSpPr>
        <p:spPr bwMode="auto">
          <a:xfrm>
            <a:off x="2182813" y="4160838"/>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Oval 8"/>
          <p:cNvSpPr>
            <a:spLocks noChangeArrowheads="1"/>
          </p:cNvSpPr>
          <p:nvPr/>
        </p:nvSpPr>
        <p:spPr bwMode="auto">
          <a:xfrm>
            <a:off x="4011613" y="3525838"/>
            <a:ext cx="19812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Text Box 9"/>
          <p:cNvSpPr txBox="1">
            <a:spLocks noChangeArrowheads="1"/>
          </p:cNvSpPr>
          <p:nvPr/>
        </p:nvSpPr>
        <p:spPr bwMode="auto">
          <a:xfrm>
            <a:off x="4164013" y="3830638"/>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Scientists &amp; Researchers</a:t>
            </a:r>
          </a:p>
        </p:txBody>
      </p:sp>
      <p:sp>
        <p:nvSpPr>
          <p:cNvPr id="57354" name="Oval 10"/>
          <p:cNvSpPr>
            <a:spLocks noChangeArrowheads="1"/>
          </p:cNvSpPr>
          <p:nvPr/>
        </p:nvSpPr>
        <p:spPr bwMode="auto">
          <a:xfrm>
            <a:off x="3783013" y="2636838"/>
            <a:ext cx="5181600" cy="3810000"/>
          </a:xfrm>
          <a:prstGeom prst="ellipse">
            <a:avLst/>
          </a:prstGeom>
          <a:noFill/>
          <a:ln w="349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5" name="Oval 11"/>
          <p:cNvSpPr>
            <a:spLocks noChangeArrowheads="1"/>
          </p:cNvSpPr>
          <p:nvPr/>
        </p:nvSpPr>
        <p:spPr bwMode="auto">
          <a:xfrm>
            <a:off x="5916613" y="3068638"/>
            <a:ext cx="1828800" cy="762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6" name="Oval 12"/>
          <p:cNvSpPr>
            <a:spLocks noChangeArrowheads="1"/>
          </p:cNvSpPr>
          <p:nvPr/>
        </p:nvSpPr>
        <p:spPr bwMode="auto">
          <a:xfrm rot="2666162">
            <a:off x="5459413" y="4745038"/>
            <a:ext cx="1828800" cy="15240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7" name="Oval 13"/>
          <p:cNvSpPr>
            <a:spLocks noChangeArrowheads="1"/>
          </p:cNvSpPr>
          <p:nvPr/>
        </p:nvSpPr>
        <p:spPr bwMode="auto">
          <a:xfrm>
            <a:off x="7288213" y="3906838"/>
            <a:ext cx="1524000" cy="1371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8" name="Text Box 14"/>
          <p:cNvSpPr txBox="1">
            <a:spLocks noChangeArrowheads="1"/>
          </p:cNvSpPr>
          <p:nvPr/>
        </p:nvSpPr>
        <p:spPr bwMode="auto">
          <a:xfrm>
            <a:off x="6145213" y="3221038"/>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Stakeholder1</a:t>
            </a:r>
          </a:p>
        </p:txBody>
      </p:sp>
      <p:sp>
        <p:nvSpPr>
          <p:cNvPr id="57359" name="Text Box 15"/>
          <p:cNvSpPr txBox="1">
            <a:spLocks noChangeArrowheads="1"/>
          </p:cNvSpPr>
          <p:nvPr/>
        </p:nvSpPr>
        <p:spPr bwMode="auto">
          <a:xfrm>
            <a:off x="7212013" y="4440238"/>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Stakeholder2</a:t>
            </a:r>
          </a:p>
        </p:txBody>
      </p:sp>
      <p:sp>
        <p:nvSpPr>
          <p:cNvPr id="57360" name="Text Box 16"/>
          <p:cNvSpPr txBox="1">
            <a:spLocks noChangeArrowheads="1"/>
          </p:cNvSpPr>
          <p:nvPr/>
        </p:nvSpPr>
        <p:spPr bwMode="auto">
          <a:xfrm>
            <a:off x="5535613" y="5354638"/>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Stakeholder3</a:t>
            </a:r>
          </a:p>
        </p:txBody>
      </p:sp>
      <p:sp>
        <p:nvSpPr>
          <p:cNvPr id="57361" name="Line 17"/>
          <p:cNvSpPr>
            <a:spLocks noChangeShapeType="1"/>
          </p:cNvSpPr>
          <p:nvPr/>
        </p:nvSpPr>
        <p:spPr bwMode="auto">
          <a:xfrm>
            <a:off x="5230813" y="4745038"/>
            <a:ext cx="3048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2" name="Line 18"/>
          <p:cNvSpPr>
            <a:spLocks noChangeShapeType="1"/>
          </p:cNvSpPr>
          <p:nvPr/>
        </p:nvSpPr>
        <p:spPr bwMode="auto">
          <a:xfrm flipH="1">
            <a:off x="6602413" y="3906838"/>
            <a:ext cx="762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3" name="Line 19"/>
          <p:cNvSpPr>
            <a:spLocks noChangeShapeType="1"/>
          </p:cNvSpPr>
          <p:nvPr/>
        </p:nvSpPr>
        <p:spPr bwMode="auto">
          <a:xfrm flipH="1">
            <a:off x="5916613" y="3678238"/>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4" name="Line 20"/>
          <p:cNvSpPr>
            <a:spLocks noChangeShapeType="1"/>
          </p:cNvSpPr>
          <p:nvPr/>
        </p:nvSpPr>
        <p:spPr bwMode="auto">
          <a:xfrm>
            <a:off x="7135813" y="3754438"/>
            <a:ext cx="3048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5" name="Line 21"/>
          <p:cNvSpPr>
            <a:spLocks noChangeShapeType="1"/>
          </p:cNvSpPr>
          <p:nvPr/>
        </p:nvSpPr>
        <p:spPr bwMode="auto">
          <a:xfrm flipH="1">
            <a:off x="7212013" y="5126038"/>
            <a:ext cx="381000" cy="457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6" name="Line 22"/>
          <p:cNvSpPr>
            <a:spLocks noChangeShapeType="1"/>
          </p:cNvSpPr>
          <p:nvPr/>
        </p:nvSpPr>
        <p:spPr bwMode="auto">
          <a:xfrm>
            <a:off x="5992813" y="4211638"/>
            <a:ext cx="121920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7" name="Text Box 23"/>
          <p:cNvSpPr txBox="1">
            <a:spLocks noChangeArrowheads="1"/>
          </p:cNvSpPr>
          <p:nvPr/>
        </p:nvSpPr>
        <p:spPr bwMode="auto">
          <a:xfrm>
            <a:off x="2411413" y="370363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Tools</a:t>
            </a:r>
          </a:p>
        </p:txBody>
      </p:sp>
      <p:sp>
        <p:nvSpPr>
          <p:cNvPr id="57368" name="Text Box 24"/>
          <p:cNvSpPr txBox="1">
            <a:spLocks noChangeArrowheads="1"/>
          </p:cNvSpPr>
          <p:nvPr/>
        </p:nvSpPr>
        <p:spPr bwMode="auto">
          <a:xfrm>
            <a:off x="2335213" y="431323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Methods</a:t>
            </a:r>
          </a:p>
        </p:txBody>
      </p:sp>
    </p:spTree>
    <p:extLst>
      <p:ext uri="{BB962C8B-B14F-4D97-AF65-F5344CB8AC3E}">
        <p14:creationId xmlns:p14="http://schemas.microsoft.com/office/powerpoint/2010/main" val="35195114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44450"/>
            <a:ext cx="9144000" cy="792163"/>
          </a:xfrm>
        </p:spPr>
        <p:txBody>
          <a:bodyPr/>
          <a:lstStyle/>
          <a:p>
            <a:r>
              <a:rPr lang="en-US" sz="3200" b="1" smtClean="0"/>
              <a:t>To Evaluate Social Learning</a:t>
            </a:r>
          </a:p>
        </p:txBody>
      </p:sp>
      <p:sp>
        <p:nvSpPr>
          <p:cNvPr id="68611" name="Rectangle 3"/>
          <p:cNvSpPr>
            <a:spLocks noGrp="1" noChangeArrowheads="1"/>
          </p:cNvSpPr>
          <p:nvPr>
            <p:ph type="body" idx="1"/>
          </p:nvPr>
        </p:nvSpPr>
        <p:spPr>
          <a:xfrm>
            <a:off x="395288" y="2060575"/>
            <a:ext cx="8424862" cy="4321175"/>
          </a:xfrm>
        </p:spPr>
        <p:txBody>
          <a:bodyPr/>
          <a:lstStyle/>
          <a:p>
            <a:r>
              <a:rPr lang="en-US" sz="2800" smtClean="0"/>
              <a:t>Pre- and Post- Surveys will address depth of learning following the criteria of Keen et al. </a:t>
            </a:r>
          </a:p>
          <a:p>
            <a:r>
              <a:rPr lang="en-US" sz="2800" i="1" smtClean="0"/>
              <a:t>Single-loop</a:t>
            </a:r>
            <a:r>
              <a:rPr lang="en-US" sz="2800" smtClean="0"/>
              <a:t>: learning about the consequences of specific actions</a:t>
            </a:r>
          </a:p>
          <a:p>
            <a:r>
              <a:rPr lang="en-US" sz="2800" i="1" smtClean="0"/>
              <a:t>Double-loop</a:t>
            </a:r>
            <a:r>
              <a:rPr lang="en-US" sz="2800" smtClean="0"/>
              <a:t>: learning about the assumptions underlying our actions</a:t>
            </a:r>
          </a:p>
          <a:p>
            <a:r>
              <a:rPr lang="en-US" sz="2800" i="1" smtClean="0"/>
              <a:t>Triple-loop</a:t>
            </a:r>
            <a:r>
              <a:rPr lang="en-US" sz="2800" smtClean="0"/>
              <a:t>: learning that challenges the values and norms that underpin our assumptions and actions</a:t>
            </a:r>
          </a:p>
        </p:txBody>
      </p:sp>
      <p:sp>
        <p:nvSpPr>
          <p:cNvPr id="68612" name="Text Box 4"/>
          <p:cNvSpPr txBox="1">
            <a:spLocks noChangeArrowheads="1"/>
          </p:cNvSpPr>
          <p:nvPr/>
        </p:nvSpPr>
        <p:spPr bwMode="auto">
          <a:xfrm>
            <a:off x="762000" y="1201738"/>
            <a:ext cx="1195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Pre -Surveys</a:t>
            </a:r>
          </a:p>
        </p:txBody>
      </p:sp>
      <p:sp>
        <p:nvSpPr>
          <p:cNvPr id="68613" name="Line 5"/>
          <p:cNvSpPr>
            <a:spLocks noChangeShapeType="1"/>
          </p:cNvSpPr>
          <p:nvPr/>
        </p:nvSpPr>
        <p:spPr bwMode="auto">
          <a:xfrm>
            <a:off x="2362200" y="1524000"/>
            <a:ext cx="1195388" cy="1588"/>
          </a:xfrm>
          <a:prstGeom prst="line">
            <a:avLst/>
          </a:prstGeom>
          <a:noFill/>
          <a:ln w="349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4" name="Oval 6"/>
          <p:cNvSpPr>
            <a:spLocks noChangeArrowheads="1"/>
          </p:cNvSpPr>
          <p:nvPr/>
        </p:nvSpPr>
        <p:spPr bwMode="auto">
          <a:xfrm>
            <a:off x="381000" y="1143000"/>
            <a:ext cx="1828800" cy="76200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15" name="Group 7"/>
          <p:cNvGrpSpPr>
            <a:grpSpLocks/>
          </p:cNvGrpSpPr>
          <p:nvPr/>
        </p:nvGrpSpPr>
        <p:grpSpPr bwMode="auto">
          <a:xfrm>
            <a:off x="3657600" y="1143000"/>
            <a:ext cx="1828800" cy="762000"/>
            <a:chOff x="2304" y="3840"/>
            <a:chExt cx="1248" cy="480"/>
          </a:xfrm>
        </p:grpSpPr>
        <p:sp>
          <p:nvSpPr>
            <p:cNvPr id="68616" name="Oval 8"/>
            <p:cNvSpPr>
              <a:spLocks noChangeArrowheads="1"/>
            </p:cNvSpPr>
            <p:nvPr/>
          </p:nvSpPr>
          <p:spPr bwMode="auto">
            <a:xfrm>
              <a:off x="2304" y="3840"/>
              <a:ext cx="1248" cy="48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7" name="Text Box 9"/>
            <p:cNvSpPr txBox="1">
              <a:spLocks noChangeArrowheads="1"/>
            </p:cNvSpPr>
            <p:nvPr/>
          </p:nvSpPr>
          <p:spPr bwMode="auto">
            <a:xfrm>
              <a:off x="2496" y="3888"/>
              <a:ext cx="8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Participatory Activities</a:t>
              </a:r>
            </a:p>
          </p:txBody>
        </p:sp>
      </p:grpSp>
      <p:sp>
        <p:nvSpPr>
          <p:cNvPr id="68618" name="Oval 10"/>
          <p:cNvSpPr>
            <a:spLocks noChangeArrowheads="1"/>
          </p:cNvSpPr>
          <p:nvPr/>
        </p:nvSpPr>
        <p:spPr bwMode="auto">
          <a:xfrm>
            <a:off x="6858000" y="1143000"/>
            <a:ext cx="1828800" cy="76200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9" name="Text Box 11"/>
          <p:cNvSpPr txBox="1">
            <a:spLocks noChangeArrowheads="1"/>
          </p:cNvSpPr>
          <p:nvPr/>
        </p:nvSpPr>
        <p:spPr bwMode="auto">
          <a:xfrm>
            <a:off x="7315200" y="1255713"/>
            <a:ext cx="1195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Post -Surveys</a:t>
            </a:r>
          </a:p>
        </p:txBody>
      </p:sp>
      <p:sp>
        <p:nvSpPr>
          <p:cNvPr id="68620" name="Line 12"/>
          <p:cNvSpPr>
            <a:spLocks noChangeShapeType="1"/>
          </p:cNvSpPr>
          <p:nvPr/>
        </p:nvSpPr>
        <p:spPr bwMode="auto">
          <a:xfrm>
            <a:off x="5638800" y="1524000"/>
            <a:ext cx="1055688" cy="1588"/>
          </a:xfrm>
          <a:prstGeom prst="line">
            <a:avLst/>
          </a:prstGeom>
          <a:noFill/>
          <a:ln w="349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8621" name="AutoShape 13"/>
          <p:cNvCxnSpPr>
            <a:cxnSpLocks noChangeShapeType="1"/>
            <a:stCxn id="68618" idx="0"/>
            <a:endCxn id="68614" idx="0"/>
          </p:cNvCxnSpPr>
          <p:nvPr/>
        </p:nvCxnSpPr>
        <p:spPr bwMode="auto">
          <a:xfrm rot="16200000" flipH="1" flipV="1">
            <a:off x="4533106" y="-2112168"/>
            <a:ext cx="1587" cy="6477000"/>
          </a:xfrm>
          <a:prstGeom prst="curvedConnector3">
            <a:avLst>
              <a:gd name="adj1" fmla="val -13300000"/>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22" name="Text Box 14"/>
          <p:cNvSpPr txBox="1">
            <a:spLocks noChangeArrowheads="1"/>
          </p:cNvSpPr>
          <p:nvPr/>
        </p:nvSpPr>
        <p:spPr bwMode="auto">
          <a:xfrm>
            <a:off x="323850" y="6381750"/>
            <a:ext cx="83518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Bef>
                <a:spcPct val="20000"/>
              </a:spcBef>
            </a:pPr>
            <a:r>
              <a:rPr lang="en-US"/>
              <a:t> Keen et al., 2005; Keen and Mahanty, 2006</a:t>
            </a:r>
          </a:p>
        </p:txBody>
      </p:sp>
    </p:spTree>
    <p:extLst>
      <p:ext uri="{BB962C8B-B14F-4D97-AF65-F5344CB8AC3E}">
        <p14:creationId xmlns:p14="http://schemas.microsoft.com/office/powerpoint/2010/main" val="25095241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4450"/>
            <a:ext cx="8229600" cy="792163"/>
          </a:xfrm>
        </p:spPr>
        <p:txBody>
          <a:bodyPr/>
          <a:lstStyle/>
          <a:p>
            <a:r>
              <a:rPr lang="en-US" sz="3200" b="1" smtClean="0"/>
              <a:t>To Evaluate Variation Among Responses</a:t>
            </a:r>
          </a:p>
        </p:txBody>
      </p:sp>
      <p:sp>
        <p:nvSpPr>
          <p:cNvPr id="66563" name="Rectangle 3"/>
          <p:cNvSpPr>
            <a:spLocks noGrp="1" noChangeArrowheads="1"/>
          </p:cNvSpPr>
          <p:nvPr>
            <p:ph type="body" idx="1"/>
          </p:nvPr>
        </p:nvSpPr>
        <p:spPr>
          <a:xfrm>
            <a:off x="0" y="3141663"/>
            <a:ext cx="9144000" cy="3671887"/>
          </a:xfrm>
        </p:spPr>
        <p:txBody>
          <a:bodyPr/>
          <a:lstStyle/>
          <a:p>
            <a:pPr>
              <a:lnSpc>
                <a:spcPct val="80000"/>
              </a:lnSpc>
            </a:pPr>
            <a:r>
              <a:rPr lang="en-US" sz="2400" smtClean="0"/>
              <a:t>Q is quantitative technique for eliciting, evaluating, and comparing human subjectivity</a:t>
            </a:r>
          </a:p>
          <a:p>
            <a:pPr>
              <a:lnSpc>
                <a:spcPct val="80000"/>
              </a:lnSpc>
            </a:pPr>
            <a:r>
              <a:rPr lang="en-US" sz="2400" smtClean="0"/>
              <a:t>It offers a means for an in-depth study of small sample populations, answering questions like:</a:t>
            </a:r>
          </a:p>
          <a:p>
            <a:pPr lvl="1">
              <a:lnSpc>
                <a:spcPct val="80000"/>
              </a:lnSpc>
            </a:pPr>
            <a:r>
              <a:rPr lang="en-US" sz="2000" smtClean="0"/>
              <a:t>What is the range of communicated ideas in a particular discourse?</a:t>
            </a:r>
          </a:p>
          <a:p>
            <a:pPr lvl="1">
              <a:lnSpc>
                <a:spcPct val="80000"/>
              </a:lnSpc>
            </a:pPr>
            <a:r>
              <a:rPr lang="en-US" sz="2000" smtClean="0"/>
              <a:t>What are the prevalent variations in it?</a:t>
            </a:r>
          </a:p>
          <a:p>
            <a:pPr lvl="1">
              <a:lnSpc>
                <a:spcPct val="80000"/>
              </a:lnSpc>
            </a:pPr>
            <a:r>
              <a:rPr lang="en-US" sz="2000" smtClean="0"/>
              <a:t>How do these variations logically relate to each other?</a:t>
            </a:r>
          </a:p>
          <a:p>
            <a:pPr>
              <a:lnSpc>
                <a:spcPct val="80000"/>
              </a:lnSpc>
            </a:pPr>
            <a:r>
              <a:rPr lang="en-US" sz="2400" smtClean="0"/>
              <a:t>It results in the captured patterns of respondents to the stimulus presented, a topic on which opinions vary. </a:t>
            </a:r>
          </a:p>
          <a:p>
            <a:pPr>
              <a:lnSpc>
                <a:spcPct val="80000"/>
              </a:lnSpc>
            </a:pPr>
            <a:r>
              <a:rPr lang="en-US" sz="2400" smtClean="0"/>
              <a:t>Those patterns can then be analyzed to discover groupings of response patterns, supporting effective inductive reasoning.</a:t>
            </a:r>
          </a:p>
        </p:txBody>
      </p:sp>
      <p:sp>
        <p:nvSpPr>
          <p:cNvPr id="66564" name="Text Box 4"/>
          <p:cNvSpPr txBox="1">
            <a:spLocks noChangeArrowheads="1"/>
          </p:cNvSpPr>
          <p:nvPr/>
        </p:nvSpPr>
        <p:spPr bwMode="auto">
          <a:xfrm>
            <a:off x="762000" y="1201738"/>
            <a:ext cx="1195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Pre -Surveys</a:t>
            </a:r>
          </a:p>
        </p:txBody>
      </p:sp>
      <p:sp>
        <p:nvSpPr>
          <p:cNvPr id="66565" name="Line 5"/>
          <p:cNvSpPr>
            <a:spLocks noChangeShapeType="1"/>
          </p:cNvSpPr>
          <p:nvPr/>
        </p:nvSpPr>
        <p:spPr bwMode="auto">
          <a:xfrm>
            <a:off x="2362200" y="1524000"/>
            <a:ext cx="1195388" cy="1588"/>
          </a:xfrm>
          <a:prstGeom prst="line">
            <a:avLst/>
          </a:prstGeom>
          <a:noFill/>
          <a:ln w="349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6" name="Oval 6"/>
          <p:cNvSpPr>
            <a:spLocks noChangeArrowheads="1"/>
          </p:cNvSpPr>
          <p:nvPr/>
        </p:nvSpPr>
        <p:spPr bwMode="auto">
          <a:xfrm>
            <a:off x="381000" y="1143000"/>
            <a:ext cx="1828800" cy="76200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567" name="Group 7"/>
          <p:cNvGrpSpPr>
            <a:grpSpLocks/>
          </p:cNvGrpSpPr>
          <p:nvPr/>
        </p:nvGrpSpPr>
        <p:grpSpPr bwMode="auto">
          <a:xfrm>
            <a:off x="3657600" y="1143000"/>
            <a:ext cx="1828800" cy="762000"/>
            <a:chOff x="2304" y="3840"/>
            <a:chExt cx="1248" cy="480"/>
          </a:xfrm>
        </p:grpSpPr>
        <p:sp>
          <p:nvSpPr>
            <p:cNvPr id="66568" name="Oval 8"/>
            <p:cNvSpPr>
              <a:spLocks noChangeArrowheads="1"/>
            </p:cNvSpPr>
            <p:nvPr/>
          </p:nvSpPr>
          <p:spPr bwMode="auto">
            <a:xfrm>
              <a:off x="2304" y="3840"/>
              <a:ext cx="1248" cy="48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9" name="Text Box 9"/>
            <p:cNvSpPr txBox="1">
              <a:spLocks noChangeArrowheads="1"/>
            </p:cNvSpPr>
            <p:nvPr/>
          </p:nvSpPr>
          <p:spPr bwMode="auto">
            <a:xfrm>
              <a:off x="2496" y="3888"/>
              <a:ext cx="8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Participatory Activities</a:t>
              </a:r>
            </a:p>
          </p:txBody>
        </p:sp>
      </p:grpSp>
      <p:sp>
        <p:nvSpPr>
          <p:cNvPr id="66570" name="Oval 10"/>
          <p:cNvSpPr>
            <a:spLocks noChangeArrowheads="1"/>
          </p:cNvSpPr>
          <p:nvPr/>
        </p:nvSpPr>
        <p:spPr bwMode="auto">
          <a:xfrm>
            <a:off x="6858000" y="1143000"/>
            <a:ext cx="1828800" cy="762000"/>
          </a:xfrm>
          <a:prstGeom prst="ellipse">
            <a:avLst/>
          </a:prstGeom>
          <a:noFill/>
          <a:ln w="349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Text Box 11"/>
          <p:cNvSpPr txBox="1">
            <a:spLocks noChangeArrowheads="1"/>
          </p:cNvSpPr>
          <p:nvPr/>
        </p:nvSpPr>
        <p:spPr bwMode="auto">
          <a:xfrm>
            <a:off x="7315200" y="1255713"/>
            <a:ext cx="1195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Post -Surveys</a:t>
            </a:r>
          </a:p>
        </p:txBody>
      </p:sp>
      <p:sp>
        <p:nvSpPr>
          <p:cNvPr id="66572" name="Line 12"/>
          <p:cNvSpPr>
            <a:spLocks noChangeShapeType="1"/>
          </p:cNvSpPr>
          <p:nvPr/>
        </p:nvSpPr>
        <p:spPr bwMode="auto">
          <a:xfrm>
            <a:off x="5638800" y="1524000"/>
            <a:ext cx="1055688" cy="1588"/>
          </a:xfrm>
          <a:prstGeom prst="line">
            <a:avLst/>
          </a:prstGeom>
          <a:noFill/>
          <a:ln w="349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6573" name="AutoShape 13"/>
          <p:cNvCxnSpPr>
            <a:cxnSpLocks noChangeShapeType="1"/>
            <a:stCxn id="66570" idx="0"/>
            <a:endCxn id="66566" idx="0"/>
          </p:cNvCxnSpPr>
          <p:nvPr/>
        </p:nvCxnSpPr>
        <p:spPr bwMode="auto">
          <a:xfrm rot="16200000" flipH="1" flipV="1">
            <a:off x="4533106" y="-2112168"/>
            <a:ext cx="1587" cy="6477000"/>
          </a:xfrm>
          <a:prstGeom prst="curvedConnector3">
            <a:avLst>
              <a:gd name="adj1" fmla="val -13300000"/>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4" name="Text Box 14"/>
          <p:cNvSpPr txBox="1">
            <a:spLocks noChangeArrowheads="1"/>
          </p:cNvSpPr>
          <p:nvPr/>
        </p:nvSpPr>
        <p:spPr bwMode="auto">
          <a:xfrm>
            <a:off x="539750" y="1971675"/>
            <a:ext cx="799306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i="1"/>
              <a:t>Q method [Stephenson, 1979) </a:t>
            </a:r>
            <a:r>
              <a:rPr lang="en-US" sz="2200" b="1" i="1"/>
              <a:t>may</a:t>
            </a:r>
            <a:r>
              <a:rPr lang="en-US" sz="2200" i="1"/>
              <a:t> be considered discern patterns in participant responses (variation among stakeholders subjectively obtained).</a:t>
            </a:r>
          </a:p>
        </p:txBody>
      </p:sp>
    </p:spTree>
    <p:extLst>
      <p:ext uri="{BB962C8B-B14F-4D97-AF65-F5344CB8AC3E}">
        <p14:creationId xmlns:p14="http://schemas.microsoft.com/office/powerpoint/2010/main" val="22913073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0"/>
            <a:ext cx="7772400" cy="838200"/>
          </a:xfrm>
        </p:spPr>
        <p:txBody>
          <a:bodyPr/>
          <a:lstStyle/>
          <a:p>
            <a:r>
              <a:rPr lang="en-US" b="1" smtClean="0"/>
              <a:t>Participatory Mapping</a:t>
            </a:r>
          </a:p>
        </p:txBody>
      </p:sp>
      <p:pic>
        <p:nvPicPr>
          <p:cNvPr id="25603" name="Picture 3" descr="Caputure_P_Map_J_Magalas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838200"/>
            <a:ext cx="38163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KR_P_map_for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838200"/>
            <a:ext cx="5195888"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0"/>
            <a:ext cx="9144000" cy="914400"/>
          </a:xfrm>
        </p:spPr>
        <p:txBody>
          <a:bodyPr/>
          <a:lstStyle/>
          <a:p>
            <a:r>
              <a:rPr lang="en-US" b="1" smtClean="0"/>
              <a:t>Participatory Site Assessment</a:t>
            </a:r>
          </a:p>
        </p:txBody>
      </p:sp>
      <p:pic>
        <p:nvPicPr>
          <p:cNvPr id="26627" name="Picture 5" descr="Input _LandCov_H_Chapama_T_Chauluk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914400"/>
            <a:ext cx="3735388"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RS_tree_for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95400"/>
            <a:ext cx="514032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76200"/>
            <a:ext cx="9067800" cy="1295400"/>
          </a:xfrm>
        </p:spPr>
        <p:txBody>
          <a:bodyPr/>
          <a:lstStyle/>
          <a:p>
            <a:r>
              <a:rPr lang="en-US" b="1" smtClean="0"/>
              <a:t>Knowledge Sharing: Explaining Management Actions</a:t>
            </a:r>
          </a:p>
        </p:txBody>
      </p:sp>
      <p:pic>
        <p:nvPicPr>
          <p:cNvPr id="27651"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43000" y="1449388"/>
            <a:ext cx="70135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0" y="228600"/>
            <a:ext cx="9067800" cy="1295400"/>
          </a:xfrm>
        </p:spPr>
        <p:txBody>
          <a:bodyPr/>
          <a:lstStyle/>
          <a:p>
            <a:r>
              <a:rPr lang="en-US" b="1" smtClean="0"/>
              <a:t>Knowledge Sharing: </a:t>
            </a:r>
            <a:br>
              <a:rPr lang="en-US" b="1" smtClean="0"/>
            </a:br>
            <a:r>
              <a:rPr lang="en-US" b="1" smtClean="0"/>
              <a:t>Describing Impacts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7627</TotalTime>
  <Words>5518</Words>
  <Application>Microsoft Office PowerPoint</Application>
  <PresentationFormat>On-screen Show (4:3)</PresentationFormat>
  <Paragraphs>670</Paragraphs>
  <Slides>110</Slides>
  <Notes>44</Notes>
  <HiddenSlides>0</HiddenSlides>
  <MMClips>0</MMClips>
  <ScaleCrop>false</ScaleCrop>
  <HeadingPairs>
    <vt:vector size="6" baseType="variant">
      <vt:variant>
        <vt:lpstr>Theme</vt:lpstr>
      </vt:variant>
      <vt:variant>
        <vt:i4>4</vt:i4>
      </vt:variant>
      <vt:variant>
        <vt:lpstr>Embedded OLE Servers</vt:lpstr>
      </vt:variant>
      <vt:variant>
        <vt:i4>0</vt:i4>
      </vt:variant>
      <vt:variant>
        <vt:lpstr>Slide Titles</vt:lpstr>
      </vt:variant>
      <vt:variant>
        <vt:i4>110</vt:i4>
      </vt:variant>
    </vt:vector>
  </HeadingPairs>
  <TitlesOfParts>
    <vt:vector size="114" baseType="lpstr">
      <vt:lpstr>Diseño predeterminado</vt:lpstr>
      <vt:lpstr>1_Default Design</vt:lpstr>
      <vt:lpstr>Default Design</vt:lpstr>
      <vt:lpstr>2_Default Design</vt:lpstr>
      <vt:lpstr>Formulating Your Research: Part II</vt:lpstr>
      <vt:lpstr>Formulating Your Research (Part II)</vt:lpstr>
      <vt:lpstr>The Value of Frameworks</vt:lpstr>
      <vt:lpstr>The value of a conceptual framework</vt:lpstr>
      <vt:lpstr>Conceptual frameworks based on Stress-Response &amp; Demand-Supply</vt:lpstr>
      <vt:lpstr>Driving Force-Pressure-State-Impact-Response (DPSIR) </vt:lpstr>
      <vt:lpstr>Driving Force-Pressure-State-Impact-Response (DPSIR)</vt:lpstr>
      <vt:lpstr>Ecosystem Services: An ecologist’s definition</vt:lpstr>
      <vt:lpstr>Millennium Ecosystem Assessment Categories</vt:lpstr>
      <vt:lpstr>Dryland ecosystem services</vt:lpstr>
      <vt:lpstr>PowerPoint Presentation</vt:lpstr>
      <vt:lpstr>Panarchy</vt:lpstr>
      <vt:lpstr>4 key characteristics of Panarchy</vt:lpstr>
      <vt:lpstr>PowerPoint Presentation</vt:lpstr>
      <vt:lpstr>Stages of the Adaptive Cycle</vt:lpstr>
      <vt:lpstr>Properties of Adaptive Cycles</vt:lpstr>
      <vt:lpstr>Interconnectedness of Levels</vt:lpstr>
      <vt:lpstr>How is Panarchy different?</vt:lpstr>
      <vt:lpstr>From Panarchy to Social-Ecological Systems</vt:lpstr>
      <vt:lpstr>Ostrom’s Social-Ecological Systems (SES) Framework</vt:lpstr>
      <vt:lpstr>PowerPoint Presentation</vt:lpstr>
      <vt:lpstr>Second-tier variable for analyzing an SES</vt:lpstr>
      <vt:lpstr>PowerPoint Presentation</vt:lpstr>
      <vt:lpstr>PowerPoint Presentation</vt:lpstr>
      <vt:lpstr>A Decomposable System</vt:lpstr>
      <vt:lpstr>Dryland Development Paradigm</vt:lpstr>
      <vt:lpstr>The DDP is based on 5 principles</vt:lpstr>
      <vt:lpstr>The DDP is based on 5 principles</vt:lpstr>
      <vt:lpstr>Conceptual representation of degradation framework</vt:lpstr>
      <vt:lpstr>Why does it matter?</vt:lpstr>
      <vt:lpstr>The Delicate H-E Balance</vt:lpstr>
      <vt:lpstr>The key systems of interest are hierarchically structured</vt:lpstr>
      <vt:lpstr>If the systems are nested hierarchies, why not the solutions?</vt:lpstr>
      <vt:lpstr>PowerPoint Presentation</vt:lpstr>
      <vt:lpstr>Knowledge Transfer</vt:lpstr>
      <vt:lpstr>The traditional approach to scientific knowledge transfer</vt:lpstr>
      <vt:lpstr>The traditional approach to technology transfer</vt:lpstr>
      <vt:lpstr>Is technology/knowledge transfer a  field of dreams?</vt:lpstr>
      <vt:lpstr>Typical Environmental Assessment</vt:lpstr>
      <vt:lpstr>Typical Environmental Assessment</vt:lpstr>
      <vt:lpstr>Adding science to community engagement…</vt:lpstr>
      <vt:lpstr>Expert-led, top-down approaches</vt:lpstr>
      <vt:lpstr>PowerPoint Presentation</vt:lpstr>
      <vt:lpstr>The technology transfer challenge</vt:lpstr>
      <vt:lpstr>Successful crossings</vt:lpstr>
      <vt:lpstr>Formative R&amp;D Approach</vt:lpstr>
      <vt:lpstr>What might theory offer?</vt:lpstr>
      <vt:lpstr>PowerPoint Presentation</vt:lpstr>
      <vt:lpstr>PowerPoint Presentation</vt:lpstr>
      <vt:lpstr>PowerPoint Presentation</vt:lpstr>
      <vt:lpstr>Source: Steve Evans on “Action Research” http://www.ifm.eng.cam.ac.uk/resmeth/09slides/steve_evans.pdf </vt:lpstr>
      <vt:lpstr>Translational Science</vt:lpstr>
      <vt:lpstr>Translational Research</vt:lpstr>
      <vt:lpstr>Barriers to Translational Science</vt:lpstr>
      <vt:lpstr>Barriers to Translational Science</vt:lpstr>
      <vt:lpstr>High Tech – High Touch</vt:lpstr>
      <vt:lpstr>Positive Deviance  (Organizational Change)</vt:lpstr>
      <vt:lpstr>Diffusion of Innovations</vt:lpstr>
      <vt:lpstr>Diffusion of Innovations  Adoption Life Cycle</vt:lpstr>
      <vt:lpstr>PowerPoint Presentation</vt:lpstr>
      <vt:lpstr>PowerPoint Presentation</vt:lpstr>
      <vt:lpstr>The first documented adoption cycle: The introduction of hybrid seed corn in 1927 (Iowa, USA)</vt:lpstr>
      <vt:lpstr>Next time you see an advertisement, try and figure out the target audience (where they are on the adoption cycle curve)…</vt:lpstr>
      <vt:lpstr>PowerPoint Presentation</vt:lpstr>
      <vt:lpstr>Agents of Change</vt:lpstr>
      <vt:lpstr>Knowledge brokers</vt:lpstr>
      <vt:lpstr>Two-way Knowledge Exchange: Outreach and Inreach</vt:lpstr>
      <vt:lpstr>Local Knowledge</vt:lpstr>
      <vt:lpstr>Traditional vs. Western  Knowledge Systems </vt:lpstr>
      <vt:lpstr>Define the landscape you see…</vt:lpstr>
      <vt:lpstr>Was it this one?</vt:lpstr>
      <vt:lpstr>LK and Natural Resource Management</vt:lpstr>
      <vt:lpstr>LK and Natural Resource Management</vt:lpstr>
      <vt:lpstr>LK and Natural Resource Management</vt:lpstr>
      <vt:lpstr>How can learning theory help?</vt:lpstr>
      <vt:lpstr>Learner-centered?</vt:lpstr>
      <vt:lpstr>Example: Problem-based Learning</vt:lpstr>
      <vt:lpstr>Outside the classroom: Informal Learning</vt:lpstr>
      <vt:lpstr>Creating opportunities to learn</vt:lpstr>
      <vt:lpstr>Creating opportunities to learn</vt:lpstr>
      <vt:lpstr>Social Learning</vt:lpstr>
      <vt:lpstr>PowerPoint Presentation</vt:lpstr>
      <vt:lpstr>Quantitative Approaches</vt:lpstr>
      <vt:lpstr>Qualitative Approaches</vt:lpstr>
      <vt:lpstr>Some Participatory Tools</vt:lpstr>
      <vt:lpstr>Rapid Appraisal</vt:lpstr>
      <vt:lpstr>Stakeholder Platforms</vt:lpstr>
      <vt:lpstr>Help Ensure Representation:  Chain Referral</vt:lpstr>
      <vt:lpstr>Community Meetings &amp; Focus Groups</vt:lpstr>
      <vt:lpstr>Key Respondent Interviews (Semi-structured, Semi-directed, Non-directed)</vt:lpstr>
      <vt:lpstr>Evaluating Participatory Outcomes </vt:lpstr>
      <vt:lpstr>To Evaluate Changes*</vt:lpstr>
      <vt:lpstr>Social Learning</vt:lpstr>
      <vt:lpstr>To Evaluate Social Learning</vt:lpstr>
      <vt:lpstr>To Evaluate Variation Among Responses</vt:lpstr>
      <vt:lpstr>Participatory Mapping</vt:lpstr>
      <vt:lpstr>Participatory Site Assessment</vt:lpstr>
      <vt:lpstr>Knowledge Sharing: Explaining Management Actions</vt:lpstr>
      <vt:lpstr>Knowledge Sharing:  Describing Impacts</vt:lpstr>
      <vt:lpstr>PowerPoint Presentation</vt:lpstr>
      <vt:lpstr>PowerPoint Presentation</vt:lpstr>
      <vt:lpstr>PowerPoint Presentation</vt:lpstr>
      <vt:lpstr>Revisions Based on What is Learned from Others</vt:lpstr>
      <vt:lpstr>Putting it all together: There are numerous methods for integrating indicators, data, and the judgments of individual stakeholders, and groups of stakeholders.</vt:lpstr>
      <vt:lpstr>Decision Making &amp; Science  Are Not Exactly the Same</vt:lpstr>
      <vt:lpstr>Preferences, Alternatives, Criteria</vt:lpstr>
      <vt:lpstr>How do we choose amongst alternatives? What criteria?</vt:lpstr>
      <vt:lpstr>PowerPoint Presentation</vt:lpstr>
      <vt:lpstr>Technocratic    vs.    Democratic</vt:lpstr>
      <vt:lpstr>Thank you! </vt:lpstr>
    </vt:vector>
  </TitlesOfParts>
  <Company>ceam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ceam</dc:creator>
  <cp:lastModifiedBy>Barron</cp:lastModifiedBy>
  <cp:revision>321</cp:revision>
  <dcterms:created xsi:type="dcterms:W3CDTF">2009-09-01T10:20:53Z</dcterms:created>
  <dcterms:modified xsi:type="dcterms:W3CDTF">2014-03-21T09:21:31Z</dcterms:modified>
</cp:coreProperties>
</file>