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0" r:id="rId2"/>
    <p:sldId id="271" r:id="rId3"/>
    <p:sldId id="256" r:id="rId4"/>
    <p:sldId id="257" r:id="rId5"/>
    <p:sldId id="258" r:id="rId6"/>
    <p:sldId id="259" r:id="rId7"/>
    <p:sldId id="260" r:id="rId8"/>
    <p:sldId id="261" r:id="rId9"/>
    <p:sldId id="267" r:id="rId10"/>
    <p:sldId id="265" r:id="rId11"/>
    <p:sldId id="266" r:id="rId12"/>
    <p:sldId id="264" r:id="rId13"/>
    <p:sldId id="262" r:id="rId14"/>
    <p:sldId id="263"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54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073142A-1A27-4BBC-926C-393EDEF56A4C}" type="slidenum">
              <a:rPr lang="en-US" altLang="en-US"/>
              <a:pPr/>
              <a:t>‹#›</a:t>
            </a:fld>
            <a:endParaRPr lang="en-US" altLang="en-US"/>
          </a:p>
        </p:txBody>
      </p:sp>
    </p:spTree>
    <p:extLst>
      <p:ext uri="{BB962C8B-B14F-4D97-AF65-F5344CB8AC3E}">
        <p14:creationId xmlns:p14="http://schemas.microsoft.com/office/powerpoint/2010/main" val="36355649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Henry_Gantt"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en.wikipedia.org/wiki/New_York" TargetMode="External"/><Relationship Id="rId5" Type="http://schemas.openxmlformats.org/officeDocument/2006/relationships/hyperlink" Target="http://en.wikipedia.org/w/index.php?title=The_Engineering_Magazine&amp;action=edit" TargetMode="External"/><Relationship Id="rId4" Type="http://schemas.openxmlformats.org/officeDocument/2006/relationships/hyperlink" Target="http://en.wikipedia.org/wiki/1910"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FE457F-032D-4FA0-8ED0-A5075B540E66}" type="slidenum">
              <a:rPr lang="en-US" smtClean="0"/>
              <a:pPr eaLnBrk="1" hangingPunct="1"/>
              <a:t>2</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81AC3A-8D7F-4E9F-86FC-362953B7A24B}" type="slidenum">
              <a:rPr lang="en-US" altLang="en-US"/>
              <a:pPr/>
              <a:t>10</a:t>
            </a:fld>
            <a:endParaRPr lang="en-US" alt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altLang="en-US"/>
              <a:t>Henry Laurence Gantt (1861-1919) was a mechanical engineer and management consultant who is most famous for developing the Gantt chart in the 1910s. These Gantt charts were employed on major infrastructure projects including the Hoover Dam and Interstate highway system and still are an important tool in project management. The initial format of the chart was developed by </a:t>
            </a:r>
            <a:r>
              <a:rPr lang="en-US" altLang="en-US">
                <a:hlinkClick r:id="rId3" tooltip="Henry Gantt"/>
              </a:rPr>
              <a:t>Henry Gantt</a:t>
            </a:r>
            <a:r>
              <a:rPr lang="en-US" altLang="en-US"/>
              <a:t> (1861-1919) in </a:t>
            </a:r>
            <a:r>
              <a:rPr lang="en-US" altLang="en-US">
                <a:hlinkClick r:id="rId4" tooltip="1910"/>
              </a:rPr>
              <a:t>1910</a:t>
            </a:r>
            <a:r>
              <a:rPr lang="en-US" altLang="en-US"/>
              <a:t> (see "Work, Wages and Profit" by H. L. Gantt, published by </a:t>
            </a:r>
            <a:r>
              <a:rPr lang="en-US" altLang="en-US" i="1">
                <a:hlinkClick r:id="rId5" tooltip="The Engineering Magazine"/>
              </a:rPr>
              <a:t>The Engineering Magazine</a:t>
            </a:r>
            <a:r>
              <a:rPr lang="en-US" altLang="en-US"/>
              <a:t>, </a:t>
            </a:r>
            <a:r>
              <a:rPr lang="en-US" altLang="en-US">
                <a:hlinkClick r:id="rId6" tooltip="New York"/>
              </a:rPr>
              <a:t>NY</a:t>
            </a:r>
            <a:r>
              <a:rPr lang="en-US" altLang="en-US"/>
              <a:t>, 1910).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138697C-4B50-4F6D-8982-D26672C9B562}" type="slidenum">
              <a:rPr lang="en-US" altLang="en-US"/>
              <a:pPr/>
              <a:t>‹#›</a:t>
            </a:fld>
            <a:endParaRPr lang="en-US" altLang="en-US"/>
          </a:p>
        </p:txBody>
      </p:sp>
    </p:spTree>
    <p:extLst>
      <p:ext uri="{BB962C8B-B14F-4D97-AF65-F5344CB8AC3E}">
        <p14:creationId xmlns:p14="http://schemas.microsoft.com/office/powerpoint/2010/main" val="3256221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9D1A402-C9FE-4F9F-840C-1DA0E33718B4}" type="slidenum">
              <a:rPr lang="en-US" altLang="en-US"/>
              <a:pPr/>
              <a:t>‹#›</a:t>
            </a:fld>
            <a:endParaRPr lang="en-US" altLang="en-US"/>
          </a:p>
        </p:txBody>
      </p:sp>
    </p:spTree>
    <p:extLst>
      <p:ext uri="{BB962C8B-B14F-4D97-AF65-F5344CB8AC3E}">
        <p14:creationId xmlns:p14="http://schemas.microsoft.com/office/powerpoint/2010/main" val="137672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502CDDE-C760-4F61-BE6C-E6FE4DE454A8}" type="slidenum">
              <a:rPr lang="en-US" altLang="en-US"/>
              <a:pPr/>
              <a:t>‹#›</a:t>
            </a:fld>
            <a:endParaRPr lang="en-US" altLang="en-US"/>
          </a:p>
        </p:txBody>
      </p:sp>
    </p:spTree>
    <p:extLst>
      <p:ext uri="{BB962C8B-B14F-4D97-AF65-F5344CB8AC3E}">
        <p14:creationId xmlns:p14="http://schemas.microsoft.com/office/powerpoint/2010/main" val="5184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9E35EEC-19D9-4878-B61E-2B344E5DEC32}" type="slidenum">
              <a:rPr lang="en-US" altLang="en-US"/>
              <a:pPr/>
              <a:t>‹#›</a:t>
            </a:fld>
            <a:endParaRPr lang="en-US" altLang="en-US"/>
          </a:p>
        </p:txBody>
      </p:sp>
    </p:spTree>
    <p:extLst>
      <p:ext uri="{BB962C8B-B14F-4D97-AF65-F5344CB8AC3E}">
        <p14:creationId xmlns:p14="http://schemas.microsoft.com/office/powerpoint/2010/main" val="3322519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9F3237F-322A-4031-B0AE-CD25F0DD7751}" type="slidenum">
              <a:rPr lang="en-US" altLang="en-US"/>
              <a:pPr/>
              <a:t>‹#›</a:t>
            </a:fld>
            <a:endParaRPr lang="en-US" altLang="en-US"/>
          </a:p>
        </p:txBody>
      </p:sp>
    </p:spTree>
    <p:extLst>
      <p:ext uri="{BB962C8B-B14F-4D97-AF65-F5344CB8AC3E}">
        <p14:creationId xmlns:p14="http://schemas.microsoft.com/office/powerpoint/2010/main" val="379155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C1A3034-200A-4760-85BF-27212091D45D}" type="slidenum">
              <a:rPr lang="en-US" altLang="en-US"/>
              <a:pPr/>
              <a:t>‹#›</a:t>
            </a:fld>
            <a:endParaRPr lang="en-US" altLang="en-US"/>
          </a:p>
        </p:txBody>
      </p:sp>
    </p:spTree>
    <p:extLst>
      <p:ext uri="{BB962C8B-B14F-4D97-AF65-F5344CB8AC3E}">
        <p14:creationId xmlns:p14="http://schemas.microsoft.com/office/powerpoint/2010/main" val="59921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970F8BB-A792-4D55-BEBE-90F509F7D777}" type="slidenum">
              <a:rPr lang="en-US" altLang="en-US"/>
              <a:pPr/>
              <a:t>‹#›</a:t>
            </a:fld>
            <a:endParaRPr lang="en-US" altLang="en-US"/>
          </a:p>
        </p:txBody>
      </p:sp>
    </p:spTree>
    <p:extLst>
      <p:ext uri="{BB962C8B-B14F-4D97-AF65-F5344CB8AC3E}">
        <p14:creationId xmlns:p14="http://schemas.microsoft.com/office/powerpoint/2010/main" val="96313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5B1B07F-2343-49B0-A64D-7BF0AB31BA77}" type="slidenum">
              <a:rPr lang="en-US" altLang="en-US"/>
              <a:pPr/>
              <a:t>‹#›</a:t>
            </a:fld>
            <a:endParaRPr lang="en-US" altLang="en-US"/>
          </a:p>
        </p:txBody>
      </p:sp>
    </p:spTree>
    <p:extLst>
      <p:ext uri="{BB962C8B-B14F-4D97-AF65-F5344CB8AC3E}">
        <p14:creationId xmlns:p14="http://schemas.microsoft.com/office/powerpoint/2010/main" val="1295481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83F87980-5D39-4406-BFD6-B568AC6BB3E3}" type="slidenum">
              <a:rPr lang="en-US" altLang="en-US"/>
              <a:pPr/>
              <a:t>‹#›</a:t>
            </a:fld>
            <a:endParaRPr lang="en-US" altLang="en-US"/>
          </a:p>
        </p:txBody>
      </p:sp>
    </p:spTree>
    <p:extLst>
      <p:ext uri="{BB962C8B-B14F-4D97-AF65-F5344CB8AC3E}">
        <p14:creationId xmlns:p14="http://schemas.microsoft.com/office/powerpoint/2010/main" val="184998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65E9F98-5F8F-4E0D-9D2C-44FC62E350A1}" type="slidenum">
              <a:rPr lang="en-US" altLang="en-US"/>
              <a:pPr/>
              <a:t>‹#›</a:t>
            </a:fld>
            <a:endParaRPr lang="en-US" altLang="en-US"/>
          </a:p>
        </p:txBody>
      </p:sp>
    </p:spTree>
    <p:extLst>
      <p:ext uri="{BB962C8B-B14F-4D97-AF65-F5344CB8AC3E}">
        <p14:creationId xmlns:p14="http://schemas.microsoft.com/office/powerpoint/2010/main" val="65601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BA71F7D-260D-4272-96CA-4E60E7D51514}" type="slidenum">
              <a:rPr lang="en-US" altLang="en-US"/>
              <a:pPr/>
              <a:t>‹#›</a:t>
            </a:fld>
            <a:endParaRPr lang="en-US" altLang="en-US"/>
          </a:p>
        </p:txBody>
      </p:sp>
    </p:spTree>
    <p:extLst>
      <p:ext uri="{BB962C8B-B14F-4D97-AF65-F5344CB8AC3E}">
        <p14:creationId xmlns:p14="http://schemas.microsoft.com/office/powerpoint/2010/main" val="3438791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F39D1C1-F69C-4E13-B5B4-2F77415E812A}" type="slidenum">
              <a:rPr lang="en-US" altLang="en-US"/>
              <a:pPr/>
              <a:t>‹#›</a:t>
            </a:fld>
            <a:endParaRPr lang="en-US" altLang="en-US"/>
          </a:p>
        </p:txBody>
      </p:sp>
      <p:pic>
        <p:nvPicPr>
          <p:cNvPr id="1033" name="Picture 9" descr="Cropped header"/>
          <p:cNvPicPr>
            <a:picLocks noChangeAspect="1" noChangeArrowheads="1"/>
          </p:cNvPicPr>
          <p:nvPr userDrawn="1"/>
        </p:nvPicPr>
        <p:blipFill>
          <a:blip r:embed="rId13">
            <a:extLst>
              <a:ext uri="{28A0092B-C50C-407E-A947-70E740481C1C}">
                <a14:useLocalDpi xmlns:a14="http://schemas.microsoft.com/office/drawing/2010/main"/>
              </a:ext>
            </a:extLst>
          </a:blip>
          <a:srcRect/>
          <a:stretch>
            <a:fillRect/>
          </a:stretch>
        </p:blipFill>
        <p:spPr bwMode="auto">
          <a:xfrm>
            <a:off x="2771775" y="6323013"/>
            <a:ext cx="3552825" cy="5349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jpeg"/><Relationship Id="rId9" Type="http://schemas.openxmlformats.org/officeDocument/2006/relationships/image" Target="../media/image9.jp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5"/>
          <p:cNvSpPr>
            <a:spLocks noGrp="1"/>
          </p:cNvSpPr>
          <p:nvPr>
            <p:ph type="ctrTitle"/>
          </p:nvPr>
        </p:nvSpPr>
        <p:spPr>
          <a:xfrm>
            <a:off x="-31847" y="1892253"/>
            <a:ext cx="9175845" cy="1308147"/>
          </a:xfrm>
        </p:spPr>
        <p:txBody>
          <a:bodyPr/>
          <a:lstStyle/>
          <a:p>
            <a:r>
              <a:rPr lang="en-US" sz="3600" b="1" dirty="0"/>
              <a:t>Tips for Writing a Successful Proposal</a:t>
            </a:r>
            <a:endParaRPr lang="en-US" sz="2400" b="1" dirty="0" smtClean="0"/>
          </a:p>
        </p:txBody>
      </p:sp>
      <p:sp>
        <p:nvSpPr>
          <p:cNvPr id="2" name="Subtitle 1"/>
          <p:cNvSpPr>
            <a:spLocks noGrp="1"/>
          </p:cNvSpPr>
          <p:nvPr>
            <p:ph type="subTitle" idx="1"/>
          </p:nvPr>
        </p:nvSpPr>
        <p:spPr>
          <a:xfrm>
            <a:off x="0" y="4267200"/>
            <a:ext cx="9144000" cy="1676400"/>
          </a:xfrm>
        </p:spPr>
        <p:txBody>
          <a:bodyPr>
            <a:normAutofit lnSpcReduction="10000"/>
          </a:bodyPr>
          <a:lstStyle/>
          <a:p>
            <a:r>
              <a:rPr lang="en-US" sz="2600" i="1" dirty="0" smtClean="0"/>
              <a:t>For: </a:t>
            </a:r>
            <a:br>
              <a:rPr lang="en-US" sz="2600" i="1" dirty="0" smtClean="0"/>
            </a:br>
            <a:r>
              <a:rPr lang="en-US" sz="2600" dirty="0"/>
              <a:t>Dissertation Writing and Research </a:t>
            </a:r>
            <a:r>
              <a:rPr lang="en-US" sz="2600" dirty="0" smtClean="0"/>
              <a:t>Series</a:t>
            </a:r>
          </a:p>
          <a:p>
            <a:r>
              <a:rPr lang="en-US" sz="2600" dirty="0"/>
              <a:t>National Graduate Institute for Policy Studies (GRIPS</a:t>
            </a:r>
            <a:r>
              <a:rPr lang="en-US" sz="2600" dirty="0" smtClean="0"/>
              <a:t>)</a:t>
            </a:r>
            <a:br>
              <a:rPr lang="en-US" sz="2600" dirty="0" smtClean="0"/>
            </a:br>
            <a:r>
              <a:rPr lang="en-US" sz="2600" dirty="0" smtClean="0"/>
              <a:t>Tokyo, Japan</a:t>
            </a:r>
            <a:endParaRPr lang="en-US" sz="2800" dirty="0"/>
          </a:p>
        </p:txBody>
      </p:sp>
      <p:pic>
        <p:nvPicPr>
          <p:cNvPr id="9" name="Picture 7"/>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379271" y="5657850"/>
            <a:ext cx="657225"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243775" y="5953125"/>
            <a:ext cx="1036637"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http://www.grips.ac.jp/cms/wp-content/themes/grips2013-2/elements/images_en/about/main-image01.jp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1848" y="7937"/>
            <a:ext cx="9175845" cy="1816054"/>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data:image/jpeg;base64,/9j/4AAQSkZJRgABAQAAAQABAAD/2wCEAAkGBxQTEhUTExQWFhUXGR4ZGRgYGBgaIBscHCAZHBwcIR4cHCgiGB8lHhwZITEkJSkrLi4uHCAzODMsNygtLisBCgoKDg0OGxAQGiwkICQsNCwsLCwsLCwsLCwsLCwsLCwsLCwsLCwsLCwsLCwsLCwsLCwsLCwsLCwsLCwsLCwsLP/AABEIAMIBAwMBIgACEQEDEQH/xAAbAAACAgMBAAAAAAAAAAAAAAAFBgQHAAIDAf/EAEUQAAEDAgQDBQUGAwcDAwUAAAECAxEAIQQSMUEFUWEGEyJxgTKRobHBByNCUtHwFGKyJDNygsLh8SVTkhZDohU0Y3OD/8QAGQEAAwEBAQAAAAAAAAAAAAAAAQIDAAQF/8QAKxEAAgIBBAEDBAICAwAAAAAAAAECESEDEjFBUQQiMhMzcYFh8BTxwdHh/9oADAMBAAIRAxEAPwAqKQe1uB7t4qTYK8Qj4inygvanBFxCVC4SbjpvXFpS2yKSVoVeFPG/vE0US5MRZWoIsfhQ/Er7pSVACJg7QDUoYoZoJAHM/P5V0uSZEJJWl9Y79ZSU2K4vtfXz84rvxrhy8N7S0OINgUnyOhuP3egbrhDgIkEXBHOuvEOJrdADkGNDABPnH05Um7FCmrT0pkpMXE3iDrfQnStMStJUACLjYk3P6bn3V24dx93DpWltWUKIUTAVJgiwM7bVtgeKAkqcZbdziSSkJMncKSARVFNIxJw/EEthKg2FASiSIJNjMyb3jyo1gFhbIPLUcj+lLOMUypSMhU2CfFm8YTMXtfn8PKj/AAXhb6lwyA4CDdKklKgPMj0mKZSsScFJGi7KqYxhVuiEiYBEmvXuEPoJK8O7PRCiB6j2j8POubzL6gPu1g6QGyNOgFFyoENC+WSFdm3InOyOhcjYjlUV3sviIJSkLEH2FpP4QBXRjguIVoyvzyEfMVNZ7M4vMCGyOuZI+tDex3owXYAfwq0GFpKfa9oEcvfWyzbnrT1huDYyIWWlJ3S4Sr/ST8aGdquzSGWVP5ggCJSCSJUQnUi1zR3WJspim3iTPr+lEGbx57eZoOFgyU6T6XItOmlEsBmWBCZ00I6miLKIwsM5BpcwLehoJiU3NtfqoTRt9tZTtKU311I/4oPiWl5jAkSNDtPWKCA0qIq9D8v81eAiT69dxXIPGwIiwseqyK2KgATI0mx/nA3ogok2vrqrbkPKtkIEif5R8Jrk4sAm83c5dOu9al++m6dSOX0oDKDDGUWg7DS1Knb92HDBultA94n60xsYkE6cvkffS/2xwve4lbYBnwAnySkR1J0rJmjHIsYRswkm5IuSdLyPlUtTZUbAnT0kmmUdkQEgKWRIEwNLXGvxrq002k92kBSUjKVKm55CD8ag9Tc8ZOnalyAMFw4nKpcQL5eo3P761JxeHWQHAmEqJhR36xrem1nhyS1mU21A5QbdZg360P4s0VJnkDbyG3upJycsUZRXNihlVrByhRE7TrXJ3EQfFblpRF1u6kXJUEGx0JSVG28CR76hv4cSlP5oTMc7afSrfkQM8K7OYpxpK2x4TMWB0JB1HMGsq3sDhu6QG0qEJn8J5k7K61lNg25iW6K1MEQdDXpVNcya4ToE7i+HKc6IkD4jb9PSheGQpSDmBBmJULxrpTfx7DggL30PUH9D9aWmmozATrP761dS9pGaNVr8R10HLrXJaonc6x8Lb1utsGDc8gTEGuGYmRJEXA0N+vnRihDR9KjOmU/P6iuzT4QMovEDrr8Nq2weEKiEAEk9Ou8aH9a94nw54AgtKTHIT/TPxp6sxHfWnPdWgvrzETzpr7F8aWl5KWHdPEEKEJVAEpB/Dm0+NtaSeF4JS1lOUzzNgnqeW1WN2a4OhlogBSVqspdiojdP8iTrAM7EmqKKXIG/BZ/AuOKdzd8EtKGiCbiZsZPKNhUjDY5xbS1qbhQBypveBPztVdPcPn2VjnfML63Nx8a7YdDyPYUr/IqR/wDE0tBsdFYh8s5koAdk+GDEX5nyrd0O52oUAm2ceG5vMTf3Umq4o+UlKllQ/m199jRJzFvnuXQ0k5QIvaBMH41toG6DgSrM+S8IymBm9jW5A0i3uNAftBKRwtcm0tifFc5k38VzNc8UogOugkFSSSLREE5dNNaE8c4kcTwxLM5nSQTNrJVI1tpFZeTWImGzNHM2pSOqTE+7XWm3gHFe8R4/a0JgCbm9hyj3UFwHDQCC+ShP5Yuo2sP16+tMDvDkhJUoFvLtJFuljVLQJZDWJXc2sQKiOISPKomVRHhdIJG4Sr53+VDcVwt5ft4shPRtI+IVNZSQmxkbjfFUNOpKAlZ/EkgGU/S+n6Uw4Z2T7ICegA9KG8M7PYds55Li9ZVz5x+s1K4rxJLaCoROgHWlm48hVrAQxXE22kyv0A1M9KhuY5sLkqEKjJodQJJttb3GkjiPGO8XChBSNZsdzWmFxhX7SwkAQCrMcoHkkne1S/Q6bLC/g86jKGzB/LBtpJTUd9hplSn1Dbnmg6EiZJJ08vMyN4Vxda1EuLypOoUIB/f1rO060hlCGoKZkkEEQIAn1NacU1hhUmnlEzH4wqbHdgqCtVCLDpfU6dKFsIAExcfhiIHrrUPguMccLLCfBlUSVpmYub7WBIHWpfal0sOoyRlyD2oVME2M36E2JvRhDYs9mlPdwGk49OXxEgDoR5ztXBxAWfAqxBvte09aGNsB5LIaKWlqGZRzqMgC4ykWJN9bCpOLwWKaSpWZKkgH2ASd73k0ZaabtMMZ0qYWwmBSJsJFvSIv0199K7eBSMS0lZgIfQZ6Zh7vpR/A4paWe8dT40pJMEwdCJkm9gPOkXH4pUlU3VqT1NJnAW8ll4ztI+HFhBQUhRglJNpO4UKylXDuuFCSBsJtvv8AGaynsoooLJc0Py510FxQvhCjCkkEDUGD6/SiiXh/vXNONOgp2jR5gKSQdxFJ2JYIUUxeYMfv1p3DoNLfHmMqwsfiHxH+3yoRb4BNWgGuDfNYGAduX7NZgMN3qgjMAozfyk/SsZlWZAHh0ChAj4UV7McLyv6kjQdPCR66fGq7kuRIQ3MKcM7PpyEKdUg/hCVFPqVZTJkkTbSwrbjnEu6KUheZQy3hNwAUwQPRRO5A1vRlWAVsQfO1JPaVlZxRbQmVlIMDy191V0NdakqY+v6d6atHfD8VUCVlCXLzJIEeQ2Gvwovg+PhRALa0lWkCZ91CsBhTGdop+7hKipChsNIBgk3lQn0imfE8QZbBcURABAKgCYtAnWTyt9atJRZzJtEpRO/61zW9FLjPaorJPdGCqE5TPLnr76kcQ4kEpBVqUyEmdDN1EaJtYAyq2guZx02xnKiZxDi5SLqMHQTdXlPspvdXoJOgDDcYxDjq1JVmIjY2F4CQLgeVCsRii6oqJsbk6TFrxoI0A8q24WlxTpS2optPKQLDpqa6EqwTfktPFk/w6yf+0Sf/ABNILHHwklBbkJJAII+RH1p7x6T/AAzhB/8AaV/SaqxSfESrWT8xPnrpvUdFJ3YZWuB4TxzCqKEqZGggkwonc2Bi/Wu/aniUZmAnVIMzpcHT0pEUYWnKo5j85iOlyaM4tTneS8STl1kG0WrSirQyGfh+IZKRkUhR3uDeumIyRfL6RPwqq8NxHuSFpSDAiD1om12wJgZBPqanP09Sw2PDUuPA5pVFBuOP51hE6RoBPWozWIefskx0Hh/3rVPDC2c61IEaCfSZMeVacHQY7bBjOFbbUVSVqvtAvqNepqUlxZ9gRNE2cAFXTlPmf2K8dbWmxTHlXPJ54ssscA9OAc1Ko9ai94sG4mOYonPnWrigNZrKflBI+A4kWjKPCdCYB+dduJYv+JucucCJkiROkabkzW/djlPpW+E4aFqiCkDU/venUrymK4R8Evs0GkFSnSAtJ8JJkD05014PEheYjQKKRYj2bK16g6Ug48lK1GbFzKBBOozen+9NXDMwbT3ivFrBJt0q2/cQcNuSXxhcNKypkm2k6203pFc4XmuoGDsYGh11m1Pi4jkaH4rANquRB5pMVmZUQOHYBxTYUl0AGbQLXNZW54KTdLqkjlHv3G96ysnjgb9hnhmG/iAmCkZkySdJFlbc5qJxhTeGdSytaSogEQDuSBoOYrxCEpMEDLYlI0PuI1ja9Dl8IaBSrVSdFKKydSZsetCSjLkCbXATWd5SP8wodxjKUe0kkXsQfTrOnrXfieGWWhCcxBk5EkwOZ5UvCMp1k2Eek0v00laGU2zo7GWRtc+XpUjgL7qsQ1aEXmYk+E7bbVE4eu5MwCL8rafCunZ/HqcxSISMmYzrMaTNc6i6ZTT+Sf8AI/Uv4KBxpM6lox55T9JphIpTxC8vGGlakNyAZucrlrX/AOKn6R1P9HoesV6dFlPYZC/aQk+YBqoPtJkY0ticiUpypmwkXp/wXbBBC+9aUgoAMIUHCq2YgIgFJ/xGq+7Z4sPYnvQCAtCFAKEEAiwI2MaivTljk8fSVs14ehLGGS9EqWVXN0pgwLH2j00J1kCKEYnEqcJUomNTJmZ3PM9KL4lX9gZB0C1meuY2A33oGn/gDX/c9dqtpu0TmvcdkdZAnzM/VXTavcE1meAUoIEGDPQ7z8a8Rzt0A/dhzO9bsNJ70FZ8N5i0CDpW7CWxxIRhl/4CPhVVPqgqiNT+/dvVr8VVGHXyy1UGNc8Sv8R9df3FQ0OwyNm3klwDS4k+ov8AM0w4oDxeLMAkmf8AKTSc2+A4kkSARI5iRTE9xFvKspBCSMoB1Ei/1qk45VGTwLaWyocqLcE4SVKFpPPlWuBwanFBCNdzskfrTmxhE4dsAgpBjxEHxE/OumW2P5IJuWOjk6tGGbk326rVyFecPwhVLjwBWbwbhA2AB0NR+H4dTyw+6I/7aPyjn5n99JfFMb3aQlIzLVZCeZ5noKhdlKrB5jMdC0tIErVc/wAieZ5H9+cpWESReT6kVH4VgO7BKjmWq61cz+lR+Ivl5ZYbMD/3VDYfkHU0rSeWMm1hHXDNNuHM2JSCRPivHK9d/wD6anNmgHpG9674dpLaABCUpHoAKG4RRfdDp/uk2bB3O6z9KR6UXkZakuA6YiLAdK4NsJTYbfu/M1w4lj0soK1eg5nl9TXBvi+RhDr4CM19NZJi0k6AHpIqf+Okg/WbNMC2C68TcpUInaRltyPh1ou7h1pF0KPQR+otQbgfHmF4qNQpIA8JjPKr6ctzYXolju2CEPZQnwACHOuoMGxTRaroF2yDieKlLihnyhMgeDNKhMAevMiuZxD+XM6oi0whQ8oME5TNTMBiMK8VORBSixAgC6UZrG6jmNyLW5TW2M4W0hC3G1d4JCUpFySYIunlHKjSCc0AEA5lJnZShI85eT/SKyh7bLoFxffxbm5rKwwOKydSawCta9BpgBzhnGDh2HEgrCnQQkoIGVScuVRnUXUKX3Wg3Deckti53KtVH3k+4VOUoJyKOiE5vNRJyj1OWh2HWhwqTm7tRvmWTETc2vO9S1GwxOLGCWsDOYQNjv5zTZh8GhhxlCIIzSVpJykGwSAUg5tzNgCNSRQDCYJkEhp1TpgAmQoTYmNITc3J99yCfDmilxBSsRnA1Im4nXX0n40JaeHY0H7kOVKeNVHF2CPayeGwN4ciQdabKVOIkji+Gy+0UAJjY/egGuD0vz/R63qvh+xtw3EFrQ7/ABmHbORAUAUKTm1zCVgp91V12xg4iUpCElCYSNEi8D0FWEjF49kK71JdAFpQk3ublvxEaaiq97XPKW+FrASpTaSQAQATNgDcR1r1J9HjaPZzxKYwDJ/nX5k5vhvQQdeVhtH0T86O4lf9gaHJa7bXVqedAxPr9fLnyFW0/iTn8js38bbe4xv0FSG8gcSSM2uYG8mFSPPWuLQ287z777dTXbhryv4hPdpGaTGg2Vz2oPk3RafHURh3Cfy/pVL413xKPU/M/vrV3doG/wCzOE3ED+oVRWMQVLWYOUKM++penfI00a4ZKirMm5T4tRt5miAbdxLhMBMwSRoItXPAYHvVjKnKABM3jqf0pwwjCW0ZU6C5J+ZqsnkVI24S1/DtKSHF3JJKVqRFuQMesE8oqRwDA4R3wpL/AP3Ct+ySrooghRGg0JvQtgqfXIJDST/5n9B++hnE4kNoJUYAF/0HWg1YLaD4wzBQsNkKWASJkDeJOYWnJMczQvBdn3MynFkFZOhB8II9lNtITz2oJhMGnEEOvo/wIJNhOtt9KKcQ4upCUt51QPChOY7aAX0Fba/Jro6ccC2ld0gEuTBkABIuCqZg6R9K14TwottgJSo7kwSVKOpqVwXHvpviShzwwAkFGXzUCc++o1M114j2rTCmVsqUHUkQygFQGhnkIUaGezY4Qv44l9fdA/dgnvSNyNEe/XyooYbRNgAPQAUVwmDwrbYM6iQm8gkH2gIgzE+tDuL8EcxISltSQ2bkouoETAIm4IIItsZ6lSzbM/CFvBIGKdU+7bDM6A/iIvHXYn0FBe03FC+uTYfhHIUV7RYxKAMKzZtux6neeszQB9BdW20iJ09dyT8aN5Co4s04QpSF506XSeRkGUz5VPwmEzuIzqhvMgLvJgkTYawAd96NcQ4aENstNxKSVdSCIUo+pH7FL2OQEk5pGUjTX0qEtS50Okkh1V3aVYhDKUhsIGWEwfaazXIzHxZtf0r0OAYZUBRIWfZMG4sZ5AiTUYYnN/EaDI1BMAaONm8a61zZez4ZZgjxjXyovkZdE3vBuL73msrCkfv/AJrKwovxXsViRXcM6ZrCCfQaxTGOXHn8pCE7QfcMqfqfdQ3E4xgtjMYUqysonQxodNq4cTfJOYRKiNwI5TyjT0oXhUFxxICSTOg5e751KtzsaOBx4Hhme6BQFAKJgq1MWm1hRXC4YpcQc2hEb2nblqa0SUi3uGwqSw+JHmK5XJt2XihkpS40P+q4XTxIAk7SXL9NabaU+PJP/wBSwd4BEE9JVPwJqHpvn+j0vU/Aa0cOxzKVFl3vUkWPeZwPaMhK/DqQPaNV72y7zvx3094W0lcgC8qmwsPS1PuG4CFfeYTFJMmJBUgnKVWlJGhMeztSP28aKcVlKsxCBJJkk5lzJ5zNerqPKPF0eyO+P7A0d86x/wDIXjc0ETyHr9b/ADNGXif4FsfzLjyzCb7Cgifh8+VvkN6tp/EnP5EhBt08tddt+g9TWcLJViUAKy3NyfPfrpXMrgSfdO/71PpU3szwrvHO+cCu6Tfw2nlEiIBrPBi1ONO/2dZ28P8AUmqdwmALzhiyZJJPnVl8ZxalMLQ3dZy2kCIUkm+mk0L4QoNMJbKE95F1BLczzkpM+6ba1zaLpMeSIeEwyUAJT++pqI8S+otoMNj21D8X8o/f+5POyXClXEX8yyW+5WSReJBCSEgbba0aHZ3uiGwhWXmFJT5mIUT76pdCgVOVCYEAAe4Ch+HbOIWFq/uknwg/iP5j0oxxfgS3He7QlYaSRmJ/HpvAyibVOHCHG285SEoSBclIAFgLzG494pk0BkDF4hLSCpRiBf8ATzoZwzDlxffOa/gT+VP6mtEpOIczKBDaT4UkRmP5iKKPOpbSSqwGppucA4POJcQDabXUbJT+ZWwrXg+HUkErMrUcyj57eQqHw7Dl1ffLET7Cfyp5+ZqdxPHJZQSfdzPL9aKywPCIvaDihRCEXcVZIGom0+Z0Hqa37IspwWMQp91sBbZBkxBOUwTptrNQeENZEqxr91K/uwev4o66DkPOl3iWLLi8yjcmazzg0V2b8TfzLcVzUo+8k1K4LgsoK1WJ57J1Prv7qGMNlxxKBoLq8hTMG83g53V0Ty9foKi3SLvkkcNFs5gFek7JHsj5nrNRO0LWcNpj2loHvIFT5EKcEwkQBFrUKxGOKltqyxlcSQdiQZ/SuLL1E/5DLhIn9zJxKNAEHNGhPet25xN/d1rfCMFOHcBMjOI/cmNKl4BuHXgBPQnX75o3PU70w4TBh1S0OogZUGAqdJgymPdXZYLxQOZR4R5dKypzmFSkxJja40Nx8K9pbFoXeCYhDSipwFRUCIypMA6nxaHaetadseKB/KkE5TOUn2wkZSsTmIjMkRAFvKaO9sOEJw+HCggZ1lKEKHeJOcxqlUgiArRQAj0Nf8Se8WafZEA/yjX302pKlQF5IWPUMskpBJsLk9DG1T+ybICVKAOYmMx3HTl1oDjcShS5SkkdTE+7SnHhiiW0lSch/LyG3wqM/bCvJWKyT/nWMKuPOvQi1etKEVzlRvpT7SJ/t+CJMCRPoofGmoGlXtRAxmBJ0z/6kWqPp/uHpeo+2WEcCw0S2FZdT4pOtzcz86q/7RY/i7GRkF/8y6sZXGMO4oJUFBZOWJuJtOVUGNt6r37S2suMjkgf1L/5r1J9Hh6HLBrx/sDY2zrM7e0n30Bzb/8AP/PM7UeeT/09B/8AyL/qTHl50I4diGEr/tCVqTFgiLHyJEj1q2m6iCfyJHDeGl05lDwjYRNuYJ9npvTGyvKRlEQI0KY0/DpWgxbLiPuXFLMjwONmRreSI9yjXZpoAR8aRuzJEzCvRrQ3iuOObumv7xWp/KOZ6/vlW/EsZ3QCUjM8v2U/l/mNZwrh2QEkys3Urmf0oJVkZm2FwiUDwgSTJMXJNccbiCpXcsqKVggrWNUjWByOle8SxpTDbd3Vafyjma68PwYaTAudSdyabgUJcFxzrAUO8U9N/vvHBvcHUSTXnE+1xDBLgDrfed0UZim4CVyI1gACNLdKA8a4iR9y3JcVYxrfRI6n4C/KunFcIhjBBtwZ1glZANgpQCRpeAB60dq7BY79mv4d7OpIRlSQAhYA9pKFJVmy2MK0zHrW3aHs4cQ5mSkd0iPCjxX11tmEEWkilP7LMaysuMuDu1WWFpURPspy5RysZ86esXw0OphL5TlPhVJBOkHMkgDWKR4dG/IPHAssDMSSFaCDaYF9zFvMUocYwalsk5D4noQD+VKVZs+uUBQOb/DG9WHhWcSjKFOFxAIClFSXLTuSJB8jQv7Q2EJwSihICy4lIywLKJKtOYEetFSaYKsq7ieNUvKkrKgnc7nmBsOQ5UGxLniHlNTMUfEb1GwmH710D8IuryG3rRTzZWvbQZ4HhsqM6tVXPlsPX5mp6VBZyJIzG6yNQNLcgBYVutxKEyrSJ/fofj0rrwzChMrMyqNbW2FcmrMZEvFQlrwnSKBpbccKdglQUAREwZPU7e6p/EsWfw2Ewf3tQxPEcwX+KwAuZ9oSLfu3Wl04u0zN2MbSiF4ki0AkeYdarvheILUo51m4Any009aGhRcXiBoAFmx1OdFvT5+VeqsBV2nYya200FkNmPEhRVuYmfXevKsXBYU92gBTRhIF0AmwiPSIrKbcyVIq3tnx1DsLQQkI8JyABKnFWBBFnMqSoZgI1idSsjB/dkKBSlKbGbmNornjlhxxDbY+7aIk7ZuVSn8CVEEuKCdSAYE/X/ak1GroeMQbw4NZwENrUZjMdOp6UztqqELeVbpdvAqM3uKJUTUYjaoi8UCooB/2/WoysRKilOvPYVGKkqJQ37I9te6ug5D50YadszkWijT0pU7XKjFYExP3n+pv9aaMOfCnyFK/bIkYjAka94f6mq5PT/dPT1/tDoxjMRmKcSylSRdKskGQbXEpFo2BpB+0t3NiwrmgbzuqKsMYbFouhzOmNyFf1emiqrf7RFLOIQXBCyi4iI8So+EV6UnweNpcv+9kLEL/AOnI6OLt/mTv9KC8HaWt4ISE+IgKKm+8CQTEkZVZbxcUWfP/AE9HPOuPeifhNCeAIJxDRCgmFoN1ZZ8QsDvbbeqReASWSxh2XVh0k5TGsNNqUb8gY+dDf4lPiyIeC0iwcaCBPXxkjnpRZrFqzvBjiC0LzEFDqSUoMmyc3hA1G+1MmCxrhviAlSQLFvfmrwAdNqSwCHwzhC5LigpbitSATHQVvxXEqYSAUnvFewgggnqQdqtHBvNKUO6dSSNlQfz8/F19RS+52cbceLhUSonTMgKEGLJI5X1FNdci3Yj8LwBQCtZzOKuo/SteL8RDSbe2fZHIfmPTpuasHF9n20tnKklewXKdidQcovAqvGeEqcxDJK4W65IzDRKQVDTQWiI3nnTRa5YGecGwgwzZxT396qciTqkHc/zHf3VB43iFLYUoKnNE2vJBMelMf2pKT/ENAf8Aak9SVL191LPaHDZcM2T4SoJIE6iDJ9THp61t1jKNUe/Z9in0PLDbTbso8QcSo+EFMwUXGvI6CrdaDBjxFtUmMqssJkZfCSOe/I1VH2Y4d84k9wsjwEqAVEiRaPxX2qyuJYx4ZcrCHEeIqCwSSSbQpNreKZ6RQn8gPgls8MSFhxLmaDoU394gbjnQb7VHsuEaGhLw+CHKZWmsPILK5M3SFHS34fPptSh9rbkNYZJi61qHoAP9VL2ZIqfEK2GpsBTBwbAZEwdYzLP0+lQOFYXMrvCN4SOZ5/QVP4hjS1KRczpzP11oTlWEVJC2RiF5bhKPakc7xP6V3xL1yQLC3OPPlXuGT3bVzci/maG4/FZW1e0VFQgAiDHPf3VyxW50aQO4njDlcTm1VAA8hJ13r3gGFK0mAQc6Ak7aLn/T8OdccBw0uLJVI3/U094PgxbgKGSBYG1+Z3HPzArqjjCFb2o58Nw4lah7KipFyTqQZ5n1qSnDDQCVEEAc1CwH9NqJ8PwSC620CSnOlJkAEAqEnTXr5Xpkf7NFtSC1kKAZBjRQggkSJFh7hRwDc6JXDOIgNN98UIdygrTIEKIk2tF715VbcQ4+lLq0rMqCjJ11M68qyjtZrF1pgJTlAjfzvr1rq2syRXRboIA6RrUbEEpUFbGufk6GdlSR5VoGyfDpOp5UTZaGUHmKjvYRbriWG4AUYKjYT1IvA5UIpt0K3SsDYtwE921odVfm/RPzqbhWIhKb/U0fx3Yw4Vlx1bqCUgEwDoCQQCeWtATiBGVJuR4lDYflH8x3Ow866FVYEssHCq8CP8I6jQUt9tBLmDIOjmvq3+lMPD/7pu0eBNvQUv8AbVrMrCjSXY/przNL7x6+r9kfAxBBQ8nQWV4ToYvI67HSq8+1MD+KEGfBzm8mad1YTDKMZXGyRmkXB1vFxNj+Gq97e4VLLjbaFZkpQYJET4ieQ58q9GXX96PG0vk/72QMYgp4cgm4U4sCNbFJM9LGh/ZrDZ30XVKVIPhSFTCk6+IQOt/KifEDPDMOR/33PlaiHZbhsd2FN+MkKJBjRU31EiBaNzcUdySyO03bQ4FvAuOFslTbhMeJKhmUZuDcHfcUXwWFW0YbV3ogHKMvs2BuZAkBO+onc0GxPFmwtQdwqhB8KmlXOtymxG2pqdhsS24Pu3lDLu6MuU6BO2wN55UaI5Cr+Jw6v71oo6qT/i/EJH5R6muLGEQsEpWUlPQEQT4YmSdr1HxCsYClSFJUgCCLOA3mZMEWtavA81ADyBntKpyE8720OwNbsXoknOhB+8QtuDoSDZNvDJ6HbnSTwpP9uwkkFcrKo28BhI6C/v6034hCQ2ooWsjKrwqAI9g3n3b0ocAUk8QYQkyUBwqUd1FJn9/pRvkKI/2ouTjE9GU/1LNJnFXSUAFRMRF/h01py+0VBVjSImG0C0mSZgAbkzpQbG9nVMPpGKKUggLQ3IUpUaggSE6GZ6xMGtFlfBt9nuNVhHS+pOYFBSEyUyCUnMD/AJY6yas7hnbRjIQsLSrxEAgESSSL/rSIjCDQpJMaJ2P4UAXiIvOnumPiYQTew367+d96DdgpFqYXi7GIUO7EL10Gl7SCR+Wk77U8MpxzDNiTCHFG1wJR9En0BO1KuIxZSARvXXjOLWrDt92ta1jxRc5dRuOXoTI2oJ5wCjbDNBvXwmDlHIDU9OXvoeHgVyBmcJhIMwBuo1zw7D+LKicylLVJ8t+ifU0xu9kXm2+98BSAArIsFQi0GY6ac6lKLbHsHYlyRlmTyH7sKG4rDFQSB+cg+iUkxy1+dFm0BIJgADUkwByknQVIw7QIARC8snMYCU5ozG/MgXV7q0IbTXk5cL4eAUpP4iB1MmPQX1901emO4a06PvG0qI0JFVDwBSTimEjxqU4mVEWgEE5QdbA+I+gGtXQqnsZLGQLxPgbKlJVlIubAwNrx6DSu+JyttQICUiYFgABUjHKuBQrtW9lwzv8A+tUf5rD40G8gpCnwf7PmMUyjEOLWlbkkgZY1IGo5AV7RPCdqsLhm22HHy2tttCVJKFSDlE7etZTJNh3Fbf8Ap5wJz2ECbQNL1EVlWkJJAiSD0ozwfClS2ipbqzIEKWoiTKTbTflQTivZ54pCQggnwjNaYMfpUGs4Gcn2S1vgAAQYjS9OfZThveIW5K0lIHhGUZtVJ9q0yVa205CFXhvZDGJZKh3S1JUn7oL8SQBJkGOm/vp+7M4VM4hLozJCpA5a2tyB+E1SKoSTTJ2M4G2tALisyFE98So+zeNDaDGkb1TnGWyMa+lICEIdUkATACTlGpOsSepNXXj2WmUd82oN+G6T7KgBfMD7MDVUjS81VOK4el/GPpUVJhWclOnjAXEm/wCLzqsRFjkk4Xj6wBmSFDmLfqK58WxreILOqci8xBEz0tRBGAbaaMJzwCfFB0gxpyze6lzEYtCyFpASlRMJsIIsRbrfyIqf0Y7tyRf/ACJuO28FiYHi4cElDa9R4DBAuBz28qr77Tl58Q3kSQMpseh1PKheP4kGoi5PXSheO4644QVGYECZMCqbbolHDb8hjBY1SGkNqAKGypYkbq1qQe1aEQUAlUSDFp+etqVX+IkgJJjnFSF4VBw6XMxnOU6WiEn0NyaD0ot2x1qSiqQ98A7c4h1Ku+S26JAAUiPin60yJ4nhloUtSFNoFj3cOXveNhANom9VhgePpQkNhMpGkjnvIg0YPFUqUgFJBSnLKbwJUoct1Hepy+om3WBNqY94FtsqnD4hGYmcpPdqn4T6CoOOcxQK/wCHKFiPCkLBM5QLpVaNwN5mlZxSUyrOFeYk/EAj0NGeH8UbWtSsjmZUXAzAAAaRfb5UFqbhdqXAwjEM/wAMrOlTb4ZV3kJKUk5fGRsd6XeyeAQjHIcbzBC0uFCVe0EgAJJ2JUDNtKJYrijZYdEqV4VJyqSsXggpOYDKdr0ktvJTKhAJVICTZOtgZm1On5NQ/cRxLLWLfxCvG82lJS2QfD4B4iYiZIFtJneyHheLKdfVi3DncK9CLACISkcgNP1k1OYxanELJUtciDBKibjpJtO9CGuEuIKVLQpKSYTnJEyDYDn+ho2GiwuyTTzuCedw2Zt5LqlJEDxixUiD7J/LyIGxIoZxzDMd2MS+FoQ6tKVBCSCFkKUojMPZMTGt42NOn2ZJAwpAI9s25Vz7bcMOLaQhwBCUPBVjnKvCtIkCMoM86aNPLJy5wL/DeA4JzCYh5tLii22pQLqiZhKiISnL4TGlrGozxUGmQtpLRLSCkpTIAgQm50STdP60TY4ahIIJVl9kyUpTva2c7G3SnHB8GbcYQ283ISTlkqkDTWxFtrbUcAyynsHx1CCnDuhSUhRC8pABnSN48zGlqlcaxLbLS1tZlkgJ+8EQVLChdJuPConSteH9j/4zG4mHEtNtuGLFUpzEAXI2Gt6z7S+EJw6GW0Lz94ZJOkiwiNtedPKMdyoClgTC+t9aUrUVkqASlNgJMWAt7tedNPCeGOAvNJHgaUSTYA7WTOpidTbeklklKxlNwYEe741YHGeJOYhpAUlDa0rBWps+14VeGNQJjUnSll4srlcDB2S4eEuIe7xFrgayb2J2tBsd/fZCcZJzQYESAQQNTPP4bVR+DxC0HwKKSbW+v+9Fm+0z6UmFSCYFthqfDNQeB42x17ZdoFspUUWV4UoVG+psRsJ94pEZ7S4nEOtsOrzJcdbBGVIIAWknQaWvRjCPu4xBWXUpKSQEqCiPObRy02oViuEOoWFFskp0WkEjlIP60zXtt9i/U2vyMvF+x+HfeW65JWsyfcAPgBWUprfdm63J6qVWVBRml8h36iHgKdlOJqThWyhaVeIIWQD1M3AOpA0qW9j3FkFZiCdx9KEfZXgQ8xi2lERLah0PiJ/pHuo62pnM4jKsqbkq9kA5VBBiJNpKvIV0ukybIZdUCCFeKRmtPQedhXZhaknVVj5TRTiQabaStISpavwKWTvGk+ulR+HcQSFqLgQEZYCUIk5rXzakC+1awEI4dayoapJkJAne2k+cetdDwpZJVlIJiSbTAAEzEwAB6VNc4mAkhbyESAQVuIRa43IPw2qNxfigcSz3ZQYyqS4k5krAKgsTabgX8/XKzHZrgygCfDGpkgyBrpO06VUq+HlaHnECUNKKkri0SE8pv4D6GrYVxtZSkW8KVJ01CtZ9wpd46e6Y/hmmwrvkwiELPdJ9kg5TYmSQojYzTxbQOSqMY4Qq+9/Q/uPSo63bU6cd7HOBtotoUtac2e4HhsQbxYHNz9oUpDDggkGI586ZZ4HuuSGTNMXZ7A4rFI7lkAtpMqJhIG4lUST5SYjYCAaETt7hT79lb6UDEEkgpyKI5pOZMxzBI94oGlwSEdg3APE+ibGyVH4lX05V3w/B0NuNtqUqVuIb8IBhThACjmVdIJvvTmvFoMK9oRJ8KjsdCn/L7+lLGI4ihzvHUJLTzJQC2qV/iSQoFMKAJF+V6V5QibsLYTheEYdX3pdU6yS2U+FIBiy0+K8pUCJ6WkUdZexikNpSc5yoJXKEA2SSYEZbzbpXHHcMwzxbxbmILaXmEEk5fHABCr6EBUGKl8UcdwzuHS1ncb7tbasySYUCClSgmBEZkgkW9anjoauxV+0vgLxYXikJCShCVOZVAlUGFqJ5RB1JsaGfZQ8l9nE4ZwyskOIKrxYJMTpBj/ypnxy3X2cXhcwzvtkpJAHigQnkEmAnpM+defZlxIMYwJV/7gLXkSUx8RHrTRWGZvA9JwD2WCCgyJ8UWEzBJgazpsK5KaZeKsLiPAtRlCipJSqD4Skz7WxSb3IkgzTDxUEqH3aF3sSkk3Np6az9KBcVwbZSEutEXXCU5EglQSgk5lGbQLaX0pbAafZ0tzA4xzAvWS7K2zsojcHqkEEcwBTQ8lpprP3aykvIJUpVhAUc5yxCRp6ik7ira2W2ih9LwaUhwBZJcQUQVBLgHiSRIg3HMiwYE8STi8IoJdXJXlXmE5SpMRfUCQoRF4p27yCggzj2bgKZSr2iFAAn+a5lWp0vfaaZ+GYhK0SHAuLEjnb3VRHE8YW0uNpWSEgJnSZmbSeRo79n3bIsJOHfV92tClNLJ9kjMMv+EqSRGx6GskHgkfZ44FKxLncLcJUDJMAXWdz15bUM+1pZdfwjSRClJgJEmCpRAFhe/SuHYjHJODeWcQ4hWaUtpOWcqQQTl0BNqh451SsqlEqUmEpJMkAaAHWi5e6wRgcmuyq8IQpxTalGQMhUcoA8RNgQYOpEATUlblrTH7ueZofxvj2KIA/iXzIKcveKykRBkTBsd68wmNllJXAVJ03Fo19aG3sdt8E5MwSNT4RrvrcaWt61icOpYUpIlIGUaGecGxF/nXmCQXVBLfiVokAGf5iIMkATtypgZZCMrcEXAvMkm3vJM+dTq3kZulQvOOrSUoPepA0hJIjU3T5nWnVhtSltLQ8hcCBN4gDU5rm5iRrQ/ENkEBScsDcEE9b/AErwPKSCJ8PIiRsdD5D3U1YFcmN5xHX517VavPsJUQU3m+WwvewFhWUdhgp9jRzqxCJ8JaEnQwCY009rnR5ThQ6633SQBOQwpZUbRPiI57UrfYx3f8ScpUqWiFBQSPEChVgCTA5mnXGYoh91AKTaSlRPhBSLi0daGphmRC4tw5bzbC0JIWiQsQEgzF4EQNpI99ccP2bcQk5iQOali3u+tMfBXM7SgYJGZNgLDwz1uT8KXGeFKDHd5kqbCwsqJKiVHxJ2G1JYBQ+0jhyWVshf3jhQrSZCLZQTAGoX76aOwmDad4e2og/dFeYSmUlSictxaE5Vf5qW+2HDnVOpT3oVZRkZllIvCSImcxmBOutEOGtKTkaSX224NrXNyZkGJmZ6AVRcUM+LGtD2GCW1BKlBSlDxKyxlyzprrPpQHjboOK+7KQgeFBTqRlBVM/z5teQob2pR3THfDMsJUnMlStUmRbYGVClh3H+BLjSD3LwWlYMnKuSmdTE5k9KGQxSGZWOUSRnJymDB0P8AxXDsT2YaKcUX1hLiVBGQqbyHLkcSRbxXEGDzGtB8eHGcUtwiELSgqRIkeAJmBb2kka1zWUm6TmSeYI9CDvWi6GlG14F11RzB4oCUOkrCRoApRsJ0AMj3Ue7HqQzxINBQWhwFvMNCFDMNRzAEcxUTH4EqSQn3fpQRp4pyuJsttYM+ZkH0UD/5CqJ2I0XzHgg6p8J8xVe9ocSnDYxLyYOZJSsCDYiCYm9p9RQ3jnHlYhzNmOTKmwJiSkE25yY9KCYshSbXIvVVp+22znupUPzHaDDIw7DC1lfdd4BeAG1qStH4VZoSYixBQRyrl9oXadOIU2vDlXhlJKoANzBAOkiDfnVbJdvyHKpnepKAL+1U4wSlZWXFFrfZRinlPKCXAE5cywoFQN06AKAB1E38qrjgKof746NuBwjnCs0fA0a7J8c/hnAvuEvGIAMEp0OYcjabChXZxlRAWAbxpvBBNjOaRI9d6GpatghxRemHxSXW2nEqyhwJUAQJUCCct9/LlS3x9SZT99PtkSB+YSkQNBEabXqGvtwEpR9wlKAcqcxAykCJ/lGo2qDj+1KHYUVtptEJzk7nVM3vT6XppTW60l/LX+yWprKDqm/wma4tCgw8UZ1S3H4tymPaA3j0qZwFhxhgMuCHPG4pMyQZay6WNra2IPOoSsRGVUgynMmFCYtsTI9an4TGhfhcTBMNhwFRzKVMAhQkDeRppMTS6+mtOkpJ/i/+htGcp3cWvzX/AA2AEP5XnjbLrcAyAVHcEUn4kwe80BJHSdT8x76cUcKcfOIU2RAWW9CLgSRaR69aUHgQpSFpgozSDOvUbG3ypItFqJ3YokulGbKhSYJIBuIIgEi5gjblvVnYjsgwrDuLS86FNpUrxITlOUE6AyPZN53qvuxGHMKMAjWCqASCAB5STfp0p4dwClNrICJyQkh0HkCCDce0rSZileWZuhBxTKlEQBbrzjp0qBil93GYETyvVmr4EyQyEt3KT3plYgiI3jnSq72acxGNbwrfhBU5demVIzRMGbAC3MUykuAclgfZvw3DOYJuVZXDJVcC6iSLKGuXLNQ+2bELaQ24tDaS4txUgEd0QAUxzOaD0napDPAsQwgANFSRughU9bX+FJXbDGLexDbF0mQiLgjPqSPUegFaLyZoYcBjO/Za71YJLKnfFshJgTzUoQdLmdKhOtnvWwR9yhSh3SCUqVMDMdoBQTB2G8wTfDez5ZEBaHAAAmSpOUAQI1GnOg/H8QplKlrI7xUpTEWGpP7+taN8CtrlAD/1UpqW4BykiSAZgnevKUmsGpYzibk79TXlZ7SmRw+xE/8AUf8A+S/9NPHagRiFEamJPOwrKyk1uUGPLDHY4S0snWQJ30oFiFELUAYE6DTWsrKnEExY4iozib6JkdDrI5XvTUo6/vevKyrx+Isxe7Zq/syxtkV9KW3WwOHMwAJzzA18J156D3CsrKD5KQ4IuMdUW0kkk9ym5J2cXFSkiBbp8hXlZWYxtSdij4l+Z+dZWUYCs6JPg99cUm1eVlWZNGp2qZgRNeVlCPJpcBbh6iAYJsbdK6PGMgFhJEdMqqysoS5MiAHCW3JJMaX86mtj7tH+H9K8rKV8hCODUczSZsZttqdqs7iuCbbchDaEDu5hKQBMnkKysqX/AKafIu9nzDSotL7kx5mkPtSo/wAU8Zv4f6UVlZRh8g9Fk/Zx/wDbNjbuyY2nvFX86Z1sJJMpTpyFZWUosuQDikhI8IA8rV52MWTxRqST906fWQJ86ysox7Cug5jXVIXhcqimSkGCRYuInSkDt8sjjcgme9b/AKW6ysp48CRHjgbhUtAUSQWJIJm/3d773PvpT+1AQpEflV9KyspY/IPQm4Afdj1+ZrysrKD5Kn//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2743200" y="5972531"/>
            <a:ext cx="3021271" cy="809269"/>
          </a:xfrm>
          <a:prstGeom prst="rect">
            <a:avLst/>
          </a:prstGeom>
        </p:spPr>
      </p:pic>
      <p:sp>
        <p:nvSpPr>
          <p:cNvPr id="5" name="TextBox 4"/>
          <p:cNvSpPr txBox="1"/>
          <p:nvPr/>
        </p:nvSpPr>
        <p:spPr>
          <a:xfrm>
            <a:off x="-31847" y="3163669"/>
            <a:ext cx="9175845" cy="1046440"/>
          </a:xfrm>
          <a:prstGeom prst="rect">
            <a:avLst/>
          </a:prstGeom>
          <a:noFill/>
        </p:spPr>
        <p:txBody>
          <a:bodyPr wrap="square" rtlCol="0">
            <a:spAutoFit/>
          </a:bodyPr>
          <a:lstStyle/>
          <a:p>
            <a:pPr algn="ctr"/>
            <a:r>
              <a:rPr lang="en-US" dirty="0" smtClean="0"/>
              <a:t>Barron J. Orr, PhD</a:t>
            </a:r>
          </a:p>
          <a:p>
            <a:pPr algn="ctr"/>
            <a:r>
              <a:rPr lang="en-US" dirty="0" smtClean="0"/>
              <a:t>University of Arizona</a:t>
            </a:r>
            <a:br>
              <a:rPr lang="en-US" dirty="0" smtClean="0"/>
            </a:br>
            <a:endParaRPr lang="en-US" sz="800" dirty="0" smtClean="0"/>
          </a:p>
          <a:p>
            <a:pPr algn="ctr"/>
            <a:r>
              <a:rPr lang="en-US" dirty="0" smtClean="0"/>
              <a:t>March 23, 2014</a:t>
            </a:r>
            <a:endParaRPr lang="en-US" dirty="0"/>
          </a:p>
        </p:txBody>
      </p:sp>
      <p:pic>
        <p:nvPicPr>
          <p:cNvPr id="11" name="Picture 7" descr="ua_logo_lg"/>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52400" y="6149975"/>
            <a:ext cx="74295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9279" y="631202"/>
            <a:ext cx="2305215" cy="483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28571" y="137746"/>
            <a:ext cx="1355196" cy="1538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533152" y="192406"/>
            <a:ext cx="1116368" cy="1431241"/>
          </a:xfrm>
          <a:prstGeom prst="rect">
            <a:avLst/>
          </a:prstGeom>
        </p:spPr>
      </p:pic>
    </p:spTree>
    <p:extLst>
      <p:ext uri="{BB962C8B-B14F-4D97-AF65-F5344CB8AC3E}">
        <p14:creationId xmlns:p14="http://schemas.microsoft.com/office/powerpoint/2010/main" val="3145314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457200" y="0"/>
            <a:ext cx="8229600" cy="1143000"/>
          </a:xfrm>
        </p:spPr>
        <p:txBody>
          <a:bodyPr/>
          <a:lstStyle/>
          <a:p>
            <a:r>
              <a:rPr lang="en-US" altLang="en-US"/>
              <a:t>Gantt Chart</a:t>
            </a:r>
          </a:p>
        </p:txBody>
      </p:sp>
      <p:sp>
        <p:nvSpPr>
          <p:cNvPr id="11274" name="Rectangle 10"/>
          <p:cNvSpPr>
            <a:spLocks noGrp="1" noChangeArrowheads="1"/>
          </p:cNvSpPr>
          <p:nvPr>
            <p:ph type="body" idx="1"/>
          </p:nvPr>
        </p:nvSpPr>
        <p:spPr>
          <a:xfrm>
            <a:off x="304800" y="1143000"/>
            <a:ext cx="8229600" cy="3657600"/>
          </a:xfrm>
        </p:spPr>
        <p:txBody>
          <a:bodyPr/>
          <a:lstStyle/>
          <a:p>
            <a:pPr>
              <a:lnSpc>
                <a:spcPct val="90000"/>
              </a:lnSpc>
            </a:pPr>
            <a:r>
              <a:rPr lang="en-US" altLang="en-US" sz="2800"/>
              <a:t>A Gantt chart is a graphical representation </a:t>
            </a:r>
            <a:br>
              <a:rPr lang="en-US" altLang="en-US" sz="2800"/>
            </a:br>
            <a:r>
              <a:rPr lang="en-US" altLang="en-US" sz="2800"/>
              <a:t>of the duration of tasks against the </a:t>
            </a:r>
            <a:br>
              <a:rPr lang="en-US" altLang="en-US" sz="2800"/>
            </a:br>
            <a:r>
              <a:rPr lang="en-US" altLang="en-US" sz="2800"/>
              <a:t>progression of time.   </a:t>
            </a:r>
          </a:p>
          <a:p>
            <a:pPr>
              <a:lnSpc>
                <a:spcPct val="90000"/>
              </a:lnSpc>
            </a:pPr>
            <a:r>
              <a:rPr lang="en-US" altLang="en-US" sz="2800"/>
              <a:t>A Gantt chart is a useful tool for planning and scheduling projects.    </a:t>
            </a:r>
          </a:p>
          <a:p>
            <a:pPr>
              <a:lnSpc>
                <a:spcPct val="90000"/>
              </a:lnSpc>
            </a:pPr>
            <a:r>
              <a:rPr lang="en-US" altLang="en-US" sz="2800"/>
              <a:t>A Gantt chart is helpful when monitoring a project's progress.</a:t>
            </a:r>
          </a:p>
          <a:p>
            <a:pPr>
              <a:lnSpc>
                <a:spcPct val="90000"/>
              </a:lnSpc>
            </a:pPr>
            <a:r>
              <a:rPr lang="en-US" altLang="en-US" sz="2800"/>
              <a:t>Source: KIDASA Softwware, </a:t>
            </a:r>
            <a:r>
              <a:rPr lang="en-US" altLang="en-US" sz="1600"/>
              <a:t>http://www.ganttchart.com/</a:t>
            </a:r>
          </a:p>
        </p:txBody>
      </p:sp>
      <p:sp>
        <p:nvSpPr>
          <p:cNvPr id="11271" name="Text Box 7"/>
          <p:cNvSpPr txBox="1">
            <a:spLocks noChangeArrowheads="1"/>
          </p:cNvSpPr>
          <p:nvPr/>
        </p:nvSpPr>
        <p:spPr bwMode="auto">
          <a:xfrm>
            <a:off x="304800" y="4800600"/>
            <a:ext cx="8534400" cy="143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Henry Laurence Gantt (1861-1919) was a mechanical engineer and management consultant who is most famous for developing the Gantt chart in the 1910s. These Gantt charts were employed on major infrastructure projects including the Hoover Dam and Interstate highway system and still are an important tool in project management. The initial format of the chart was developed by Henry Gantt (1861-1919) in 1910 (see "Work, Wages and Profit" by H. L. Gantt, published by The Engineering Magazine, NY, 1910).</a:t>
            </a:r>
            <a:br>
              <a:rPr lang="en-US" altLang="en-US" sz="1400"/>
            </a:br>
            <a:r>
              <a:rPr lang="en-US" altLang="en-US" sz="1400"/>
              <a:t>Source: http://en.wikipedia.org/wiki/Gantt</a:t>
            </a:r>
            <a:r>
              <a:rPr lang="en-US" altLang="en-US"/>
              <a:t> </a:t>
            </a:r>
          </a:p>
        </p:txBody>
      </p:sp>
      <p:pic>
        <p:nvPicPr>
          <p:cNvPr id="11275" name="Picture 1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848600" y="228600"/>
            <a:ext cx="1028700"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a:xfrm>
            <a:off x="457200" y="304800"/>
            <a:ext cx="8229600" cy="1143000"/>
          </a:xfrm>
        </p:spPr>
        <p:txBody>
          <a:bodyPr/>
          <a:lstStyle/>
          <a:p>
            <a:r>
              <a:rPr lang="en-US" altLang="en-US" sz="4000"/>
              <a:t>A Simple GANTT chart</a:t>
            </a:r>
          </a:p>
        </p:txBody>
      </p:sp>
      <p:pic>
        <p:nvPicPr>
          <p:cNvPr id="18437" name="Picture 5"/>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81000" y="1676400"/>
            <a:ext cx="8153400" cy="417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8" name="Text Box 6"/>
          <p:cNvSpPr txBox="1">
            <a:spLocks noChangeArrowheads="1"/>
          </p:cNvSpPr>
          <p:nvPr/>
        </p:nvSpPr>
        <p:spPr bwMode="auto">
          <a:xfrm>
            <a:off x="1447800" y="2133600"/>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b="1"/>
              <a:t>Tasks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45" name="Picture 5" descr="gov1"/>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19125" y="633413"/>
            <a:ext cx="7905750" cy="5591175"/>
          </a:xfrm>
          <a:prstGeom prst="rect">
            <a:avLst/>
          </a:prstGeom>
          <a:noFill/>
          <a:extLst>
            <a:ext uri="{909E8E84-426E-40DD-AFC4-6F175D3DCCD1}">
              <a14:hiddenFill xmlns:a14="http://schemas.microsoft.com/office/drawing/2010/main">
                <a:solidFill>
                  <a:srgbClr val="FFFFFF"/>
                </a:solidFill>
              </a14:hiddenFill>
            </a:ext>
          </a:extLst>
        </p:spPr>
      </p:pic>
      <p:sp>
        <p:nvSpPr>
          <p:cNvPr id="10246" name="Text Box 6"/>
          <p:cNvSpPr txBox="1">
            <a:spLocks noChangeArrowheads="1"/>
          </p:cNvSpPr>
          <p:nvPr/>
        </p:nvSpPr>
        <p:spPr bwMode="auto">
          <a:xfrm>
            <a:off x="2514600" y="6262688"/>
            <a:ext cx="5873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http://www.kidasa.com/information/examplesx/gov1.html</a:t>
            </a:r>
          </a:p>
        </p:txBody>
      </p:sp>
      <p:sp>
        <p:nvSpPr>
          <p:cNvPr id="10247" name="Text Box 7"/>
          <p:cNvSpPr txBox="1">
            <a:spLocks noChangeArrowheads="1"/>
          </p:cNvSpPr>
          <p:nvPr/>
        </p:nvSpPr>
        <p:spPr bwMode="auto">
          <a:xfrm>
            <a:off x="2209800" y="0"/>
            <a:ext cx="6400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a:t>A More Advanced GANTT Chart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PROPOSAL ELEMENTS</a:t>
            </a:r>
          </a:p>
        </p:txBody>
      </p:sp>
      <p:sp>
        <p:nvSpPr>
          <p:cNvPr id="8195" name="Rectangle 3"/>
          <p:cNvSpPr>
            <a:spLocks noGrp="1" noChangeArrowheads="1"/>
          </p:cNvSpPr>
          <p:nvPr>
            <p:ph type="body" idx="1"/>
          </p:nvPr>
        </p:nvSpPr>
        <p:spPr/>
        <p:txBody>
          <a:bodyPr/>
          <a:lstStyle/>
          <a:p>
            <a:pPr>
              <a:lnSpc>
                <a:spcPct val="80000"/>
              </a:lnSpc>
            </a:pPr>
            <a:r>
              <a:rPr lang="en-US" altLang="en-US" sz="2800" b="1"/>
              <a:t>References:</a:t>
            </a:r>
            <a:r>
              <a:rPr lang="en-US" altLang="en-US" sz="2800"/>
              <a:t>  Show your homework. </a:t>
            </a:r>
          </a:p>
          <a:p>
            <a:pPr lvl="1">
              <a:lnSpc>
                <a:spcPct val="80000"/>
              </a:lnSpc>
            </a:pPr>
            <a:r>
              <a:rPr lang="en-US" altLang="en-US" sz="2400"/>
              <a:t>Adds authority and honesty.</a:t>
            </a:r>
          </a:p>
          <a:p>
            <a:pPr lvl="1">
              <a:lnSpc>
                <a:spcPct val="80000"/>
              </a:lnSpc>
            </a:pPr>
            <a:r>
              <a:rPr lang="en-US" altLang="en-US" sz="2400"/>
              <a:t>Shows you know what’s important (and what’s not).</a:t>
            </a:r>
          </a:p>
          <a:p>
            <a:pPr>
              <a:lnSpc>
                <a:spcPct val="80000"/>
              </a:lnSpc>
            </a:pPr>
            <a:r>
              <a:rPr lang="en-US" altLang="en-US" sz="2800" b="1"/>
              <a:t>Budget</a:t>
            </a:r>
          </a:p>
          <a:p>
            <a:pPr lvl="1">
              <a:lnSpc>
                <a:spcPct val="80000"/>
              </a:lnSpc>
            </a:pPr>
            <a:r>
              <a:rPr lang="en-US" altLang="en-US" sz="2400"/>
              <a:t>Use a spreadsheet!</a:t>
            </a:r>
          </a:p>
          <a:p>
            <a:pPr lvl="1">
              <a:lnSpc>
                <a:spcPct val="80000"/>
              </a:lnSpc>
            </a:pPr>
            <a:r>
              <a:rPr lang="en-US" altLang="en-US" sz="2400"/>
              <a:t>Stay within guidelines (find them out).</a:t>
            </a:r>
          </a:p>
          <a:p>
            <a:pPr lvl="1">
              <a:lnSpc>
                <a:spcPct val="80000"/>
              </a:lnSpc>
            </a:pPr>
            <a:r>
              <a:rPr lang="en-US" altLang="en-US" sz="2400"/>
              <a:t>Add explanations where things might get confusing.</a:t>
            </a:r>
          </a:p>
          <a:p>
            <a:pPr lvl="1">
              <a:lnSpc>
                <a:spcPct val="80000"/>
              </a:lnSpc>
            </a:pPr>
            <a:r>
              <a:rPr lang="en-US" altLang="en-US" sz="2400"/>
              <a:t>Cost sharing doesn’t have to be scary!</a:t>
            </a:r>
          </a:p>
          <a:p>
            <a:pPr>
              <a:lnSpc>
                <a:spcPct val="80000"/>
              </a:lnSpc>
            </a:pPr>
            <a:r>
              <a:rPr lang="en-US" altLang="en-US" sz="2800" b="1"/>
              <a:t>Letters of support/testimonials</a:t>
            </a:r>
          </a:p>
          <a:p>
            <a:pPr lvl="1">
              <a:lnSpc>
                <a:spcPct val="80000"/>
              </a:lnSpc>
            </a:pPr>
            <a:r>
              <a:rPr lang="en-US" altLang="en-US" sz="2400"/>
              <a:t>If you have partners, make sure to include a letter that shows they are willing to participate.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PROPOSAL ELEMENTS</a:t>
            </a:r>
          </a:p>
        </p:txBody>
      </p:sp>
      <p:sp>
        <p:nvSpPr>
          <p:cNvPr id="9219" name="Rectangle 3"/>
          <p:cNvSpPr>
            <a:spLocks noGrp="1" noChangeArrowheads="1"/>
          </p:cNvSpPr>
          <p:nvPr>
            <p:ph type="body" idx="1"/>
          </p:nvPr>
        </p:nvSpPr>
        <p:spPr/>
        <p:txBody>
          <a:bodyPr/>
          <a:lstStyle/>
          <a:p>
            <a:r>
              <a:rPr lang="en-US" altLang="en-US" b="1"/>
              <a:t>If at first you don’t succeed…</a:t>
            </a:r>
          </a:p>
          <a:p>
            <a:pPr lvl="1"/>
            <a:r>
              <a:rPr lang="en-US" altLang="en-US"/>
              <a:t>Recycle</a:t>
            </a:r>
          </a:p>
          <a:p>
            <a:pPr lvl="2"/>
            <a:r>
              <a:rPr lang="en-US" altLang="en-US"/>
              <a:t>Get reviewers’ comments</a:t>
            </a:r>
          </a:p>
          <a:p>
            <a:pPr lvl="1"/>
            <a:r>
              <a:rPr lang="en-US" altLang="en-US"/>
              <a:t>Be a constructive reviewer (remember the golden rule – the ethic of reciprocity).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idx="1"/>
          </p:nvPr>
        </p:nvSpPr>
        <p:spPr>
          <a:xfrm>
            <a:off x="457200" y="1906686"/>
            <a:ext cx="6826250" cy="3538538"/>
          </a:xfrm>
        </p:spPr>
        <p:txBody>
          <a:bodyPr/>
          <a:lstStyle/>
          <a:p>
            <a:pPr marL="0" indent="0">
              <a:lnSpc>
                <a:spcPct val="90000"/>
              </a:lnSpc>
              <a:buFontTx/>
              <a:buNone/>
            </a:pPr>
            <a:r>
              <a:rPr lang="es-ES" dirty="0" smtClean="0"/>
              <a:t>Barron J. Orr</a:t>
            </a:r>
            <a:br>
              <a:rPr lang="es-ES" dirty="0" smtClean="0"/>
            </a:br>
            <a:r>
              <a:rPr lang="en-US" dirty="0" smtClean="0"/>
              <a:t>Professor and </a:t>
            </a:r>
            <a:br>
              <a:rPr lang="en-US" dirty="0" smtClean="0"/>
            </a:br>
            <a:r>
              <a:rPr lang="en-US" dirty="0" smtClean="0"/>
              <a:t>Geospatial Extension Specialist</a:t>
            </a:r>
            <a:br>
              <a:rPr lang="en-US" dirty="0" smtClean="0"/>
            </a:br>
            <a:r>
              <a:rPr lang="en-US" dirty="0" smtClean="0"/>
              <a:t>  </a:t>
            </a:r>
            <a:r>
              <a:rPr lang="en-US" sz="2800" dirty="0" smtClean="0"/>
              <a:t>Office of Arid Lands Studies</a:t>
            </a:r>
            <a:br>
              <a:rPr lang="en-US" sz="2800" dirty="0" smtClean="0"/>
            </a:br>
            <a:r>
              <a:rPr lang="en-US" sz="2800" dirty="0" smtClean="0"/>
              <a:t>  School of Natural Resources </a:t>
            </a:r>
            <a:br>
              <a:rPr lang="en-US" sz="2800" dirty="0" smtClean="0"/>
            </a:br>
            <a:r>
              <a:rPr lang="en-US" sz="2800" dirty="0" smtClean="0"/>
              <a:t>      and the Environment </a:t>
            </a:r>
            <a:r>
              <a:rPr lang="en-US" dirty="0" smtClean="0"/>
              <a:t/>
            </a:r>
            <a:br>
              <a:rPr lang="en-US" dirty="0" smtClean="0"/>
            </a:br>
            <a:r>
              <a:rPr lang="en-US" dirty="0" smtClean="0"/>
              <a:t>  University of Arizona</a:t>
            </a:r>
          </a:p>
        </p:txBody>
      </p:sp>
      <p:pic>
        <p:nvPicPr>
          <p:cNvPr id="4099" name="Picture 7"/>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377113" y="1341438"/>
            <a:ext cx="1263650" cy="2106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7"/>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200900" y="3644900"/>
            <a:ext cx="1576388" cy="134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2"/>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0" y="5899150"/>
            <a:ext cx="9144000"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9"/>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1122363" y="44450"/>
            <a:ext cx="6751637" cy="131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2433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457200"/>
            <a:ext cx="7772400" cy="1470025"/>
          </a:xfrm>
        </p:spPr>
        <p:txBody>
          <a:bodyPr/>
          <a:lstStyle/>
          <a:p>
            <a:r>
              <a:rPr lang="en-US" altLang="en-US" b="1" dirty="0"/>
              <a:t>WRITING SUCCESSFUL PROPOSALS</a:t>
            </a:r>
          </a:p>
        </p:txBody>
      </p:sp>
      <p:sp>
        <p:nvSpPr>
          <p:cNvPr id="2051" name="Rectangle 3"/>
          <p:cNvSpPr>
            <a:spLocks noGrp="1" noChangeArrowheads="1"/>
          </p:cNvSpPr>
          <p:nvPr>
            <p:ph type="subTitle" idx="1"/>
          </p:nvPr>
        </p:nvSpPr>
        <p:spPr>
          <a:xfrm>
            <a:off x="1371600" y="2286000"/>
            <a:ext cx="6400800" cy="3886200"/>
          </a:xfrm>
        </p:spPr>
        <p:txBody>
          <a:bodyPr/>
          <a:lstStyle/>
          <a:p>
            <a:r>
              <a:rPr lang="en-US" altLang="en-US" dirty="0" smtClean="0"/>
              <a:t>Original presentation made and given by </a:t>
            </a:r>
          </a:p>
          <a:p>
            <a:r>
              <a:rPr lang="en-US" altLang="en-US" dirty="0" smtClean="0"/>
              <a:t>Barron </a:t>
            </a:r>
            <a:r>
              <a:rPr lang="en-US" altLang="en-US" dirty="0"/>
              <a:t>J. </a:t>
            </a:r>
            <a:r>
              <a:rPr lang="en-US" altLang="en-US" dirty="0" smtClean="0"/>
              <a:t>Orr and</a:t>
            </a:r>
            <a:endParaRPr lang="en-US" altLang="en-US" dirty="0"/>
          </a:p>
          <a:p>
            <a:r>
              <a:rPr lang="en-US" altLang="en-US" dirty="0"/>
              <a:t>Charles F. Hutchinson</a:t>
            </a:r>
          </a:p>
          <a:p>
            <a:r>
              <a:rPr lang="en-US" altLang="en-US" dirty="0"/>
              <a:t>2007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Things to remember</a:t>
            </a:r>
          </a:p>
        </p:txBody>
      </p:sp>
      <p:sp>
        <p:nvSpPr>
          <p:cNvPr id="3075" name="Rectangle 3"/>
          <p:cNvSpPr>
            <a:spLocks noGrp="1" noChangeArrowheads="1"/>
          </p:cNvSpPr>
          <p:nvPr>
            <p:ph type="body" idx="1"/>
          </p:nvPr>
        </p:nvSpPr>
        <p:spPr/>
        <p:txBody>
          <a:bodyPr/>
          <a:lstStyle/>
          <a:p>
            <a:pPr>
              <a:lnSpc>
                <a:spcPct val="90000"/>
              </a:lnSpc>
            </a:pPr>
            <a:r>
              <a:rPr lang="en-US" altLang="en-US" sz="2800" dirty="0"/>
              <a:t>Proposals you </a:t>
            </a:r>
            <a:r>
              <a:rPr lang="en-US" altLang="en-US" sz="2800" i="1" dirty="0"/>
              <a:t>don’t </a:t>
            </a:r>
            <a:r>
              <a:rPr lang="en-US" altLang="en-US" sz="2800" dirty="0"/>
              <a:t>write </a:t>
            </a:r>
            <a:r>
              <a:rPr lang="en-US" altLang="en-US" sz="2800" i="1" dirty="0"/>
              <a:t>don’t </a:t>
            </a:r>
            <a:r>
              <a:rPr lang="en-US" altLang="en-US" sz="2800" dirty="0"/>
              <a:t>get funded!!</a:t>
            </a:r>
          </a:p>
          <a:p>
            <a:pPr>
              <a:lnSpc>
                <a:spcPct val="90000"/>
              </a:lnSpc>
            </a:pPr>
            <a:r>
              <a:rPr lang="en-US" altLang="en-US" sz="2800" dirty="0"/>
              <a:t>Just like your </a:t>
            </a:r>
            <a:r>
              <a:rPr lang="en-US" altLang="en-US" sz="2800" dirty="0" smtClean="0"/>
              <a:t>school teacher </a:t>
            </a:r>
            <a:r>
              <a:rPr lang="en-US" altLang="en-US" sz="2800" dirty="0"/>
              <a:t>told you:  </a:t>
            </a:r>
            <a:r>
              <a:rPr lang="en-US" altLang="en-US" sz="2800" i="1" dirty="0"/>
              <a:t>Read the instructions!!</a:t>
            </a:r>
          </a:p>
          <a:p>
            <a:pPr lvl="1">
              <a:lnSpc>
                <a:spcPct val="90000"/>
              </a:lnSpc>
            </a:pPr>
            <a:r>
              <a:rPr lang="en-US" altLang="en-US" sz="2400" dirty="0"/>
              <a:t>Assemble the proposal </a:t>
            </a:r>
            <a:r>
              <a:rPr lang="en-US" altLang="en-US" sz="2400" i="1" dirty="0"/>
              <a:t>exactly</a:t>
            </a:r>
            <a:r>
              <a:rPr lang="en-US" altLang="en-US" sz="2400" dirty="0"/>
              <a:t> as instructed, even if it doesn’t seem to make sense to you (it does to them).</a:t>
            </a:r>
          </a:p>
          <a:p>
            <a:pPr lvl="2">
              <a:lnSpc>
                <a:spcPct val="90000"/>
              </a:lnSpc>
            </a:pPr>
            <a:r>
              <a:rPr lang="en-US" altLang="en-US" sz="2000" dirty="0"/>
              <a:t>All proposals must be treated equally.  If you don’t follow instructions like everybody else (e.g., format; page limits fonts), your proposal will be down-graded or rejected.</a:t>
            </a:r>
          </a:p>
          <a:p>
            <a:pPr>
              <a:lnSpc>
                <a:spcPct val="90000"/>
              </a:lnSpc>
            </a:pPr>
            <a:r>
              <a:rPr lang="en-US" altLang="en-US" sz="2800" dirty="0"/>
              <a:t>Keep it simple – use the </a:t>
            </a:r>
            <a:r>
              <a:rPr lang="en-US" altLang="en-US" sz="2800" i="1" dirty="0"/>
              <a:t>Golden Rule</a:t>
            </a:r>
            <a:r>
              <a:rPr lang="en-US" altLang="en-US" sz="2800" dirty="0"/>
              <a:t> approach.</a:t>
            </a:r>
          </a:p>
          <a:p>
            <a:pPr>
              <a:lnSpc>
                <a:spcPct val="90000"/>
              </a:lnSpc>
            </a:pPr>
            <a:r>
              <a:rPr lang="en-US" altLang="en-US" sz="2800" dirty="0"/>
              <a:t>Use diagrams to explain complicated things.  They are often safer than words.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PROPOSAL ELEMENTS</a:t>
            </a:r>
          </a:p>
        </p:txBody>
      </p:sp>
      <p:sp>
        <p:nvSpPr>
          <p:cNvPr id="4099" name="Rectangle 3"/>
          <p:cNvSpPr>
            <a:spLocks noGrp="1" noChangeArrowheads="1"/>
          </p:cNvSpPr>
          <p:nvPr>
            <p:ph type="body" idx="1"/>
          </p:nvPr>
        </p:nvSpPr>
        <p:spPr/>
        <p:txBody>
          <a:bodyPr/>
          <a:lstStyle/>
          <a:p>
            <a:r>
              <a:rPr lang="en-US" altLang="en-US" b="1"/>
              <a:t>Title</a:t>
            </a:r>
          </a:p>
          <a:p>
            <a:r>
              <a:rPr lang="en-US" altLang="en-US" b="1"/>
              <a:t>Project Summary.</a:t>
            </a:r>
            <a:r>
              <a:rPr lang="en-US" altLang="en-US"/>
              <a:t>  Explain your proposal briefly (abstract), don’t describe it. </a:t>
            </a:r>
          </a:p>
          <a:p>
            <a:pPr lvl="1"/>
            <a:r>
              <a:rPr lang="en-US" altLang="en-US"/>
              <a:t>What is the problem?</a:t>
            </a:r>
          </a:p>
          <a:p>
            <a:pPr lvl="1"/>
            <a:r>
              <a:rPr lang="en-US" altLang="en-US"/>
              <a:t>Why is it significant?</a:t>
            </a:r>
          </a:p>
          <a:p>
            <a:pPr lvl="1"/>
            <a:r>
              <a:rPr lang="en-US" altLang="en-US"/>
              <a:t>What issues will be addressed?</a:t>
            </a:r>
          </a:p>
          <a:p>
            <a:pPr lvl="1"/>
            <a:r>
              <a:rPr lang="en-US" altLang="en-US"/>
              <a:t>What techniques will be used?</a:t>
            </a:r>
          </a:p>
          <a:p>
            <a:pPr lvl="1"/>
            <a:r>
              <a:rPr lang="en-US" altLang="en-US"/>
              <a:t>What outcomes are expected?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PROPOSAL ELEMENTS</a:t>
            </a:r>
          </a:p>
        </p:txBody>
      </p:sp>
      <p:sp>
        <p:nvSpPr>
          <p:cNvPr id="5123" name="Rectangle 3"/>
          <p:cNvSpPr>
            <a:spLocks noGrp="1" noChangeArrowheads="1"/>
          </p:cNvSpPr>
          <p:nvPr>
            <p:ph type="body" idx="1"/>
          </p:nvPr>
        </p:nvSpPr>
        <p:spPr/>
        <p:txBody>
          <a:bodyPr/>
          <a:lstStyle/>
          <a:p>
            <a:r>
              <a:rPr lang="en-US" altLang="en-US" sz="2800" b="1"/>
              <a:t>Project description</a:t>
            </a:r>
            <a:r>
              <a:rPr lang="en-US" altLang="en-US" sz="2800"/>
              <a:t>.  Tell a story that leads the reader down a path to two inevitable conclusions:  (a) the problem is really important and (b) you have the best solution.</a:t>
            </a:r>
          </a:p>
          <a:p>
            <a:pPr lvl="1"/>
            <a:r>
              <a:rPr lang="en-US" altLang="en-US" sz="2400"/>
              <a:t>What is the nature of the problem?</a:t>
            </a:r>
          </a:p>
          <a:p>
            <a:pPr lvl="1"/>
            <a:r>
              <a:rPr lang="en-US" altLang="en-US" sz="2400"/>
              <a:t>What are key issues?</a:t>
            </a:r>
          </a:p>
          <a:p>
            <a:pPr lvl="1"/>
            <a:r>
              <a:rPr lang="en-US" altLang="en-US" sz="2400"/>
              <a:t>What other work has been done on the problem?</a:t>
            </a:r>
          </a:p>
          <a:p>
            <a:pPr lvl="1"/>
            <a:r>
              <a:rPr lang="en-US" altLang="en-US" sz="2400"/>
              <a:t>How will this work contribute?</a:t>
            </a:r>
          </a:p>
          <a:p>
            <a:pPr lvl="1"/>
            <a:r>
              <a:rPr lang="en-US" altLang="en-US" sz="2400"/>
              <a:t>What outcomes are expected?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PROPOSAL ELEMENTS</a:t>
            </a:r>
          </a:p>
        </p:txBody>
      </p:sp>
      <p:sp>
        <p:nvSpPr>
          <p:cNvPr id="6147" name="Rectangle 3"/>
          <p:cNvSpPr>
            <a:spLocks noGrp="1" noChangeArrowheads="1"/>
          </p:cNvSpPr>
          <p:nvPr>
            <p:ph type="body" idx="1"/>
          </p:nvPr>
        </p:nvSpPr>
        <p:spPr/>
        <p:txBody>
          <a:bodyPr/>
          <a:lstStyle/>
          <a:p>
            <a:pPr>
              <a:lnSpc>
                <a:spcPct val="90000"/>
              </a:lnSpc>
            </a:pPr>
            <a:r>
              <a:rPr lang="en-US" altLang="en-US" sz="2800" b="1"/>
              <a:t>Preliminary results</a:t>
            </a:r>
            <a:r>
              <a:rPr lang="en-US" altLang="en-US" sz="2800"/>
              <a:t>:  If you have something tantalizing, put it in.  If not, don’t.</a:t>
            </a:r>
          </a:p>
          <a:p>
            <a:pPr>
              <a:lnSpc>
                <a:spcPct val="90000"/>
              </a:lnSpc>
            </a:pPr>
            <a:r>
              <a:rPr lang="en-US" altLang="en-US" sz="2800" b="1"/>
              <a:t>Technical approach:</a:t>
            </a:r>
            <a:r>
              <a:rPr lang="en-US" altLang="en-US" sz="2800"/>
              <a:t> Elaborate what was  introduced in the project description.</a:t>
            </a:r>
          </a:p>
          <a:p>
            <a:pPr lvl="1">
              <a:lnSpc>
                <a:spcPct val="90000"/>
              </a:lnSpc>
            </a:pPr>
            <a:r>
              <a:rPr lang="en-US" altLang="en-US" sz="2400"/>
              <a:t>Explain what will be done, how it will be done, and by whom. </a:t>
            </a:r>
          </a:p>
          <a:p>
            <a:pPr lvl="2">
              <a:lnSpc>
                <a:spcPct val="90000"/>
              </a:lnSpc>
            </a:pPr>
            <a:r>
              <a:rPr lang="en-US" altLang="en-US" sz="2000"/>
              <a:t>Organize around sets of tasks that address each part of the problem.</a:t>
            </a:r>
          </a:p>
          <a:p>
            <a:pPr lvl="2">
              <a:lnSpc>
                <a:spcPct val="90000"/>
              </a:lnSpc>
            </a:pPr>
            <a:r>
              <a:rPr lang="en-US" altLang="en-US" sz="2000"/>
              <a:t>If you don’t have the skills necessary to do some part of the work, identify partners.</a:t>
            </a:r>
          </a:p>
          <a:p>
            <a:pPr lvl="1">
              <a:lnSpc>
                <a:spcPct val="90000"/>
              </a:lnSpc>
            </a:pPr>
            <a:r>
              <a:rPr lang="en-US" altLang="en-US" sz="2400"/>
              <a:t>Identify uncertainties and how they will be addressed.</a:t>
            </a:r>
          </a:p>
          <a:p>
            <a:pPr lvl="1">
              <a:lnSpc>
                <a:spcPct val="90000"/>
              </a:lnSpc>
            </a:pPr>
            <a:r>
              <a:rPr lang="en-US" altLang="en-US" sz="2400"/>
              <a:t>Describe how success will be measured.</a:t>
            </a:r>
            <a:endParaRPr lang="en-US" altLang="en-US" sz="2400"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PROPOSAL ELEMENTS</a:t>
            </a:r>
          </a:p>
        </p:txBody>
      </p:sp>
      <p:sp>
        <p:nvSpPr>
          <p:cNvPr id="7171" name="Rectangle 3"/>
          <p:cNvSpPr>
            <a:spLocks noGrp="1" noChangeArrowheads="1"/>
          </p:cNvSpPr>
          <p:nvPr>
            <p:ph type="body" idx="1"/>
          </p:nvPr>
        </p:nvSpPr>
        <p:spPr/>
        <p:txBody>
          <a:bodyPr/>
          <a:lstStyle/>
          <a:p>
            <a:pPr>
              <a:lnSpc>
                <a:spcPct val="90000"/>
              </a:lnSpc>
            </a:pPr>
            <a:r>
              <a:rPr lang="en-US" altLang="en-US" sz="2400" b="1"/>
              <a:t>Management Approach: </a:t>
            </a:r>
            <a:r>
              <a:rPr lang="en-US" altLang="en-US" sz="2400"/>
              <a:t>Explain how authority and responsibilities are distributed.</a:t>
            </a:r>
          </a:p>
          <a:p>
            <a:pPr lvl="1">
              <a:lnSpc>
                <a:spcPct val="90000"/>
              </a:lnSpc>
            </a:pPr>
            <a:r>
              <a:rPr lang="en-US" altLang="en-US" sz="2000"/>
              <a:t>Use an organogram to add clarity and save space;  responsibilities can be inserted in the Gantt chart, too (below).</a:t>
            </a:r>
          </a:p>
          <a:p>
            <a:pPr lvl="1">
              <a:lnSpc>
                <a:spcPct val="90000"/>
              </a:lnSpc>
            </a:pPr>
            <a:r>
              <a:rPr lang="en-US" altLang="en-US" sz="2000"/>
              <a:t>Explain how project components will be integrated.</a:t>
            </a:r>
          </a:p>
          <a:p>
            <a:pPr>
              <a:lnSpc>
                <a:spcPct val="90000"/>
              </a:lnSpc>
            </a:pPr>
            <a:r>
              <a:rPr lang="en-US" altLang="en-US" sz="2400" b="1"/>
              <a:t>Schedule:</a:t>
            </a:r>
            <a:r>
              <a:rPr lang="en-US" altLang="en-US" sz="2400"/>
              <a:t> Explain how the work is expected to unfold. </a:t>
            </a:r>
          </a:p>
          <a:p>
            <a:pPr lvl="1">
              <a:lnSpc>
                <a:spcPct val="90000"/>
              </a:lnSpc>
            </a:pPr>
            <a:r>
              <a:rPr lang="en-US" altLang="en-US" sz="2000"/>
              <a:t>Gantt charts are a useful tool.  If you have organized your project around tasks, chart their duration, and mark significant milestones.</a:t>
            </a:r>
          </a:p>
          <a:p>
            <a:pPr lvl="1">
              <a:lnSpc>
                <a:spcPct val="90000"/>
              </a:lnSpc>
            </a:pPr>
            <a:r>
              <a:rPr lang="en-US" altLang="en-US" sz="2000"/>
              <a:t>Identify “critical paths” using your chart and consider how you will deal with them in the Approach if there is a problem.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457200" y="76200"/>
            <a:ext cx="8229600" cy="914400"/>
          </a:xfrm>
        </p:spPr>
        <p:txBody>
          <a:bodyPr/>
          <a:lstStyle/>
          <a:p>
            <a:r>
              <a:rPr lang="en-US" altLang="en-US"/>
              <a:t>Who, when, how…</a:t>
            </a:r>
          </a:p>
        </p:txBody>
      </p:sp>
      <p:grpSp>
        <p:nvGrpSpPr>
          <p:cNvPr id="20488" name="Group 8"/>
          <p:cNvGrpSpPr>
            <a:grpSpLocks/>
          </p:cNvGrpSpPr>
          <p:nvPr/>
        </p:nvGrpSpPr>
        <p:grpSpPr bwMode="auto">
          <a:xfrm>
            <a:off x="457200" y="914400"/>
            <a:ext cx="8458200" cy="5410200"/>
            <a:chOff x="288" y="576"/>
            <a:chExt cx="5328" cy="3408"/>
          </a:xfrm>
        </p:grpSpPr>
        <p:pic>
          <p:nvPicPr>
            <p:cNvPr id="20486" name="Picture 6"/>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88" y="576"/>
              <a:ext cx="5328" cy="3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7" name="Rectangle 7"/>
            <p:cNvSpPr>
              <a:spLocks noChangeArrowheads="1"/>
            </p:cNvSpPr>
            <p:nvPr/>
          </p:nvSpPr>
          <p:spPr bwMode="auto">
            <a:xfrm>
              <a:off x="3648" y="576"/>
              <a:ext cx="1872" cy="24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1142</TotalTime>
  <Words>781</Words>
  <Application>Microsoft Office PowerPoint</Application>
  <PresentationFormat>On-screen Show (4:3)</PresentationFormat>
  <Paragraphs>79</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Tips for Writing a Successful Proposal</vt:lpstr>
      <vt:lpstr>PowerPoint Presentation</vt:lpstr>
      <vt:lpstr>WRITING SUCCESSFUL PROPOSALS</vt:lpstr>
      <vt:lpstr>Things to remember</vt:lpstr>
      <vt:lpstr>PROPOSAL ELEMENTS</vt:lpstr>
      <vt:lpstr>PROPOSAL ELEMENTS</vt:lpstr>
      <vt:lpstr>PROPOSAL ELEMENTS</vt:lpstr>
      <vt:lpstr>PROPOSAL ELEMENTS</vt:lpstr>
      <vt:lpstr>Who, when, how…</vt:lpstr>
      <vt:lpstr>Gantt Chart</vt:lpstr>
      <vt:lpstr>A Simple GANTT chart</vt:lpstr>
      <vt:lpstr>PowerPoint Presentation</vt:lpstr>
      <vt:lpstr>PROPOSAL ELEMENTS</vt:lpstr>
      <vt:lpstr>PROPOSAL ELEMENTS</vt:lpstr>
    </vt:vector>
  </TitlesOfParts>
  <Company>University of Arizona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SUCCESSFUL PROPOSALS</dc:title>
  <dc:creator>Chuck Hutchinson</dc:creator>
  <cp:lastModifiedBy>Barron</cp:lastModifiedBy>
  <cp:revision>20</cp:revision>
  <dcterms:created xsi:type="dcterms:W3CDTF">2003-10-22T16:18:26Z</dcterms:created>
  <dcterms:modified xsi:type="dcterms:W3CDTF">2014-03-21T09:22:44Z</dcterms:modified>
</cp:coreProperties>
</file>