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19" r:id="rId2"/>
    <p:sldId id="320" r:id="rId3"/>
    <p:sldId id="257" r:id="rId4"/>
    <p:sldId id="258" r:id="rId5"/>
    <p:sldId id="303" r:id="rId6"/>
    <p:sldId id="304" r:id="rId7"/>
    <p:sldId id="259" r:id="rId8"/>
    <p:sldId id="318" r:id="rId9"/>
    <p:sldId id="261" r:id="rId10"/>
    <p:sldId id="263" r:id="rId11"/>
    <p:sldId id="294" r:id="rId12"/>
    <p:sldId id="299" r:id="rId13"/>
    <p:sldId id="295" r:id="rId14"/>
    <p:sldId id="264" r:id="rId15"/>
    <p:sldId id="265" r:id="rId16"/>
    <p:sldId id="266" r:id="rId17"/>
    <p:sldId id="302" r:id="rId18"/>
    <p:sldId id="268" r:id="rId19"/>
    <p:sldId id="269" r:id="rId20"/>
    <p:sldId id="287" r:id="rId21"/>
    <p:sldId id="270" r:id="rId22"/>
    <p:sldId id="271" r:id="rId23"/>
    <p:sldId id="311" r:id="rId24"/>
    <p:sldId id="310" r:id="rId25"/>
    <p:sldId id="273" r:id="rId26"/>
    <p:sldId id="286" r:id="rId27"/>
    <p:sldId id="315" r:id="rId28"/>
    <p:sldId id="289" r:id="rId29"/>
    <p:sldId id="290" r:id="rId30"/>
    <p:sldId id="291" r:id="rId31"/>
    <p:sldId id="296" r:id="rId32"/>
    <p:sldId id="274" r:id="rId33"/>
    <p:sldId id="275" r:id="rId34"/>
    <p:sldId id="297" r:id="rId35"/>
    <p:sldId id="276" r:id="rId36"/>
    <p:sldId id="277" r:id="rId37"/>
    <p:sldId id="278" r:id="rId38"/>
    <p:sldId id="279" r:id="rId39"/>
    <p:sldId id="280" r:id="rId40"/>
    <p:sldId id="281" r:id="rId41"/>
    <p:sldId id="282" r:id="rId42"/>
    <p:sldId id="285" r:id="rId43"/>
    <p:sldId id="307" r:id="rId44"/>
    <p:sldId id="288" r:id="rId45"/>
    <p:sldId id="308"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09C9"/>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39" autoAdjust="0"/>
  </p:normalViewPr>
  <p:slideViewPr>
    <p:cSldViewPr>
      <p:cViewPr>
        <p:scale>
          <a:sx n="110" d="100"/>
          <a:sy n="110" d="100"/>
        </p:scale>
        <p:origin x="-81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16153D-99FA-4979-9BE1-6F8DCE518114}" type="datetimeFigureOut">
              <a:rPr lang="en-US"/>
              <a:pPr>
                <a:defRPr/>
              </a:pPr>
              <a:t>3/21/2014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FE457F-032D-4FA0-8ED0-A5075B540E66}" type="slidenum">
              <a:rPr lang="en-US" smtClean="0"/>
              <a:pPr eaLnBrk="1" hangingPunct="1"/>
              <a:t>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E3EF19-C1AA-47C2-990A-DF495560FF1E}" type="slidenum">
              <a:rPr lang="en-US" smtClean="0"/>
              <a:pPr eaLnBrk="1" hangingPunct="1"/>
              <a:t>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userDrawn="1"/>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napfiles.com/get/screenrip.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liderocket.com/" TargetMode="External"/><Relationship Id="rId2" Type="http://schemas.openxmlformats.org/officeDocument/2006/relationships/hyperlink" Target="http://prezi.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5"/>
          <p:cNvSpPr>
            <a:spLocks noGrp="1"/>
          </p:cNvSpPr>
          <p:nvPr>
            <p:ph type="ctrTitle"/>
          </p:nvPr>
        </p:nvSpPr>
        <p:spPr>
          <a:xfrm>
            <a:off x="-31847" y="1892253"/>
            <a:ext cx="9175845" cy="1308147"/>
          </a:xfrm>
        </p:spPr>
        <p:txBody>
          <a:bodyPr/>
          <a:lstStyle/>
          <a:p>
            <a:r>
              <a:rPr lang="en-US" sz="3600" b="1" dirty="0"/>
              <a:t>Tips for Designing and Giving an Effective </a:t>
            </a:r>
            <a:r>
              <a:rPr lang="en-US" sz="3600" b="1" dirty="0" smtClean="0"/>
              <a:t>Presentation</a:t>
            </a:r>
            <a:endParaRPr lang="en-US" sz="2400" b="1" dirty="0" smtClean="0"/>
          </a:p>
        </p:txBody>
      </p:sp>
      <p:sp>
        <p:nvSpPr>
          <p:cNvPr id="2" name="Subtitle 1"/>
          <p:cNvSpPr>
            <a:spLocks noGrp="1"/>
          </p:cNvSpPr>
          <p:nvPr>
            <p:ph type="subTitle" idx="1"/>
          </p:nvPr>
        </p:nvSpPr>
        <p:spPr>
          <a:xfrm>
            <a:off x="0" y="4267200"/>
            <a:ext cx="9144000" cy="1676400"/>
          </a:xfrm>
        </p:spPr>
        <p:txBody>
          <a:bodyPr>
            <a:normAutofit lnSpcReduction="10000"/>
          </a:bodyPr>
          <a:lstStyle/>
          <a:p>
            <a:r>
              <a:rPr lang="en-US" sz="2600" i="1" dirty="0" smtClean="0"/>
              <a:t>For: </a:t>
            </a:r>
            <a:br>
              <a:rPr lang="en-US" sz="2600" i="1" dirty="0" smtClean="0"/>
            </a:br>
            <a:r>
              <a:rPr lang="en-US" sz="2600" dirty="0"/>
              <a:t>Dissertation Writing and Research </a:t>
            </a:r>
            <a:r>
              <a:rPr lang="en-US" sz="2600" dirty="0" smtClean="0"/>
              <a:t>Series</a:t>
            </a:r>
          </a:p>
          <a:p>
            <a:r>
              <a:rPr lang="en-US" sz="2600" dirty="0"/>
              <a:t>National Graduate Institute for Policy Studies (GRIPS</a:t>
            </a:r>
            <a:r>
              <a:rPr lang="en-US" sz="2600" dirty="0" smtClean="0"/>
              <a:t>)</a:t>
            </a:r>
            <a:br>
              <a:rPr lang="en-US" sz="2600" dirty="0" smtClean="0"/>
            </a:br>
            <a:r>
              <a:rPr lang="en-US" sz="2600" dirty="0" smtClean="0"/>
              <a:t>Tokyo, Japan</a:t>
            </a:r>
            <a:endParaRPr lang="en-US" sz="2800" dirty="0"/>
          </a:p>
        </p:txBody>
      </p:sp>
      <p:pic>
        <p:nvPicPr>
          <p:cNvPr id="9"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9271" y="5657850"/>
            <a:ext cx="6572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3775" y="5953125"/>
            <a:ext cx="1036637"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grips.ac.jp/cms/wp-content/themes/grips2013-2/elements/images_en/about/main-image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846" y="0"/>
            <a:ext cx="9175845" cy="181605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UTExQWFhUXGR4ZGRgYGBgaIBscHCAZHBwcIR4cHCgiGB8lHhwZITEkJSkrLi4uHCAzODMsNygtLisBCgoKDg0OGxAQGiwkICQsNCwsLCwsLCwsLCwsLCwsLCwsLCwsLCwsLCwsLCwsLCwsLCwsLCwsLCwsLCwsLCwsLP/AABEIAMIBAwMBIgACEQEDEQH/xAAbAAACAgMBAAAAAAAAAAAAAAAFBgQHAAIDAf/EAEUQAAEDAgQDBQUGAwcDAwUAAAECAxEAIQQSMUEFUWEGEyJxgTKRobHBByNCUtHwFGKyJDNygsLh8SVTkhZDohU0Y3OD/8QAGQEAAwEBAQAAAAAAAAAAAAAAAQIDAAQF/8QAKxEAAgIBBAEDBAICAwAAAAAAAAECESEDEjFBUQQiMhMzcYFh8BTxwdHh/9oADAMBAAIRAxEAPwAqKQe1uB7t4qTYK8Qj4inygvanBFxCVC4SbjpvXFpS2yKSVoVeFPG/vE0US5MRZWoIsfhQ/Er7pSVACJg7QDUoYoZoJAHM/P5V0uSZEJJWl9Y79ZSU2K4vtfXz84rvxrhy8N7S0OINgUnyOhuP3egbrhDgIkEXBHOuvEOJrdADkGNDABPnH05Um7FCmrT0pkpMXE3iDrfQnStMStJUACLjYk3P6bn3V24dx93DpWltWUKIUTAVJgiwM7bVtgeKAkqcZbdziSSkJMncKSARVFNIxJw/EEthKg2FASiSIJNjMyb3jyo1gFhbIPLUcj+lLOMUypSMhU2CfFm8YTMXtfn8PKj/AAXhb6lwyA4CDdKklKgPMj0mKZSsScFJGi7KqYxhVuiEiYBEmvXuEPoJK8O7PRCiB6j2j8POubzL6gPu1g6QGyNOgFFyoENC+WSFdm3InOyOhcjYjlUV3sviIJSkLEH2FpP4QBXRjguIVoyvzyEfMVNZ7M4vMCGyOuZI+tDex3owXYAfwq0GFpKfa9oEcvfWyzbnrT1huDYyIWWlJ3S4Sr/ST8aGdquzSGWVP5ggCJSCSJUQnUi1zR3WJspim3iTPr+lEGbx57eZoOFgyU6T6XItOmlEsBmWBCZ00I6miLKIwsM5BpcwLehoJiU3NtfqoTRt9tZTtKU311I/4oPiWl5jAkSNDtPWKCA0qIq9D8v81eAiT69dxXIPGwIiwseqyK2KgATI0mx/nA3ogok2vrqrbkPKtkIEif5R8Jrk4sAm83c5dOu9al++m6dSOX0oDKDDGUWg7DS1Knb92HDBultA94n60xsYkE6cvkffS/2xwve4lbYBnwAnySkR1J0rJmjHIsYRswkm5IuSdLyPlUtTZUbAnT0kmmUdkQEgKWRIEwNLXGvxrq002k92kBSUjKVKm55CD8ag9Tc8ZOnalyAMFw4nKpcQL5eo3P761JxeHWQHAmEqJhR36xrem1nhyS1mU21A5QbdZg360P4s0VJnkDbyG3upJycsUZRXNihlVrByhRE7TrXJ3EQfFblpRF1u6kXJUEGx0JSVG28CR76hv4cSlP5oTMc7afSrfkQM8K7OYpxpK2x4TMWB0JB1HMGsq3sDhu6QG0qEJn8J5k7K61lNg25iW6K1MEQdDXpVNcya4ToE7i+HKc6IkD4jb9PSheGQpSDmBBmJULxrpTfx7DggL30PUH9D9aWmmozATrP761dS9pGaNVr8R10HLrXJaonc6x8Lb1utsGDc8gTEGuGYmRJEXA0N+vnRihDR9KjOmU/P6iuzT4QMovEDrr8Nq2weEKiEAEk9Ou8aH9a94nw54AgtKTHIT/TPxp6sxHfWnPdWgvrzETzpr7F8aWl5KWHdPEEKEJVAEpB/Dm0+NtaSeF4JS1lOUzzNgnqeW1WN2a4OhlogBSVqspdiojdP8iTrAM7EmqKKXIG/BZ/AuOKdzd8EtKGiCbiZsZPKNhUjDY5xbS1qbhQBypveBPztVdPcPn2VjnfML63Nx8a7YdDyPYUr/IqR/wDE0tBsdFYh8s5koAdk+GDEX5nyrd0O52oUAm2ceG5vMTf3Umq4o+UlKllQ/m199jRJzFvnuXQ0k5QIvaBMH41toG6DgSrM+S8IymBm9jW5A0i3uNAftBKRwtcm0tifFc5k38VzNc8UogOugkFSSSLREE5dNNaE8c4kcTwxLM5nSQTNrJVI1tpFZeTWImGzNHM2pSOqTE+7XWm3gHFe8R4/a0JgCbm9hyj3UFwHDQCC+ShP5Yuo2sP16+tMDvDkhJUoFvLtJFuljVLQJZDWJXc2sQKiOISPKomVRHhdIJG4Sr53+VDcVwt5ft4shPRtI+IVNZSQmxkbjfFUNOpKAlZ/EkgGU/S+n6Uw4Z2T7ICegA9KG8M7PYds55Li9ZVz5x+s1K4rxJLaCoROgHWlm48hVrAQxXE22kyv0A1M9KhuY5sLkqEKjJodQJJttb3GkjiPGO8XChBSNZsdzWmFxhX7SwkAQCrMcoHkkne1S/Q6bLC/g86jKGzB/LBtpJTUd9hplSn1Dbnmg6EiZJJ08vMyN4Vxda1EuLypOoUIB/f1rO060hlCGoKZkkEEQIAn1NacU1hhUmnlEzH4wqbHdgqCtVCLDpfU6dKFsIAExcfhiIHrrUPguMccLLCfBlUSVpmYub7WBIHWpfal0sOoyRlyD2oVME2M36E2JvRhDYs9mlPdwGk49OXxEgDoR5ztXBxAWfAqxBvte09aGNsB5LIaKWlqGZRzqMgC4ykWJN9bCpOLwWKaSpWZKkgH2ASd73k0ZaabtMMZ0qYWwmBSJsJFvSIv0199K7eBSMS0lZgIfQZ6Zh7vpR/A4paWe8dT40pJMEwdCJkm9gPOkXH4pUlU3VqT1NJnAW8ll4ztI+HFhBQUhRglJNpO4UKylXDuuFCSBsJtvv8AGaynsoooLJc0Py510FxQvhCjCkkEDUGD6/SiiXh/vXNONOgp2jR5gKSQdxFJ2JYIUUxeYMfv1p3DoNLfHmMqwsfiHxH+3yoRb4BNWgGuDfNYGAduX7NZgMN3qgjMAozfyk/SsZlWZAHh0ChAj4UV7McLyv6kjQdPCR66fGq7kuRIQ3MKcM7PpyEKdUg/hCVFPqVZTJkkTbSwrbjnEu6KUheZQy3hNwAUwQPRRO5A1vRlWAVsQfO1JPaVlZxRbQmVlIMDy191V0NdakqY+v6d6atHfD8VUCVlCXLzJIEeQ2Gvwovg+PhRALa0lWkCZ91CsBhTGdop+7hKipChsNIBgk3lQn0imfE8QZbBcURABAKgCYtAnWTyt9atJRZzJtEpRO/61zW9FLjPaorJPdGCqE5TPLnr76kcQ4kEpBVqUyEmdDN1EaJtYAyq2guZx02xnKiZxDi5SLqMHQTdXlPspvdXoJOgDDcYxDjq1JVmIjY2F4CQLgeVCsRii6oqJsbk6TFrxoI0A8q24WlxTpS2optPKQLDpqa6EqwTfktPFk/w6yf+0Sf/ABNILHHwklBbkJJAII+RH1p7x6T/AAzhB/8AaV/SaqxSfESrWT8xPnrpvUdFJ3YZWuB4TxzCqKEqZGggkwonc2Bi/Wu/aniUZmAnVIMzpcHT0pEUYWnKo5j85iOlyaM4tTneS8STl1kG0WrSirQyGfh+IZKRkUhR3uDeumIyRfL6RPwqq8NxHuSFpSDAiD1om12wJgZBPqanP09Sw2PDUuPA5pVFBuOP51hE6RoBPWozWIefskx0Hh/3rVPDC2c61IEaCfSZMeVacHQY7bBjOFbbUVSVqvtAvqNepqUlxZ9gRNE2cAFXTlPmf2K8dbWmxTHlXPJ54ssscA9OAc1Ko9ai94sG4mOYonPnWrigNZrKflBI+A4kWjKPCdCYB+dduJYv+JucucCJkiROkabkzW/djlPpW+E4aFqiCkDU/venUrymK4R8Evs0GkFSnSAtJ8JJkD05014PEheYjQKKRYj2bK16g6Ug48lK1GbFzKBBOozen+9NXDMwbT3ivFrBJt0q2/cQcNuSXxhcNKypkm2k6203pFc4XmuoGDsYGh11m1Pi4jkaH4rANquRB5pMVmZUQOHYBxTYUl0AGbQLXNZW54KTdLqkjlHv3G96ysnjgb9hnhmG/iAmCkZkySdJFlbc5qJxhTeGdSytaSogEQDuSBoOYrxCEpMEDLYlI0PuI1ja9Dl8IaBSrVSdFKKydSZsetCSjLkCbXATWd5SP8wodxjKUe0kkXsQfTrOnrXfieGWWhCcxBk5EkwOZ5UvCMp1k2Eek0v00laGU2zo7GWRtc+XpUjgL7qsQ1aEXmYk+E7bbVE4eu5MwCL8rafCunZ/HqcxSISMmYzrMaTNc6i6ZTT+Sf8AI/Uv4KBxpM6lox55T9JphIpTxC8vGGlakNyAZucrlrX/AOKn6R1P9HoesV6dFlPYZC/aQk+YBqoPtJkY0ticiUpypmwkXp/wXbBBC+9aUgoAMIUHCq2YgIgFJ/xGq+7Z4sPYnvQCAtCFAKEEAiwI2MaivTljk8fSVs14ehLGGS9EqWVXN0pgwLH2j00J1kCKEYnEqcJUomNTJmZ3PM9KL4lX9gZB0C1meuY2A33oGn/gDX/c9dqtpu0TmvcdkdZAnzM/VXTavcE1meAUoIEGDPQ7z8a8Rzt0A/dhzO9bsNJ70FZ8N5i0CDpW7CWxxIRhl/4CPhVVPqgqiNT+/dvVr8VVGHXyy1UGNc8Sv8R9df3FQ0OwyNm3klwDS4k+ov8AM0w4oDxeLMAkmf8AKTSc2+A4kkSARI5iRTE9xFvKspBCSMoB1Ei/1qk45VGTwLaWyocqLcE4SVKFpPPlWuBwanFBCNdzskfrTmxhE4dsAgpBjxEHxE/OumW2P5IJuWOjk6tGGbk326rVyFecPwhVLjwBWbwbhA2AB0NR+H4dTyw+6I/7aPyjn5n99JfFMb3aQlIzLVZCeZ5noKhdlKrB5jMdC0tIErVc/wAieZ5H9+cpWESReT6kVH4VgO7BKjmWq61cz+lR+Ivl5ZYbMD/3VDYfkHU0rSeWMm1hHXDNNuHM2JSCRPivHK9d/wD6anNmgHpG9674dpLaABCUpHoAKG4RRfdDp/uk2bB3O6z9KR6UXkZakuA6YiLAdK4NsJTYbfu/M1w4lj0soK1eg5nl9TXBvi+RhDr4CM19NZJi0k6AHpIqf+Okg/WbNMC2C68TcpUInaRltyPh1ou7h1pF0KPQR+otQbgfHmF4qNQpIA8JjPKr6ctzYXolju2CEPZQnwACHOuoMGxTRaroF2yDieKlLihnyhMgeDNKhMAevMiuZxD+XM6oi0whQ8oME5TNTMBiMK8VORBSixAgC6UZrG6jmNyLW5TW2M4W0hC3G1d4JCUpFySYIunlHKjSCc0AEA5lJnZShI85eT/SKyh7bLoFxffxbm5rKwwOKydSawCta9BpgBzhnGDh2HEgrCnQQkoIGVScuVRnUXUKX3Wg3Deckti53KtVH3k+4VOUoJyKOiE5vNRJyj1OWh2HWhwqTm7tRvmWTETc2vO9S1GwxOLGCWsDOYQNjv5zTZh8GhhxlCIIzSVpJykGwSAUg5tzNgCNSRQDCYJkEhp1TpgAmQoTYmNITc3J99yCfDmilxBSsRnA1Im4nXX0n40JaeHY0H7kOVKeNVHF2CPayeGwN4ciQdabKVOIkji+Gy+0UAJjY/egGuD0vz/R63qvh+xtw3EFrQ7/ABmHbORAUAUKTm1zCVgp91V12xg4iUpCElCYSNEi8D0FWEjF49kK71JdAFpQk3ublvxEaaiq97XPKW+FrASpTaSQAQATNgDcR1r1J9HjaPZzxKYwDJ/nX5k5vhvQQdeVhtH0T86O4lf9gaHJa7bXVqedAxPr9fLnyFW0/iTn8js38bbe4xv0FSG8gcSSM2uYG8mFSPPWuLQ287z777dTXbhryv4hPdpGaTGg2Vz2oPk3RafHURh3Cfy/pVL413xKPU/M/vrV3doG/wCzOE3ED+oVRWMQVLWYOUKM++penfI00a4ZKirMm5T4tRt5miAbdxLhMBMwSRoItXPAYHvVjKnKABM3jqf0pwwjCW0ZU6C5J+ZqsnkVI24S1/DtKSHF3JJKVqRFuQMesE8oqRwDA4R3wpL/AP3Ct+ySrooghRGg0JvQtgqfXIJDST/5n9B++hnE4kNoJUYAF/0HWg1YLaD4wzBQsNkKWASJkDeJOYWnJMczQvBdn3MynFkFZOhB8II9lNtITz2oJhMGnEEOvo/wIJNhOtt9KKcQ4upCUt51QPChOY7aAX0Fba/Jro6ccC2ld0gEuTBkABIuCqZg6R9K14TwottgJSo7kwSVKOpqVwXHvpviShzwwAkFGXzUCc++o1M114j2rTCmVsqUHUkQygFQGhnkIUaGezY4Qv44l9fdA/dgnvSNyNEe/XyooYbRNgAPQAUVwmDwrbYM6iQm8gkH2gIgzE+tDuL8EcxISltSQ2bkouoETAIm4IIItsZ6lSzbM/CFvBIGKdU+7bDM6A/iIvHXYn0FBe03FC+uTYfhHIUV7RYxKAMKzZtux6neeszQB9BdW20iJ09dyT8aN5Co4s04QpSF506XSeRkGUz5VPwmEzuIzqhvMgLvJgkTYawAd96NcQ4aENstNxKSVdSCIUo+pH7FL2OQEk5pGUjTX0qEtS50Okkh1V3aVYhDKUhsIGWEwfaazXIzHxZtf0r0OAYZUBRIWfZMG4sZ5AiTUYYnN/EaDI1BMAaONm8a61zZez4ZZgjxjXyovkZdE3vBuL73msrCkfv/AJrKwovxXsViRXcM6ZrCCfQaxTGOXHn8pCE7QfcMqfqfdQ3E4xgtjMYUqysonQxodNq4cTfJOYRKiNwI5TyjT0oXhUFxxICSTOg5e751KtzsaOBx4Hhme6BQFAKJgq1MWm1hRXC4YpcQc2hEb2nblqa0SUi3uGwqSw+JHmK5XJt2XihkpS40P+q4XTxIAk7SXL9NabaU+PJP/wBSwd4BEE9JVPwJqHpvn+j0vU/Aa0cOxzKVFl3vUkWPeZwPaMhK/DqQPaNV72y7zvx3094W0lcgC8qmwsPS1PuG4CFfeYTFJMmJBUgnKVWlJGhMeztSP28aKcVlKsxCBJJkk5lzJ5zNerqPKPF0eyO+P7A0d86x/wDIXjc0ETyHr9b/ADNGXif4FsfzLjyzCb7Cgifh8+VvkN6tp/EnP5EhBt08tddt+g9TWcLJViUAKy3NyfPfrpXMrgSfdO/71PpU3szwrvHO+cCu6Tfw2nlEiIBrPBi1ONO/2dZ28P8AUmqdwmALzhiyZJJPnVl8ZxalMLQ3dZy2kCIUkm+mk0L4QoNMJbKE95F1BLczzkpM+6ba1zaLpMeSIeEwyUAJT++pqI8S+otoMNj21D8X8o/f+5POyXClXEX8yyW+5WSReJBCSEgbba0aHZ3uiGwhWXmFJT5mIUT76pdCgVOVCYEAAe4Ch+HbOIWFq/uknwg/iP5j0oxxfgS3He7QlYaSRmJ/HpvAyibVOHCHG285SEoSBclIAFgLzG494pk0BkDF4hLSCpRiBf8ATzoZwzDlxffOa/gT+VP6mtEpOIczKBDaT4UkRmP5iKKPOpbSSqwGppucA4POJcQDabXUbJT+ZWwrXg+HUkErMrUcyj57eQqHw7Dl1ffLET7Cfyp5+ZqdxPHJZQSfdzPL9aKywPCIvaDihRCEXcVZIGom0+Z0Hqa37IspwWMQp91sBbZBkxBOUwTptrNQeENZEqxr91K/uwev4o66DkPOl3iWLLi8yjcmazzg0V2b8TfzLcVzUo+8k1K4LgsoK1WJ57J1Prv7qGMNlxxKBoLq8hTMG83g53V0Ty9foKi3SLvkkcNFs5gFek7JHsj5nrNRO0LWcNpj2loHvIFT5EKcEwkQBFrUKxGOKltqyxlcSQdiQZ/SuLL1E/5DLhIn9zJxKNAEHNGhPet25xN/d1rfCMFOHcBMjOI/cmNKl4BuHXgBPQnX75o3PU70w4TBh1S0OogZUGAqdJgymPdXZYLxQOZR4R5dKypzmFSkxJja40Nx8K9pbFoXeCYhDSipwFRUCIypMA6nxaHaetadseKB/KkE5TOUn2wkZSsTmIjMkRAFvKaO9sOEJw+HCggZ1lKEKHeJOcxqlUgiArRQAj0Nf8Se8WafZEA/yjX302pKlQF5IWPUMskpBJsLk9DG1T+ybICVKAOYmMx3HTl1oDjcShS5SkkdTE+7SnHhiiW0lSch/LyG3wqM/bCvJWKyT/nWMKuPOvQi1etKEVzlRvpT7SJ/t+CJMCRPoofGmoGlXtRAxmBJ0z/6kWqPp/uHpeo+2WEcCw0S2FZdT4pOtzcz86q/7RY/i7GRkF/8y6sZXGMO4oJUFBZOWJuJtOVUGNt6r37S2suMjkgf1L/5r1J9Hh6HLBrx/sDY2zrM7e0n30Bzb/8AP/PM7UeeT/09B/8AyL/qTHl50I4diGEr/tCVqTFgiLHyJEj1q2m6iCfyJHDeGl05lDwjYRNuYJ9npvTGyvKRlEQI0KY0/DpWgxbLiPuXFLMjwONmRreSI9yjXZpoAR8aRuzJEzCvRrQ3iuOObumv7xWp/KOZ6/vlW/EsZ3QCUjM8v2U/l/mNZwrh2QEkys3Urmf0oJVkZm2FwiUDwgSTJMXJNccbiCpXcsqKVggrWNUjWByOle8SxpTDbd3Vafyjma68PwYaTAudSdyabgUJcFxzrAUO8U9N/vvHBvcHUSTXnE+1xDBLgDrfed0UZim4CVyI1gACNLdKA8a4iR9y3JcVYxrfRI6n4C/KunFcIhjBBtwZ1glZANgpQCRpeAB60dq7BY79mv4d7OpIRlSQAhYA9pKFJVmy2MK0zHrW3aHs4cQ5mSkd0iPCjxX11tmEEWkilP7LMaysuMuDu1WWFpURPspy5RysZ86esXw0OphL5TlPhVJBOkHMkgDWKR4dG/IPHAssDMSSFaCDaYF9zFvMUocYwalsk5D4noQD+VKVZs+uUBQOb/DG9WHhWcSjKFOFxAIClFSXLTuSJB8jQv7Q2EJwSihICy4lIywLKJKtOYEetFSaYKsq7ieNUvKkrKgnc7nmBsOQ5UGxLniHlNTMUfEb1GwmH710D8IuryG3rRTzZWvbQZ4HhsqM6tVXPlsPX5mp6VBZyJIzG6yNQNLcgBYVutxKEyrSJ/fofj0rrwzChMrMyqNbW2FcmrMZEvFQlrwnSKBpbccKdglQUAREwZPU7e6p/EsWfw2Ewf3tQxPEcwX+KwAuZ9oSLfu3Wl04u0zN2MbSiF4ki0AkeYdarvheILUo51m4Any009aGhRcXiBoAFmx1OdFvT5+VeqsBV2nYya200FkNmPEhRVuYmfXevKsXBYU92gBTRhIF0AmwiPSIrKbcyVIq3tnx1DsLQQkI8JyABKnFWBBFnMqSoZgI1idSsjB/dkKBSlKbGbmNornjlhxxDbY+7aIk7ZuVSn8CVEEuKCdSAYE/X/ak1GroeMQbw4NZwENrUZjMdOp6UztqqELeVbpdvAqM3uKJUTUYjaoi8UCooB/2/WoysRKilOvPYVGKkqJQ37I9te6ug5D50YadszkWijT0pU7XKjFYExP3n+pv9aaMOfCnyFK/bIkYjAka94f6mq5PT/dPT1/tDoxjMRmKcSylSRdKskGQbXEpFo2BpB+0t3NiwrmgbzuqKsMYbFouhzOmNyFf1emiqrf7RFLOIQXBCyi4iI8So+EV6UnweNpcv+9kLEL/AOnI6OLt/mTv9KC8HaWt4ISE+IgKKm+8CQTEkZVZbxcUWfP/AE9HPOuPeifhNCeAIJxDRCgmFoN1ZZ8QsDvbbeqReASWSxh2XVh0k5TGsNNqUb8gY+dDf4lPiyIeC0iwcaCBPXxkjnpRZrFqzvBjiC0LzEFDqSUoMmyc3hA1G+1MmCxrhviAlSQLFvfmrwAdNqSwCHwzhC5LigpbitSATHQVvxXEqYSAUnvFewgggnqQdqtHBvNKUO6dSSNlQfz8/F19RS+52cbceLhUSonTMgKEGLJI5X1FNdci3Yj8LwBQCtZzOKuo/SteL8RDSbe2fZHIfmPTpuasHF9n20tnKklewXKdidQcovAqvGeEqcxDJK4W65IzDRKQVDTQWiI3nnTRa5YGecGwgwzZxT396qciTqkHc/zHf3VB43iFLYUoKnNE2vJBMelMf2pKT/ENAf8Aak9SVL191LPaHDZcM2T4SoJIE6iDJ9THp61t1jKNUe/Z9in0PLDbTbso8QcSo+EFMwUXGvI6CrdaDBjxFtUmMqssJkZfCSOe/I1VH2Y4d84k9wsjwEqAVEiRaPxX2qyuJYx4ZcrCHEeIqCwSSSbQpNreKZ6RQn8gPgls8MSFhxLmaDoU394gbjnQb7VHsuEaGhLw+CHKZWmsPILK5M3SFHS34fPptSh9rbkNYZJi61qHoAP9VL2ZIqfEK2GpsBTBwbAZEwdYzLP0+lQOFYXMrvCN4SOZ5/QVP4hjS1KRczpzP11oTlWEVJC2RiF5bhKPakc7xP6V3xL1yQLC3OPPlXuGT3bVzci/maG4/FZW1e0VFQgAiDHPf3VyxW50aQO4njDlcTm1VAA8hJ13r3gGFK0mAQc6Ak7aLn/T8OdccBw0uLJVI3/U094PgxbgKGSBYG1+Z3HPzArqjjCFb2o58Nw4lah7KipFyTqQZ5n1qSnDDQCVEEAc1CwH9NqJ8PwSC620CSnOlJkAEAqEnTXr5Xpkf7NFtSC1kKAZBjRQggkSJFh7hRwDc6JXDOIgNN98UIdygrTIEKIk2tF715VbcQ4+lLq0rMqCjJ11M68qyjtZrF1pgJTlAjfzvr1rq2syRXRboIA6RrUbEEpUFbGufk6GdlSR5VoGyfDpOp5UTZaGUHmKjvYRbriWG4AUYKjYT1IvA5UIpt0K3SsDYtwE921odVfm/RPzqbhWIhKb/U0fx3Yw4Vlx1bqCUgEwDoCQQCeWtATiBGVJuR4lDYflH8x3Ow866FVYEssHCq8CP8I6jQUt9tBLmDIOjmvq3+lMPD/7pu0eBNvQUv8AbVrMrCjSXY/przNL7x6+r9kfAxBBQ8nQWV4ToYvI67HSq8+1MD+KEGfBzm8mad1YTDKMZXGyRmkXB1vFxNj+Gq97e4VLLjbaFZkpQYJET4ieQ58q9GXX96PG0vk/72QMYgp4cgm4U4sCNbFJM9LGh/ZrDZ30XVKVIPhSFTCk6+IQOt/KifEDPDMOR/33PlaiHZbhsd2FN+MkKJBjRU31EiBaNzcUdySyO03bQ4FvAuOFslTbhMeJKhmUZuDcHfcUXwWFW0YbV3ogHKMvs2BuZAkBO+onc0GxPFmwtQdwqhB8KmlXOtymxG2pqdhsS24Pu3lDLu6MuU6BO2wN55UaI5Cr+Jw6v71oo6qT/i/EJH5R6muLGEQsEpWUlPQEQT4YmSdr1HxCsYClSFJUgCCLOA3mZMEWtavA81ADyBntKpyE8720OwNbsXoknOhB+8QtuDoSDZNvDJ6HbnSTwpP9uwkkFcrKo28BhI6C/v6034hCQ2ooWsjKrwqAI9g3n3b0ocAUk8QYQkyUBwqUd1FJn9/pRvkKI/2ouTjE9GU/1LNJnFXSUAFRMRF/h01py+0VBVjSImG0C0mSZgAbkzpQbG9nVMPpGKKUggLQ3IUpUaggSE6GZ6xMGtFlfBt9nuNVhHS+pOYFBSEyUyCUnMD/AJY6yas7hnbRjIQsLSrxEAgESSSL/rSIjCDQpJMaJ2P4UAXiIvOnumPiYQTew367+d96DdgpFqYXi7GIUO7EL10Gl7SCR+Wk77U8MpxzDNiTCHFG1wJR9En0BO1KuIxZSARvXXjOLWrDt92ta1jxRc5dRuOXoTI2oJ5wCjbDNBvXwmDlHIDU9OXvoeHgVyBmcJhIMwBuo1zw7D+LKicylLVJ8t+ifU0xu9kXm2+98BSAArIsFQi0GY6ac6lKLbHsHYlyRlmTyH7sKG4rDFQSB+cg+iUkxy1+dFm0BIJgADUkwByknQVIw7QIARC8snMYCU5ozG/MgXV7q0IbTXk5cL4eAUpP4iB1MmPQX1901emO4a06PvG0qI0JFVDwBSTimEjxqU4mVEWgEE5QdbA+I+gGtXQqnsZLGQLxPgbKlJVlIubAwNrx6DSu+JyttQICUiYFgABUjHKuBQrtW9lwzv8A+tUf5rD40G8gpCnwf7PmMUyjEOLWlbkkgZY1IGo5AV7RPCdqsLhm22HHy2tttCVJKFSDlE7etZTJNh3Fbf8Ap5wJz2ECbQNL1EVlWkJJAiSD0ozwfClS2ipbqzIEKWoiTKTbTflQTivZ54pCQggnwjNaYMfpUGs4Gcn2S1vgAAQYjS9OfZThveIW5K0lIHhGUZtVJ9q0yVa205CFXhvZDGJZKh3S1JUn7oL8SQBJkGOm/vp+7M4VM4hLozJCpA5a2tyB+E1SKoSTTJ2M4G2tALisyFE98So+zeNDaDGkb1TnGWyMa+lICEIdUkATACTlGpOsSepNXXj2WmUd82oN+G6T7KgBfMD7MDVUjS81VOK4el/GPpUVJhWclOnjAXEm/wCLzqsRFjkk4Xj6wBmSFDmLfqK58WxreILOqci8xBEz0tRBGAbaaMJzwCfFB0gxpyze6lzEYtCyFpASlRMJsIIsRbrfyIqf0Y7tyRf/ACJuO28FiYHi4cElDa9R4DBAuBz28qr77Tl58Q3kSQMpseh1PKheP4kGoi5PXSheO4644QVGYECZMCqbbolHDb8hjBY1SGkNqAKGypYkbq1qQe1aEQUAlUSDFp+etqVX+IkgJJjnFSF4VBw6XMxnOU6WiEn0NyaD0ot2x1qSiqQ98A7c4h1Ku+S26JAAUiPin60yJ4nhloUtSFNoFj3cOXveNhANom9VhgePpQkNhMpGkjnvIg0YPFUqUgFJBSnLKbwJUoct1Hepy+om3WBNqY94FtsqnD4hGYmcpPdqn4T6CoOOcxQK/wCHKFiPCkLBM5QLpVaNwN5mlZxSUyrOFeYk/EAj0NGeH8UbWtSsjmZUXAzAAAaRfb5UFqbhdqXAwjEM/wAMrOlTb4ZV3kJKUk5fGRsd6XeyeAQjHIcbzBC0uFCVe0EgAJJ2JUDNtKJYrijZYdEqV4VJyqSsXggpOYDKdr0ktvJTKhAJVICTZOtgZm1On5NQ/cRxLLWLfxCvG82lJS2QfD4B4iYiZIFtJneyHheLKdfVi3DncK9CLACISkcgNP1k1OYxanELJUtciDBKibjpJtO9CGuEuIKVLQpKSYTnJEyDYDn+ho2GiwuyTTzuCedw2Zt5LqlJEDxixUiD7J/LyIGxIoZxzDMd2MS+FoQ6tKVBCSCFkKUojMPZMTGt42NOn2ZJAwpAI9s25Vz7bcMOLaQhwBCUPBVjnKvCtIkCMoM86aNPLJy5wL/DeA4JzCYh5tLii22pQLqiZhKiISnL4TGlrGozxUGmQtpLRLSCkpTIAgQm50STdP60TY4ahIIJVl9kyUpTva2c7G3SnHB8GbcYQ283ISTlkqkDTWxFtrbUcAyynsHx1CCnDuhSUhRC8pABnSN48zGlqlcaxLbLS1tZlkgJ+8EQVLChdJuPConSteH9j/4zG4mHEtNtuGLFUpzEAXI2Gt6z7S+EJw6GW0Lz94ZJOkiwiNtedPKMdyoClgTC+t9aUrUVkqASlNgJMWAt7tedNPCeGOAvNJHgaUSTYA7WTOpidTbeklklKxlNwYEe741YHGeJOYhpAUlDa0rBWps+14VeGNQJjUnSll4srlcDB2S4eEuIe7xFrgayb2J2tBsd/fZCcZJzQYESAQQNTPP4bVR+DxC0HwKKSbW+v+9Fm+0z6UmFSCYFthqfDNQeB42x17ZdoFspUUWV4UoVG+psRsJ94pEZ7S4nEOtsOrzJcdbBGVIIAWknQaWvRjCPu4xBWXUpKSQEqCiPObRy02oViuEOoWFFskp0WkEjlIP60zXtt9i/U2vyMvF+x+HfeW65JWsyfcAPgBWUprfdm63J6qVWVBRml8h36iHgKdlOJqThWyhaVeIIWQD1M3AOpA0qW9j3FkFZiCdx9KEfZXgQ8xi2lERLah0PiJ/pHuo62pnM4jKsqbkq9kA5VBBiJNpKvIV0ukybIZdUCCFeKRmtPQedhXZhaknVVj5TRTiQabaStISpavwKWTvGk+ulR+HcQSFqLgQEZYCUIk5rXzakC+1awEI4dayoapJkJAne2k+cetdDwpZJVlIJiSbTAAEzEwAB6VNc4mAkhbyESAQVuIRa43IPw2qNxfigcSz3ZQYyqS4k5krAKgsTabgX8/XKzHZrgygCfDGpkgyBrpO06VUq+HlaHnECUNKKkri0SE8pv4D6GrYVxtZSkW8KVJ01CtZ9wpd46e6Y/hmmwrvkwiELPdJ9kg5TYmSQojYzTxbQOSqMY4Qq+9/Q/uPSo63bU6cd7HOBtotoUtac2e4HhsQbxYHNz9oUpDDggkGI586ZZ4HuuSGTNMXZ7A4rFI7lkAtpMqJhIG4lUST5SYjYCAaETt7hT79lb6UDEEkgpyKI5pOZMxzBI94oGlwSEdg3APE+ibGyVH4lX05V3w/B0NuNtqUqVuIb8IBhThACjmVdIJvvTmvFoMK9oRJ8KjsdCn/L7+lLGI4ihzvHUJLTzJQC2qV/iSQoFMKAJF+V6V5QibsLYTheEYdX3pdU6yS2U+FIBiy0+K8pUCJ6WkUdZexikNpSc5yoJXKEA2SSYEZbzbpXHHcMwzxbxbmILaXmEEk5fHABCr6EBUGKl8UcdwzuHS1ncb7tbasySYUCClSgmBEZkgkW9anjoauxV+0vgLxYXikJCShCVOZVAlUGFqJ5RB1JsaGfZQ8l9nE4ZwyskOIKrxYJMTpBj/ypnxy3X2cXhcwzvtkpJAHigQnkEmAnpM+defZlxIMYwJV/7gLXkSUx8RHrTRWGZvA9JwD2WCCgyJ8UWEzBJgazpsK5KaZeKsLiPAtRlCipJSqD4Skz7WxSb3IkgzTDxUEqH3aF3sSkk3Np6az9KBcVwbZSEutEXXCU5EglQSgk5lGbQLaX0pbAafZ0tzA4xzAvWS7K2zsojcHqkEEcwBTQ8lpprP3aykvIJUpVhAUc5yxCRp6ik7ira2W2ih9LwaUhwBZJcQUQVBLgHiSRIg3HMiwYE8STi8IoJdXJXlXmE5SpMRfUCQoRF4p27yCggzj2bgKZSr2iFAAn+a5lWp0vfaaZ+GYhK0SHAuLEjnb3VRHE8YW0uNpWSEgJnSZmbSeRo79n3bIsJOHfV92tClNLJ9kjMMv+EqSRGx6GskHgkfZ44FKxLncLcJUDJMAXWdz15bUM+1pZdfwjSRClJgJEmCpRAFhe/SuHYjHJODeWcQ4hWaUtpOWcqQQTl0BNqh451SsqlEqUmEpJMkAaAHWi5e6wRgcmuyq8IQpxTalGQMhUcoA8RNgQYOpEATUlblrTH7ueZofxvj2KIA/iXzIKcveKykRBkTBsd68wmNllJXAVJ03Fo19aG3sdt8E5MwSNT4RrvrcaWt61icOpYUpIlIGUaGecGxF/nXmCQXVBLfiVokAGf5iIMkATtypgZZCMrcEXAvMkm3vJM+dTq3kZulQvOOrSUoPepA0hJIjU3T5nWnVhtSltLQ8hcCBN4gDU5rm5iRrQ/ENkEBScsDcEE9b/AErwPKSCJ8PIiRsdD5D3U1YFcmN5xHX517VavPsJUQU3m+WwvewFhWUdhgp9jRzqxCJ8JaEnQwCY009rnR5ThQ6633SQBOQwpZUbRPiI57UrfYx3f8ScpUqWiFBQSPEChVgCTA5mnXGYoh91AKTaSlRPhBSLi0daGphmRC4tw5bzbC0JIWiQsQEgzF4EQNpI99ccP2bcQk5iQOali3u+tMfBXM7SgYJGZNgLDwz1uT8KXGeFKDHd5kqbCwsqJKiVHxJ2G1JYBQ+0jhyWVshf3jhQrSZCLZQTAGoX76aOwmDad4e2og/dFeYSmUlSictxaE5Vf5qW+2HDnVOpT3oVZRkZllIvCSImcxmBOutEOGtKTkaSX224NrXNyZkGJmZ6AVRcUM+LGtD2GCW1BKlBSlDxKyxlyzprrPpQHjboOK+7KQgeFBTqRlBVM/z5teQob2pR3THfDMsJUnMlStUmRbYGVClh3H+BLjSD3LwWlYMnKuSmdTE5k9KGQxSGZWOUSRnJymDB0P8AxXDsT2YaKcUX1hLiVBGQqbyHLkcSRbxXEGDzGtB8eHGcUtwiELSgqRIkeAJmBb2kka1zWUm6TmSeYI9CDvWi6GlG14F11RzB4oCUOkrCRoApRsJ0AMj3Ue7HqQzxINBQWhwFvMNCFDMNRzAEcxUTH4EqSQn3fpQRp4pyuJsttYM+ZkH0UD/5CqJ2I0XzHgg6p8J8xVe9ocSnDYxLyYOZJSsCDYiCYm9p9RQ3jnHlYhzNmOTKmwJiSkE25yY9KCYshSbXIvVVp+22znupUPzHaDDIw7DC1lfdd4BeAG1qStH4VZoSYixBQRyrl9oXadOIU2vDlXhlJKoANzBAOkiDfnVbJdvyHKpnepKAL+1U4wSlZWXFFrfZRinlPKCXAE5cywoFQN06AKAB1E38qrjgKof746NuBwjnCs0fA0a7J8c/hnAvuEvGIAMEp0OYcjabChXZxlRAWAbxpvBBNjOaRI9d6GpatghxRemHxSXW2nEqyhwJUAQJUCCct9/LlS3x9SZT99PtkSB+YSkQNBEabXqGvtwEpR9wlKAcqcxAykCJ/lGo2qDj+1KHYUVtptEJzk7nVM3vT6XppTW60l/LX+yWprKDqm/wma4tCgw8UZ1S3H4tymPaA3j0qZwFhxhgMuCHPG4pMyQZay6WNra2IPOoSsRGVUgynMmFCYtsTI9an4TGhfhcTBMNhwFRzKVMAhQkDeRppMTS6+mtOkpJ/i/+htGcp3cWvzX/AA2AEP5XnjbLrcAyAVHcEUn4kwe80BJHSdT8x76cUcKcfOIU2RAWW9CLgSRaR69aUHgQpSFpgozSDOvUbG3ypItFqJ3YokulGbKhSYJIBuIIgEi5gjblvVnYjsgwrDuLS86FNpUrxITlOUE6AyPZN53qvuxGHMKMAjWCqASCAB5STfp0p4dwClNrICJyQkh0HkCCDce0rSZileWZuhBxTKlEQBbrzjp0qBil93GYETyvVmr4EyQyEt3KT3plYgiI3jnSq72acxGNbwrfhBU5demVIzRMGbAC3MUykuAclgfZvw3DOYJuVZXDJVcC6iSLKGuXLNQ+2bELaQ24tDaS4txUgEd0QAUxzOaD0napDPAsQwgANFSRughU9bX+FJXbDGLexDbF0mQiLgjPqSPUegFaLyZoYcBjO/Za71YJLKnfFshJgTzUoQdLmdKhOtnvWwR9yhSh3SCUqVMDMdoBQTB2G8wTfDez5ZEBaHAAAmSpOUAQI1GnOg/H8QplKlrI7xUpTEWGpP7+taN8CtrlAD/1UpqW4BykiSAZgnevKUmsGpYzibk79TXlZ7SmRw+xE/8AUf8A+S/9NPHagRiFEamJPOwrKyk1uUGPLDHY4S0snWQJ30oFiFELUAYE6DTWsrKnEExY4iozib6JkdDrI5XvTUo6/vevKyrx+Isxe7Zq/syxtkV9KW3WwOHMwAJzzA18J156D3CsrKD5KQ4IuMdUW0kkk9ym5J2cXFSkiBbp8hXlZWYxtSdij4l+Z+dZWUYCs6JPg99cUm1eVlWZNGp2qZgRNeVlCPJpcBbh6iAYJsbdK6PGMgFhJEdMqqysoS5MiAHCW3JJMaX86mtj7tH+H9K8rKV8hCODUczSZsZttqdqs7iuCbbchDaEDu5hKQBMnkKysqX/AKafIu9nzDSotL7kx5mkPtSo/wAU8Zv4f6UVlZRh8g9Fk/Zx/wDbNjbuyY2nvFX86Z1sJJMpTpyFZWUosuQDikhI8IA8rV52MWTxRqST906fWQJ86ysox7Cug5jXVIXhcqimSkGCRYuInSkDt8sjjcgme9b/AKW6ysp48CRHjgbhUtAUSQWJIJm/3d773PvpT+1AQpEflV9KyspY/IPQm4Afdj1+ZrysrKD5K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43200" y="5972531"/>
            <a:ext cx="3021271" cy="809269"/>
          </a:xfrm>
          <a:prstGeom prst="rect">
            <a:avLst/>
          </a:prstGeom>
        </p:spPr>
      </p:pic>
      <p:sp>
        <p:nvSpPr>
          <p:cNvPr id="5" name="TextBox 4"/>
          <p:cNvSpPr txBox="1"/>
          <p:nvPr/>
        </p:nvSpPr>
        <p:spPr>
          <a:xfrm>
            <a:off x="-31847" y="3163669"/>
            <a:ext cx="9175845" cy="1046440"/>
          </a:xfrm>
          <a:prstGeom prst="rect">
            <a:avLst/>
          </a:prstGeom>
          <a:noFill/>
        </p:spPr>
        <p:txBody>
          <a:bodyPr wrap="square" rtlCol="0">
            <a:spAutoFit/>
          </a:bodyPr>
          <a:lstStyle/>
          <a:p>
            <a:pPr algn="ctr"/>
            <a:r>
              <a:rPr lang="en-US" dirty="0" smtClean="0"/>
              <a:t>Barron J. Orr, PhD</a:t>
            </a:r>
          </a:p>
          <a:p>
            <a:pPr algn="ctr"/>
            <a:r>
              <a:rPr lang="en-US" dirty="0" smtClean="0"/>
              <a:t>University of Arizona</a:t>
            </a:r>
            <a:br>
              <a:rPr lang="en-US" dirty="0" smtClean="0"/>
            </a:br>
            <a:endParaRPr lang="en-US" sz="800" dirty="0" smtClean="0"/>
          </a:p>
          <a:p>
            <a:pPr algn="ctr"/>
            <a:r>
              <a:rPr lang="en-US" dirty="0" smtClean="0"/>
              <a:t>March 23, 2014</a:t>
            </a:r>
            <a:endParaRPr lang="en-US" dirty="0"/>
          </a:p>
        </p:txBody>
      </p:sp>
      <p:pic>
        <p:nvPicPr>
          <p:cNvPr id="11" name="Picture 7" descr="ua_logo_l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279" y="631202"/>
            <a:ext cx="2305215" cy="48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8571" y="137746"/>
            <a:ext cx="1355196" cy="153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33152" y="192406"/>
            <a:ext cx="1116368" cy="1431241"/>
          </a:xfrm>
          <a:prstGeom prst="rect">
            <a:avLst/>
          </a:prstGeom>
        </p:spPr>
      </p:pic>
    </p:spTree>
    <p:extLst>
      <p:ext uri="{BB962C8B-B14F-4D97-AF65-F5344CB8AC3E}">
        <p14:creationId xmlns:p14="http://schemas.microsoft.com/office/powerpoint/2010/main" val="164520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990600"/>
          </a:xfrm>
        </p:spPr>
        <p:txBody>
          <a:bodyPr/>
          <a:lstStyle/>
          <a:p>
            <a:pPr eaLnBrk="1" hangingPunct="1"/>
            <a:r>
              <a:rPr lang="en-US" sz="4000" b="1" dirty="0" smtClean="0"/>
              <a:t>How long and how many slides?</a:t>
            </a:r>
          </a:p>
        </p:txBody>
      </p:sp>
      <p:sp>
        <p:nvSpPr>
          <p:cNvPr id="14339" name="Rectangle 3"/>
          <p:cNvSpPr>
            <a:spLocks noGrp="1" noChangeArrowheads="1"/>
          </p:cNvSpPr>
          <p:nvPr>
            <p:ph type="body" idx="1"/>
          </p:nvPr>
        </p:nvSpPr>
        <p:spPr>
          <a:xfrm>
            <a:off x="381000" y="1155700"/>
            <a:ext cx="8229600" cy="5016500"/>
          </a:xfrm>
        </p:spPr>
        <p:txBody>
          <a:bodyPr/>
          <a:lstStyle/>
          <a:p>
            <a:pPr eaLnBrk="1" hangingPunct="1">
              <a:lnSpc>
                <a:spcPct val="80000"/>
              </a:lnSpc>
            </a:pPr>
            <a:r>
              <a:rPr lang="en-US" dirty="0" smtClean="0"/>
              <a:t>Imagine a Conference with a limit</a:t>
            </a:r>
            <a:br>
              <a:rPr lang="en-US" dirty="0" smtClean="0"/>
            </a:br>
            <a:r>
              <a:rPr lang="en-US" dirty="0" smtClean="0"/>
              <a:t>of </a:t>
            </a:r>
            <a:r>
              <a:rPr lang="en-US" b="1" dirty="0" smtClean="0">
                <a:solidFill>
                  <a:srgbClr val="0070C0"/>
                </a:solidFill>
              </a:rPr>
              <a:t>15 minutes to present </a:t>
            </a:r>
            <a:r>
              <a:rPr lang="en-US" b="1" dirty="0" smtClean="0">
                <a:solidFill>
                  <a:srgbClr val="002060"/>
                </a:solidFill>
              </a:rPr>
              <a:t/>
            </a:r>
            <a:br>
              <a:rPr lang="en-US" b="1" dirty="0" smtClean="0">
                <a:solidFill>
                  <a:srgbClr val="002060"/>
                </a:solidFill>
              </a:rPr>
            </a:br>
            <a:r>
              <a:rPr lang="en-US" dirty="0" smtClean="0"/>
              <a:t>with 5-10 minutes for questions </a:t>
            </a:r>
            <a:br>
              <a:rPr lang="en-US" dirty="0" smtClean="0"/>
            </a:br>
            <a:r>
              <a:rPr lang="en-US" dirty="0" smtClean="0"/>
              <a:t>afterwards. </a:t>
            </a:r>
          </a:p>
          <a:p>
            <a:pPr eaLnBrk="1" hangingPunct="1">
              <a:lnSpc>
                <a:spcPct val="80000"/>
              </a:lnSpc>
            </a:pPr>
            <a:r>
              <a:rPr lang="en-US" dirty="0" smtClean="0"/>
              <a:t>How many slides depends on your pace, etc., but a general rule of thumb is </a:t>
            </a:r>
            <a:br>
              <a:rPr lang="en-US" dirty="0" smtClean="0"/>
            </a:br>
            <a:r>
              <a:rPr lang="en-US" b="1" dirty="0" smtClean="0">
                <a:solidFill>
                  <a:srgbClr val="0070C0"/>
                </a:solidFill>
              </a:rPr>
              <a:t>one minute per slide</a:t>
            </a:r>
            <a:r>
              <a:rPr lang="en-US" dirty="0" smtClean="0"/>
              <a:t>, </a:t>
            </a:r>
            <a:br>
              <a:rPr lang="en-US" dirty="0" smtClean="0"/>
            </a:br>
            <a:r>
              <a:rPr lang="en-US" dirty="0" smtClean="0"/>
              <a:t>so start by targeting </a:t>
            </a:r>
            <a:br>
              <a:rPr lang="en-US" dirty="0" smtClean="0"/>
            </a:br>
            <a:r>
              <a:rPr lang="en-US" dirty="0" smtClean="0"/>
              <a:t>no more than </a:t>
            </a:r>
            <a:r>
              <a:rPr lang="en-US" b="1" dirty="0" smtClean="0">
                <a:solidFill>
                  <a:srgbClr val="0070C0"/>
                </a:solidFill>
              </a:rPr>
              <a:t>15 slides</a:t>
            </a:r>
            <a:r>
              <a:rPr lang="en-US" dirty="0" smtClean="0"/>
              <a:t>. </a:t>
            </a:r>
          </a:p>
          <a:p>
            <a:pPr eaLnBrk="1" hangingPunct="1">
              <a:lnSpc>
                <a:spcPct val="80000"/>
              </a:lnSpc>
            </a:pPr>
            <a:r>
              <a:rPr lang="en-US" i="1" dirty="0" smtClean="0"/>
              <a:t>Exception</a:t>
            </a:r>
            <a:r>
              <a:rPr lang="en-US" dirty="0" smtClean="0"/>
              <a:t>: </a:t>
            </a:r>
            <a:r>
              <a:rPr lang="en-US" b="1" dirty="0" smtClean="0">
                <a:solidFill>
                  <a:srgbClr val="0070C0"/>
                </a:solidFill>
              </a:rPr>
              <a:t>Images</a:t>
            </a:r>
            <a:r>
              <a:rPr lang="en-US" dirty="0" smtClean="0"/>
              <a:t> which illustrate something well, but do </a:t>
            </a:r>
            <a:r>
              <a:rPr lang="en-US" i="1" dirty="0" smtClean="0"/>
              <a:t>not</a:t>
            </a:r>
            <a:r>
              <a:rPr lang="en-US" dirty="0" smtClean="0"/>
              <a:t> require much air time. </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86600" y="990600"/>
            <a:ext cx="1524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3670300"/>
            <a:ext cx="17033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eaLnBrk="1" hangingPunct="1"/>
            <a:r>
              <a:rPr lang="en-US" sz="4000" b="1" dirty="0" smtClean="0"/>
              <a:t>Tricks for better timing</a:t>
            </a:r>
          </a:p>
        </p:txBody>
      </p:sp>
      <p:sp>
        <p:nvSpPr>
          <p:cNvPr id="15363" name="Rectangle 3"/>
          <p:cNvSpPr>
            <a:spLocks noGrp="1" noChangeArrowheads="1"/>
          </p:cNvSpPr>
          <p:nvPr>
            <p:ph type="body" idx="1"/>
          </p:nvPr>
        </p:nvSpPr>
        <p:spPr>
          <a:xfrm>
            <a:off x="457200" y="1295400"/>
            <a:ext cx="8229600" cy="4267200"/>
          </a:xfrm>
        </p:spPr>
        <p:txBody>
          <a:bodyPr/>
          <a:lstStyle/>
          <a:p>
            <a:pPr eaLnBrk="1" hangingPunct="1">
              <a:lnSpc>
                <a:spcPct val="80000"/>
              </a:lnSpc>
            </a:pPr>
            <a:r>
              <a:rPr lang="en-US" dirty="0" smtClean="0"/>
              <a:t>Avoid prolonged discussion </a:t>
            </a:r>
            <a:br>
              <a:rPr lang="en-US" dirty="0" smtClean="0"/>
            </a:br>
            <a:r>
              <a:rPr lang="en-US" dirty="0" smtClean="0"/>
              <a:t>on any one slide. </a:t>
            </a:r>
          </a:p>
          <a:p>
            <a:pPr eaLnBrk="1" hangingPunct="1">
              <a:lnSpc>
                <a:spcPct val="80000"/>
              </a:lnSpc>
            </a:pPr>
            <a:r>
              <a:rPr lang="en-US" b="1" dirty="0" smtClean="0">
                <a:solidFill>
                  <a:srgbClr val="0070C0"/>
                </a:solidFill>
              </a:rPr>
              <a:t>Timed practice runs </a:t>
            </a:r>
            <a:r>
              <a:rPr lang="en-US" dirty="0" smtClean="0"/>
              <a:t>will </a:t>
            </a:r>
            <a:br>
              <a:rPr lang="en-US" dirty="0" smtClean="0"/>
            </a:br>
            <a:r>
              <a:rPr lang="en-US" dirty="0" smtClean="0"/>
              <a:t>help you fine tune your </a:t>
            </a:r>
            <a:br>
              <a:rPr lang="en-US" dirty="0" smtClean="0"/>
            </a:br>
            <a:r>
              <a:rPr lang="en-US" dirty="0" smtClean="0"/>
              <a:t>presentation length and </a:t>
            </a:r>
            <a:br>
              <a:rPr lang="en-US" dirty="0" smtClean="0"/>
            </a:br>
            <a:r>
              <a:rPr lang="en-US" dirty="0" smtClean="0"/>
              <a:t>number of slides.</a:t>
            </a:r>
          </a:p>
          <a:p>
            <a:pPr eaLnBrk="1" hangingPunct="1">
              <a:lnSpc>
                <a:spcPct val="80000"/>
              </a:lnSpc>
            </a:pPr>
            <a:r>
              <a:rPr lang="en-US" b="1" dirty="0" smtClean="0">
                <a:solidFill>
                  <a:srgbClr val="0070C0"/>
                </a:solidFill>
              </a:rPr>
              <a:t>“Backup” slides </a:t>
            </a:r>
            <a:r>
              <a:rPr lang="en-US" dirty="0" smtClean="0"/>
              <a:t>of 1 or 2 things hard to explain, placed after your “Thank you” slide, just in case you get a question about, say, a complicated method.</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1400175"/>
            <a:ext cx="20955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z="4000" b="1" dirty="0" smtClean="0"/>
              <a:t>Word choice</a:t>
            </a:r>
          </a:p>
        </p:txBody>
      </p:sp>
      <p:sp>
        <p:nvSpPr>
          <p:cNvPr id="3" name="Content Placeholder 2"/>
          <p:cNvSpPr>
            <a:spLocks noGrp="1"/>
          </p:cNvSpPr>
          <p:nvPr>
            <p:ph idx="1"/>
          </p:nvPr>
        </p:nvSpPr>
        <p:spPr>
          <a:xfrm>
            <a:off x="457200" y="1265238"/>
            <a:ext cx="8229600" cy="4525962"/>
          </a:xfrm>
        </p:spPr>
        <p:txBody>
          <a:bodyPr/>
          <a:lstStyle/>
          <a:p>
            <a:pPr eaLnBrk="1" hangingPunct="1">
              <a:lnSpc>
                <a:spcPct val="90000"/>
              </a:lnSpc>
              <a:defRPr/>
            </a:pPr>
            <a:r>
              <a:rPr lang="en-US" dirty="0" smtClean="0"/>
              <a:t>Though scientifically aware, some of your audience </a:t>
            </a:r>
            <a:r>
              <a:rPr lang="en-US" i="1" dirty="0" smtClean="0"/>
              <a:t>may not </a:t>
            </a:r>
            <a:r>
              <a:rPr lang="en-US" dirty="0" smtClean="0"/>
              <a:t>necessarily be versed in the technical terms of your specific topic or discipline. </a:t>
            </a:r>
          </a:p>
          <a:p>
            <a:pPr lvl="1" eaLnBrk="1" hangingPunct="1">
              <a:lnSpc>
                <a:spcPct val="90000"/>
              </a:lnSpc>
              <a:defRPr/>
            </a:pPr>
            <a:r>
              <a:rPr lang="en-US" b="1" dirty="0" smtClean="0">
                <a:solidFill>
                  <a:srgbClr val="0070C0"/>
                </a:solidFill>
              </a:rPr>
              <a:t>define technical terms</a:t>
            </a:r>
          </a:p>
          <a:p>
            <a:pPr lvl="1" eaLnBrk="1" hangingPunct="1">
              <a:lnSpc>
                <a:spcPct val="90000"/>
              </a:lnSpc>
              <a:defRPr/>
            </a:pPr>
            <a:r>
              <a:rPr lang="en-US" b="1" dirty="0" smtClean="0">
                <a:solidFill>
                  <a:srgbClr val="0070C0"/>
                </a:solidFill>
              </a:rPr>
              <a:t>spell out acronyms</a:t>
            </a:r>
          </a:p>
          <a:p>
            <a:pPr marL="0" indent="0">
              <a:buFontTx/>
              <a:buNone/>
              <a:defRPr/>
            </a:pPr>
            <a:endParaRPr lang="en-US"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0" y="3686175"/>
            <a:ext cx="3048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3"/>
          <p:cNvSpPr txBox="1">
            <a:spLocks noChangeArrowheads="1"/>
          </p:cNvSpPr>
          <p:nvPr/>
        </p:nvSpPr>
        <p:spPr bwMode="auto">
          <a:xfrm>
            <a:off x="5943600" y="64293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Source: Blogging Innovation</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4159250"/>
            <a:ext cx="3124200"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Content Placeholder 2"/>
          <p:cNvSpPr txBox="1">
            <a:spLocks/>
          </p:cNvSpPr>
          <p:nvPr/>
        </p:nvSpPr>
        <p:spPr bwMode="auto">
          <a:xfrm>
            <a:off x="5359400" y="3086100"/>
            <a:ext cx="320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0000"/>
              </a:lnSpc>
              <a:spcBef>
                <a:spcPct val="20000"/>
              </a:spcBef>
              <a:buFontTx/>
              <a:buChar char="–"/>
            </a:pPr>
            <a:r>
              <a:rPr lang="en-US" sz="2800" b="1" dirty="0">
                <a:solidFill>
                  <a:srgbClr val="0070C0"/>
                </a:solidFill>
              </a:rPr>
              <a:t>avoid jargon</a:t>
            </a:r>
          </a:p>
          <a:p>
            <a:pPr>
              <a:spcBef>
                <a:spcPct val="20000"/>
              </a:spcBef>
            </a:pP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nasa-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3468688"/>
            <a:ext cx="128905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pPr eaLnBrk="1" hangingPunct="1"/>
            <a:r>
              <a:rPr lang="en-US" sz="4000" b="1" dirty="0" smtClean="0"/>
              <a:t>Logos &amp; Attribution</a:t>
            </a:r>
          </a:p>
        </p:txBody>
      </p:sp>
      <p:sp>
        <p:nvSpPr>
          <p:cNvPr id="17412"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dirty="0" smtClean="0"/>
              <a:t>Somewhere on the edges of this slide it is a good idea to put </a:t>
            </a:r>
            <a:r>
              <a:rPr lang="en-US" b="1" dirty="0" smtClean="0">
                <a:solidFill>
                  <a:srgbClr val="0070C0"/>
                </a:solidFill>
              </a:rPr>
              <a:t>logos of organizations </a:t>
            </a:r>
            <a:r>
              <a:rPr lang="en-US" b="1" i="1" dirty="0" smtClean="0">
                <a:solidFill>
                  <a:srgbClr val="0070C0"/>
                </a:solidFill>
              </a:rPr>
              <a:t>key</a:t>
            </a:r>
            <a:r>
              <a:rPr lang="en-US" b="1" dirty="0" smtClean="0">
                <a:solidFill>
                  <a:srgbClr val="0070C0"/>
                </a:solidFill>
              </a:rPr>
              <a:t> to the research</a:t>
            </a:r>
            <a:r>
              <a:rPr lang="en-US" dirty="0" smtClean="0"/>
              <a:t> (the department, NASA, etc.). </a:t>
            </a:r>
          </a:p>
          <a:p>
            <a:pPr eaLnBrk="1" hangingPunct="1">
              <a:lnSpc>
                <a:spcPct val="80000"/>
              </a:lnSpc>
            </a:pPr>
            <a:r>
              <a:rPr lang="en-US" dirty="0" smtClean="0"/>
              <a:t>Since </a:t>
            </a:r>
            <a:r>
              <a:rPr lang="en-US" b="1" dirty="0" smtClean="0">
                <a:solidFill>
                  <a:srgbClr val="0070C0"/>
                </a:solidFill>
              </a:rPr>
              <a:t>Space Grant is </a:t>
            </a:r>
            <a:br>
              <a:rPr lang="en-US" b="1" dirty="0" smtClean="0">
                <a:solidFill>
                  <a:srgbClr val="0070C0"/>
                </a:solidFill>
              </a:rPr>
            </a:br>
            <a:r>
              <a:rPr lang="en-US" b="1" dirty="0" smtClean="0">
                <a:solidFill>
                  <a:srgbClr val="0070C0"/>
                </a:solidFill>
              </a:rPr>
              <a:t>the primary sponsor</a:t>
            </a:r>
            <a:r>
              <a:rPr lang="en-US" dirty="0" smtClean="0"/>
              <a:t>, </a:t>
            </a:r>
            <a:br>
              <a:rPr lang="en-US" dirty="0" smtClean="0"/>
            </a:br>
            <a:r>
              <a:rPr lang="en-US" dirty="0" smtClean="0"/>
              <a:t>it is common to place </a:t>
            </a:r>
            <a:br>
              <a:rPr lang="en-US" dirty="0" smtClean="0"/>
            </a:br>
            <a:r>
              <a:rPr lang="en-US" dirty="0" smtClean="0"/>
              <a:t>the Space Grant logo </a:t>
            </a:r>
            <a:br>
              <a:rPr lang="en-US" dirty="0" smtClean="0"/>
            </a:br>
            <a:r>
              <a:rPr lang="en-US" dirty="0" smtClean="0"/>
              <a:t>in the bottom corner of all subsequent slides as well.</a:t>
            </a:r>
          </a:p>
          <a:p>
            <a:pPr eaLnBrk="1" hangingPunct="1">
              <a:lnSpc>
                <a:spcPct val="80000"/>
              </a:lnSpc>
            </a:pPr>
            <a:r>
              <a:rPr lang="en-US" dirty="0" smtClean="0"/>
              <a:t>http://spacegrant.arizona.edu/about/logos </a:t>
            </a:r>
          </a:p>
        </p:txBody>
      </p:sp>
      <p:pic>
        <p:nvPicPr>
          <p:cNvPr id="17413" name="Picture 4" descr="ua_logo_l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889250"/>
            <a:ext cx="1260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AZSGC_sunset"/>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12210" t="2715" r="13370" b="1530"/>
          <a:stretch>
            <a:fillRect/>
          </a:stretch>
        </p:blipFill>
        <p:spPr bwMode="auto">
          <a:xfrm>
            <a:off x="7689850" y="25574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dirty="0" smtClean="0"/>
              <a:t>Opening?</a:t>
            </a:r>
          </a:p>
        </p:txBody>
      </p:sp>
      <p:sp>
        <p:nvSpPr>
          <p:cNvPr id="18435"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3600" dirty="0" smtClean="0"/>
              <a:t>Most presentations </a:t>
            </a:r>
            <a:r>
              <a:rPr lang="en-US" sz="3600" b="1" dirty="0" smtClean="0">
                <a:solidFill>
                  <a:srgbClr val="0070C0"/>
                </a:solidFill>
              </a:rPr>
              <a:t>use the title slide to begin</a:t>
            </a:r>
            <a:r>
              <a:rPr lang="en-US" sz="3600" dirty="0" smtClean="0"/>
              <a:t>: </a:t>
            </a:r>
          </a:p>
          <a:p>
            <a:pPr lvl="1" eaLnBrk="1" hangingPunct="1">
              <a:lnSpc>
                <a:spcPct val="80000"/>
              </a:lnSpc>
            </a:pPr>
            <a:r>
              <a:rPr lang="en-US" sz="3600" dirty="0" smtClean="0"/>
              <a:t>title</a:t>
            </a:r>
          </a:p>
          <a:p>
            <a:pPr lvl="1" eaLnBrk="1" hangingPunct="1">
              <a:lnSpc>
                <a:spcPct val="80000"/>
              </a:lnSpc>
            </a:pPr>
            <a:r>
              <a:rPr lang="en-US" sz="3600" dirty="0" smtClean="0"/>
              <a:t>your name</a:t>
            </a:r>
          </a:p>
          <a:p>
            <a:pPr lvl="1" eaLnBrk="1" hangingPunct="1">
              <a:lnSpc>
                <a:spcPct val="80000"/>
              </a:lnSpc>
            </a:pPr>
            <a:r>
              <a:rPr lang="en-US" sz="3600" i="1" dirty="0" smtClean="0"/>
              <a:t>key</a:t>
            </a:r>
            <a:r>
              <a:rPr lang="en-US" sz="3600" dirty="0" smtClean="0"/>
              <a:t> acknowledgements (your mentor's name and affiliation and folks who worked with you directly), </a:t>
            </a:r>
          </a:p>
          <a:p>
            <a:pPr lvl="1" eaLnBrk="1" hangingPunct="1">
              <a:lnSpc>
                <a:spcPct val="80000"/>
              </a:lnSpc>
            </a:pPr>
            <a:r>
              <a:rPr lang="en-US" sz="3600" dirty="0" smtClean="0"/>
              <a:t>the name/place of the symposium</a:t>
            </a:r>
          </a:p>
          <a:p>
            <a:pPr lvl="1" eaLnBrk="1" hangingPunct="1">
              <a:lnSpc>
                <a:spcPct val="80000"/>
              </a:lnSpc>
            </a:pPr>
            <a:r>
              <a:rPr lang="en-US" sz="3600" dirty="0" smtClean="0"/>
              <a:t>date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b="1" dirty="0" smtClean="0"/>
              <a:t>Outline of Presentation? </a:t>
            </a:r>
          </a:p>
        </p:txBody>
      </p:sp>
      <p:sp>
        <p:nvSpPr>
          <p:cNvPr id="19459" name="Rectangle 3"/>
          <p:cNvSpPr>
            <a:spLocks noGrp="1" noChangeArrowheads="1"/>
          </p:cNvSpPr>
          <p:nvPr>
            <p:ph type="body" idx="1"/>
          </p:nvPr>
        </p:nvSpPr>
        <p:spPr>
          <a:xfrm>
            <a:off x="457200" y="1371600"/>
            <a:ext cx="8229600" cy="4876800"/>
          </a:xfrm>
        </p:spPr>
        <p:txBody>
          <a:bodyPr/>
          <a:lstStyle/>
          <a:p>
            <a:pPr eaLnBrk="1" hangingPunct="1">
              <a:lnSpc>
                <a:spcPct val="90000"/>
              </a:lnSpc>
            </a:pPr>
            <a:r>
              <a:rPr lang="en-US" dirty="0" smtClean="0"/>
              <a:t>It is a good idea to </a:t>
            </a:r>
            <a:r>
              <a:rPr lang="en-US" b="1" i="1" dirty="0" smtClean="0">
                <a:solidFill>
                  <a:srgbClr val="0070C0"/>
                </a:solidFill>
              </a:rPr>
              <a:t>briefly</a:t>
            </a:r>
            <a:r>
              <a:rPr lang="en-US" b="1" dirty="0" smtClean="0">
                <a:solidFill>
                  <a:srgbClr val="0070C0"/>
                </a:solidFill>
              </a:rPr>
              <a:t> </a:t>
            </a:r>
            <a:r>
              <a:rPr lang="en-US" dirty="0" smtClean="0"/>
              <a:t>summarize what you are going to present at the beginning.</a:t>
            </a:r>
          </a:p>
          <a:p>
            <a:pPr eaLnBrk="1" hangingPunct="1">
              <a:lnSpc>
                <a:spcPct val="90000"/>
              </a:lnSpc>
            </a:pPr>
            <a:r>
              <a:rPr lang="en-US" dirty="0" smtClean="0"/>
              <a:t>It helps focus the audience and organize your own thoughts. </a:t>
            </a:r>
          </a:p>
          <a:p>
            <a:pPr eaLnBrk="1" hangingPunct="1">
              <a:lnSpc>
                <a:spcPct val="90000"/>
              </a:lnSpc>
            </a:pPr>
            <a:r>
              <a:rPr lang="en-US" dirty="0" smtClean="0"/>
              <a:t>This can be done verbally on the opening slide, </a:t>
            </a:r>
            <a:r>
              <a:rPr lang="en-US" b="1" dirty="0" smtClean="0">
                <a:solidFill>
                  <a:srgbClr val="0070C0"/>
                </a:solidFill>
              </a:rPr>
              <a:t>or</a:t>
            </a:r>
            <a:r>
              <a:rPr lang="en-US" dirty="0" smtClean="0"/>
              <a:t> as a bullet list on the second slide. </a:t>
            </a:r>
          </a:p>
          <a:p>
            <a:pPr eaLnBrk="1" hangingPunct="1">
              <a:lnSpc>
                <a:spcPct val="90000"/>
              </a:lnSpc>
            </a:pPr>
            <a:r>
              <a:rPr lang="en-US" dirty="0" smtClean="0"/>
              <a:t>Which depends on your style, comfort and pace.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smtClean="0"/>
              <a:t>Closing? </a:t>
            </a:r>
          </a:p>
        </p:txBody>
      </p:sp>
      <p:sp>
        <p:nvSpPr>
          <p:cNvPr id="20483" name="Rectangle 3"/>
          <p:cNvSpPr>
            <a:spLocks noGrp="1" noChangeArrowheads="1"/>
          </p:cNvSpPr>
          <p:nvPr>
            <p:ph type="body" idx="1"/>
          </p:nvPr>
        </p:nvSpPr>
        <p:spPr>
          <a:xfrm>
            <a:off x="457200" y="914400"/>
            <a:ext cx="8229600" cy="5287963"/>
          </a:xfrm>
        </p:spPr>
        <p:txBody>
          <a:bodyPr/>
          <a:lstStyle/>
          <a:p>
            <a:pPr eaLnBrk="1" hangingPunct="1">
              <a:lnSpc>
                <a:spcPct val="90000"/>
              </a:lnSpc>
            </a:pPr>
            <a:r>
              <a:rPr lang="en-US" sz="2800" b="1" dirty="0" smtClean="0">
                <a:solidFill>
                  <a:srgbClr val="0070C0"/>
                </a:solidFill>
              </a:rPr>
              <a:t>Conclusions</a:t>
            </a:r>
            <a:r>
              <a:rPr lang="en-US" sz="2800" dirty="0" smtClean="0"/>
              <a:t>!! Generally presenters close the science part of the talk on the </a:t>
            </a:r>
            <a:r>
              <a:rPr lang="en-US" sz="2800" i="1" dirty="0" smtClean="0"/>
              <a:t>second to last slide </a:t>
            </a:r>
            <a:r>
              <a:rPr lang="en-US" sz="2800" dirty="0" smtClean="0"/>
              <a:t>where they discuss their interpretations, giving some insight of future directions. </a:t>
            </a:r>
          </a:p>
          <a:p>
            <a:pPr eaLnBrk="1" hangingPunct="1">
              <a:lnSpc>
                <a:spcPct val="90000"/>
              </a:lnSpc>
            </a:pPr>
            <a:r>
              <a:rPr lang="en-US" sz="2800" dirty="0" smtClean="0"/>
              <a:t>After completing that slide, the close with advance to a </a:t>
            </a:r>
            <a:r>
              <a:rPr lang="en-US" sz="2800" b="1" dirty="0" smtClean="0">
                <a:solidFill>
                  <a:srgbClr val="0070C0"/>
                </a:solidFill>
              </a:rPr>
              <a:t>"Thank you" </a:t>
            </a:r>
            <a:r>
              <a:rPr lang="en-US" sz="2800" dirty="0" smtClean="0"/>
              <a:t>slide that offers the opportunity for questions. </a:t>
            </a:r>
          </a:p>
          <a:p>
            <a:pPr lvl="1" eaLnBrk="1" hangingPunct="1">
              <a:lnSpc>
                <a:spcPct val="90000"/>
              </a:lnSpc>
            </a:pPr>
            <a:r>
              <a:rPr lang="en-US" sz="2400" dirty="0" smtClean="0"/>
              <a:t>This may have a more detailed list of acknowledgements than your opening slide</a:t>
            </a:r>
          </a:p>
          <a:p>
            <a:pPr eaLnBrk="1" hangingPunct="1">
              <a:lnSpc>
                <a:spcPct val="90000"/>
              </a:lnSpc>
            </a:pPr>
            <a:r>
              <a:rPr lang="en-US" sz="2800" dirty="0" smtClean="0"/>
              <a:t>It is possible you may want to put in a </a:t>
            </a:r>
            <a:r>
              <a:rPr lang="en-US" sz="2800" b="1" dirty="0" smtClean="0">
                <a:solidFill>
                  <a:srgbClr val="0070C0"/>
                </a:solidFill>
              </a:rPr>
              <a:t>“Future Directions” slide</a:t>
            </a:r>
            <a:r>
              <a:rPr lang="en-US" sz="2800" dirty="0" smtClean="0"/>
              <a:t> before the “Thank you” slide…but only if you feel you will have time. You can always discuss these as you say thank you.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b="1" dirty="0" smtClean="0"/>
              <a:t>How do I field questions?</a:t>
            </a:r>
          </a:p>
        </p:txBody>
      </p:sp>
      <p:sp>
        <p:nvSpPr>
          <p:cNvPr id="21507" name="Content Placeholder 2"/>
          <p:cNvSpPr>
            <a:spLocks noGrp="1"/>
          </p:cNvSpPr>
          <p:nvPr>
            <p:ph idx="1"/>
          </p:nvPr>
        </p:nvSpPr>
        <p:spPr>
          <a:xfrm>
            <a:off x="457200" y="1447800"/>
            <a:ext cx="8534400" cy="4525963"/>
          </a:xfrm>
        </p:spPr>
        <p:txBody>
          <a:bodyPr/>
          <a:lstStyle/>
          <a:p>
            <a:pPr eaLnBrk="1" hangingPunct="1">
              <a:lnSpc>
                <a:spcPct val="90000"/>
              </a:lnSpc>
            </a:pPr>
            <a:r>
              <a:rPr lang="en-US" b="1" dirty="0" smtClean="0">
                <a:solidFill>
                  <a:srgbClr val="0070C0"/>
                </a:solidFill>
              </a:rPr>
              <a:t>The moderator usually </a:t>
            </a:r>
            <a:br>
              <a:rPr lang="en-US" b="1" dirty="0" smtClean="0">
                <a:solidFill>
                  <a:srgbClr val="0070C0"/>
                </a:solidFill>
              </a:rPr>
            </a:br>
            <a:r>
              <a:rPr lang="en-US" dirty="0" smtClean="0"/>
              <a:t>a) asks the audience for questions and </a:t>
            </a:r>
            <a:br>
              <a:rPr lang="en-US" dirty="0" smtClean="0"/>
            </a:br>
            <a:r>
              <a:rPr lang="en-US" dirty="0" smtClean="0"/>
              <a:t>b) fields the questions</a:t>
            </a:r>
            <a:br>
              <a:rPr lang="en-US" dirty="0" smtClean="0"/>
            </a:br>
            <a:r>
              <a:rPr lang="en-US" dirty="0" smtClean="0"/>
              <a:t>…and then you answer them.</a:t>
            </a:r>
          </a:p>
          <a:p>
            <a:pPr eaLnBrk="1" hangingPunct="1">
              <a:lnSpc>
                <a:spcPct val="90000"/>
              </a:lnSpc>
            </a:pPr>
            <a:r>
              <a:rPr lang="en-US" dirty="0" smtClean="0"/>
              <a:t>Therefore, </a:t>
            </a:r>
            <a:r>
              <a:rPr lang="en-US" i="1" dirty="0" smtClean="0"/>
              <a:t>do not end </a:t>
            </a:r>
            <a:r>
              <a:rPr lang="en-US" dirty="0" smtClean="0"/>
              <a:t>your presentation with “Questions?” – It is </a:t>
            </a:r>
            <a:r>
              <a:rPr lang="en-US" i="1" dirty="0" smtClean="0"/>
              <a:t>much</a:t>
            </a:r>
            <a:r>
              <a:rPr lang="en-US" dirty="0" smtClean="0"/>
              <a:t> more polite to end with </a:t>
            </a:r>
            <a:r>
              <a:rPr lang="en-US" b="1" dirty="0" smtClean="0">
                <a:solidFill>
                  <a:srgbClr val="0070C0"/>
                </a:solidFill>
              </a:rPr>
              <a:t>“Thank You”</a:t>
            </a:r>
          </a:p>
          <a:p>
            <a:pPr eaLnBrk="1" hangingPunct="1">
              <a:lnSpc>
                <a:spcPct val="90000"/>
              </a:lnSpc>
            </a:pPr>
            <a:r>
              <a:rPr lang="en-US" b="1" dirty="0" smtClean="0">
                <a:solidFill>
                  <a:srgbClr val="0070C0"/>
                </a:solidFill>
              </a:rPr>
              <a:t>Do NOT close </a:t>
            </a:r>
            <a:r>
              <a:rPr lang="en-US" dirty="0" smtClean="0"/>
              <a:t>your PowerPoint because you may need it to help you answer a question!</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838200"/>
          </a:xfrm>
        </p:spPr>
        <p:txBody>
          <a:bodyPr/>
          <a:lstStyle/>
          <a:p>
            <a:pPr eaLnBrk="1" hangingPunct="1"/>
            <a:r>
              <a:rPr lang="en-US" sz="4000" b="1" dirty="0" smtClean="0"/>
              <a:t>Positive vs. Negative? </a:t>
            </a:r>
          </a:p>
        </p:txBody>
      </p:sp>
      <p:sp>
        <p:nvSpPr>
          <p:cNvPr id="22531" name="Rectangle 3"/>
          <p:cNvSpPr>
            <a:spLocks noGrp="1" noChangeArrowheads="1"/>
          </p:cNvSpPr>
          <p:nvPr>
            <p:ph type="body" idx="1"/>
          </p:nvPr>
        </p:nvSpPr>
        <p:spPr>
          <a:xfrm>
            <a:off x="457200" y="838200"/>
            <a:ext cx="8229600" cy="5181600"/>
          </a:xfrm>
        </p:spPr>
        <p:txBody>
          <a:bodyPr/>
          <a:lstStyle/>
          <a:p>
            <a:pPr eaLnBrk="1" hangingPunct="1"/>
            <a:r>
              <a:rPr lang="en-US" sz="2800" dirty="0" smtClean="0"/>
              <a:t>Research, R&amp;D, science education and science writing all have moments of success surrounded by periods of trial and error -- and frustration! </a:t>
            </a:r>
          </a:p>
          <a:p>
            <a:pPr eaLnBrk="1" hangingPunct="1"/>
            <a:r>
              <a:rPr lang="en-US" sz="2800" b="1" dirty="0" smtClean="0">
                <a:solidFill>
                  <a:srgbClr val="0070C0"/>
                </a:solidFill>
              </a:rPr>
              <a:t>While your presentation may include mention of the challenges overcome </a:t>
            </a:r>
            <a:r>
              <a:rPr lang="en-US" sz="2800" dirty="0" smtClean="0"/>
              <a:t>and not overcome, the focus should be on those elements that you did do and which moved things forward rather than those things which had to be discarded for whatever reason.</a:t>
            </a:r>
          </a:p>
          <a:p>
            <a:pPr eaLnBrk="1" hangingPunct="1"/>
            <a:r>
              <a:rPr lang="en-US" sz="4400" b="1" dirty="0" smtClean="0">
                <a:solidFill>
                  <a:srgbClr val="0070C0"/>
                </a:solidFill>
              </a:rPr>
              <a:t>Be positive! </a:t>
            </a:r>
            <a:r>
              <a:rPr lang="en-US" sz="2800" u="sng" dirty="0" smtClean="0"/>
              <a:t>Focus on what you did do and what worked, not the opposite</a:t>
            </a:r>
            <a:r>
              <a:rPr lang="en-US" sz="2800"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lstStyle/>
          <a:p>
            <a:pPr eaLnBrk="1" hangingPunct="1"/>
            <a:r>
              <a:rPr lang="en-US" sz="4000" b="1" dirty="0" smtClean="0"/>
              <a:t>Images</a:t>
            </a:r>
          </a:p>
        </p:txBody>
      </p:sp>
      <p:sp>
        <p:nvSpPr>
          <p:cNvPr id="23555" name="Rectangle 3"/>
          <p:cNvSpPr>
            <a:spLocks noGrp="1" noChangeArrowheads="1"/>
          </p:cNvSpPr>
          <p:nvPr>
            <p:ph type="body" idx="1"/>
          </p:nvPr>
        </p:nvSpPr>
        <p:spPr>
          <a:xfrm>
            <a:off x="304800" y="914400"/>
            <a:ext cx="8229600" cy="5105400"/>
          </a:xfrm>
        </p:spPr>
        <p:txBody>
          <a:bodyPr/>
          <a:lstStyle/>
          <a:p>
            <a:pPr eaLnBrk="1" hangingPunct="1"/>
            <a:r>
              <a:rPr lang="en-US" b="1" dirty="0" smtClean="0">
                <a:solidFill>
                  <a:srgbClr val="0070C0"/>
                </a:solidFill>
              </a:rPr>
              <a:t>Images are excellent</a:t>
            </a:r>
            <a:r>
              <a:rPr lang="en-US" dirty="0" smtClean="0"/>
              <a:t>, particularly if they aid comprehension. </a:t>
            </a:r>
          </a:p>
          <a:p>
            <a:pPr eaLnBrk="1" hangingPunct="1"/>
            <a:r>
              <a:rPr lang="en-US" dirty="0" smtClean="0"/>
              <a:t>They often are </a:t>
            </a:r>
            <a:br>
              <a:rPr lang="en-US" dirty="0" smtClean="0"/>
            </a:br>
            <a:r>
              <a:rPr lang="en-US" dirty="0" smtClean="0"/>
              <a:t>better than strings </a:t>
            </a:r>
            <a:br>
              <a:rPr lang="en-US" dirty="0" smtClean="0"/>
            </a:br>
            <a:r>
              <a:rPr lang="en-US" dirty="0" smtClean="0"/>
              <a:t>of detailed text. </a:t>
            </a:r>
          </a:p>
          <a:p>
            <a:pPr eaLnBrk="1" hangingPunct="1"/>
            <a:r>
              <a:rPr lang="en-US" dirty="0" smtClean="0"/>
              <a:t>They can be core to a slide or </a:t>
            </a:r>
            <a:br>
              <a:rPr lang="en-US" dirty="0" smtClean="0"/>
            </a:br>
            <a:r>
              <a:rPr lang="en-US" dirty="0" smtClean="0"/>
              <a:t>used to add clarification and break up text. </a:t>
            </a:r>
          </a:p>
          <a:p>
            <a:pPr eaLnBrk="1" hangingPunct="1"/>
            <a:r>
              <a:rPr lang="en-US" dirty="0" smtClean="0"/>
              <a:t>NOTE: It is very important that you </a:t>
            </a:r>
            <a:r>
              <a:rPr lang="en-US" b="1" dirty="0" smtClean="0">
                <a:solidFill>
                  <a:srgbClr val="0070C0"/>
                </a:solidFill>
              </a:rPr>
              <a:t>credit the source </a:t>
            </a:r>
            <a:r>
              <a:rPr lang="en-US" dirty="0" smtClean="0"/>
              <a:t>of the image on your slide. (usually in smaller font below the image).</a:t>
            </a:r>
          </a:p>
        </p:txBody>
      </p:sp>
      <p:sp>
        <p:nvSpPr>
          <p:cNvPr id="23556" name="TextBox 1"/>
          <p:cNvSpPr txBox="1">
            <a:spLocks noChangeArrowheads="1"/>
          </p:cNvSpPr>
          <p:nvPr/>
        </p:nvSpPr>
        <p:spPr bwMode="auto">
          <a:xfrm>
            <a:off x="5181600" y="32766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Source: openscience.org</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84700" y="1630363"/>
            <a:ext cx="41021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idx="1"/>
          </p:nvPr>
        </p:nvSpPr>
        <p:spPr>
          <a:xfrm>
            <a:off x="457200" y="1906686"/>
            <a:ext cx="6826250" cy="3538538"/>
          </a:xfrm>
        </p:spPr>
        <p:txBody>
          <a:bodyPr/>
          <a:lstStyle/>
          <a:p>
            <a:pPr marL="0" indent="0">
              <a:lnSpc>
                <a:spcPct val="90000"/>
              </a:lnSpc>
              <a:buFontTx/>
              <a:buNone/>
            </a:pPr>
            <a:r>
              <a:rPr lang="es-ES" dirty="0" smtClean="0"/>
              <a:t>Barron J. Orr</a:t>
            </a:r>
            <a:br>
              <a:rPr lang="es-ES" dirty="0" smtClean="0"/>
            </a:br>
            <a:r>
              <a:rPr lang="en-US" dirty="0" smtClean="0"/>
              <a:t>Professor and </a:t>
            </a:r>
            <a:br>
              <a:rPr lang="en-US" dirty="0" smtClean="0"/>
            </a:br>
            <a:r>
              <a:rPr lang="en-US" dirty="0" smtClean="0"/>
              <a:t>Geospatial Extension Specialist</a:t>
            </a:r>
            <a:br>
              <a:rPr lang="en-US" dirty="0" smtClean="0"/>
            </a:br>
            <a:r>
              <a:rPr lang="en-US" dirty="0" smtClean="0"/>
              <a:t>  </a:t>
            </a:r>
            <a:r>
              <a:rPr lang="en-US" sz="2800" dirty="0" smtClean="0"/>
              <a:t>Office of Arid Lands Studies</a:t>
            </a:r>
            <a:br>
              <a:rPr lang="en-US" sz="2800" dirty="0" smtClean="0"/>
            </a:br>
            <a:r>
              <a:rPr lang="en-US" sz="2800" dirty="0" smtClean="0"/>
              <a:t>  School of Natural Resources </a:t>
            </a:r>
            <a:br>
              <a:rPr lang="en-US" sz="2800" dirty="0" smtClean="0"/>
            </a:br>
            <a:r>
              <a:rPr lang="en-US" sz="2800" dirty="0" smtClean="0"/>
              <a:t>      and the Environment </a:t>
            </a:r>
            <a:r>
              <a:rPr lang="en-US" dirty="0" smtClean="0"/>
              <a:t/>
            </a:r>
            <a:br>
              <a:rPr lang="en-US" dirty="0" smtClean="0"/>
            </a:br>
            <a:r>
              <a:rPr lang="en-US" dirty="0" smtClean="0"/>
              <a:t>  University of Arizona</a:t>
            </a:r>
          </a:p>
        </p:txBody>
      </p:sp>
      <p:pic>
        <p:nvPicPr>
          <p:cNvPr id="4099"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77113" y="1341438"/>
            <a:ext cx="1263650"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0900" y="3644900"/>
            <a:ext cx="1576388"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899150"/>
            <a:ext cx="9144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9"/>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122363" y="44450"/>
            <a:ext cx="6751637"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33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z="4000" b="1" dirty="0" smtClean="0"/>
              <a:t>A Picture is Worth 1000 Words</a:t>
            </a: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95488" y="1524000"/>
            <a:ext cx="5014912"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 Box 6"/>
          <p:cNvSpPr txBox="1">
            <a:spLocks noChangeArrowheads="1"/>
          </p:cNvSpPr>
          <p:nvPr/>
        </p:nvSpPr>
        <p:spPr bwMode="auto">
          <a:xfrm>
            <a:off x="2133600" y="6264275"/>
            <a:ext cx="525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Jive Software CMO Sam Lawrence http://gobigalways.com/10-roi-charts-you-cant-live-without/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2"/>
          <p:cNvSpPr>
            <a:spLocks noGrp="1" noChangeArrowheads="1"/>
          </p:cNvSpPr>
          <p:nvPr>
            <p:ph type="title"/>
          </p:nvPr>
        </p:nvSpPr>
        <p:spPr>
          <a:xfrm>
            <a:off x="457200" y="76200"/>
            <a:ext cx="8229600" cy="1143000"/>
          </a:xfrm>
        </p:spPr>
        <p:txBody>
          <a:bodyPr/>
          <a:lstStyle/>
          <a:p>
            <a:pPr eaLnBrk="1" hangingPunct="1"/>
            <a:r>
              <a:rPr lang="en-US" sz="4000" b="1" dirty="0" smtClean="0"/>
              <a:t>Background Colors</a:t>
            </a:r>
          </a:p>
        </p:txBody>
      </p:sp>
      <p:sp>
        <p:nvSpPr>
          <p:cNvPr id="25604" name="Rectangle 3"/>
          <p:cNvSpPr>
            <a:spLocks noGrp="1" noChangeArrowheads="1"/>
          </p:cNvSpPr>
          <p:nvPr>
            <p:ph type="body" idx="1"/>
          </p:nvPr>
        </p:nvSpPr>
        <p:spPr>
          <a:xfrm>
            <a:off x="457200" y="1809750"/>
            <a:ext cx="8229600" cy="4876800"/>
          </a:xfrm>
        </p:spPr>
        <p:txBody>
          <a:bodyPr/>
          <a:lstStyle/>
          <a:p>
            <a:pPr eaLnBrk="1" hangingPunct="1">
              <a:lnSpc>
                <a:spcPct val="90000"/>
              </a:lnSpc>
            </a:pPr>
            <a:r>
              <a:rPr lang="en-US" sz="2400" smtClean="0"/>
              <a:t>Background colors have the potential to add energy to a presentation, but should never be permitted to impede comprehension.  </a:t>
            </a:r>
          </a:p>
          <a:p>
            <a:pPr eaLnBrk="1" hangingPunct="1">
              <a:lnSpc>
                <a:spcPct val="90000"/>
              </a:lnSpc>
            </a:pPr>
            <a:r>
              <a:rPr lang="en-US" sz="2400" smtClean="0"/>
              <a:t>Be careful about standardized, fancy backgrounds – some are distracting to the audience and others take up far too much real estate without adding to your message. </a:t>
            </a:r>
          </a:p>
          <a:p>
            <a:pPr eaLnBrk="1" hangingPunct="1">
              <a:lnSpc>
                <a:spcPct val="90000"/>
              </a:lnSpc>
            </a:pPr>
            <a:r>
              <a:rPr lang="en-US" sz="2400" smtClean="0"/>
              <a:t>Be very careful about the relationship of your background with the color of your text.</a:t>
            </a:r>
            <a:br>
              <a:rPr lang="en-US" sz="2400" smtClean="0"/>
            </a:br>
            <a:r>
              <a:rPr lang="en-US" sz="1400" smtClean="0"/>
              <a:t/>
            </a:r>
            <a:br>
              <a:rPr lang="en-US" sz="1400" smtClean="0"/>
            </a:br>
            <a:endParaRPr lang="en-US" sz="1400" smtClean="0"/>
          </a:p>
          <a:p>
            <a:pPr eaLnBrk="1" hangingPunct="1">
              <a:lnSpc>
                <a:spcPct val="90000"/>
              </a:lnSpc>
            </a:pPr>
            <a:r>
              <a:rPr lang="en-US" sz="2400" smtClean="0"/>
              <a:t>Many presenters use a simple background (basic white with black text or dark blue with white or yellow text), using images and the actual words chosen to provide energy to the slides.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838200" y="2495550"/>
            <a:ext cx="4419600" cy="400050"/>
          </a:xfrm>
          <a:prstGeom prst="rect">
            <a:avLst/>
          </a:prstGeom>
          <a:solidFill>
            <a:srgbClr val="2E0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2"/>
          <p:cNvSpPr>
            <a:spLocks noGrp="1" noChangeArrowheads="1"/>
          </p:cNvSpPr>
          <p:nvPr>
            <p:ph type="title"/>
          </p:nvPr>
        </p:nvSpPr>
        <p:spPr/>
        <p:txBody>
          <a:bodyPr/>
          <a:lstStyle/>
          <a:p>
            <a:pPr eaLnBrk="1" hangingPunct="1"/>
            <a:r>
              <a:rPr lang="en-US" sz="4000" b="1" dirty="0" smtClean="0"/>
              <a:t>Text Colors</a:t>
            </a:r>
          </a:p>
        </p:txBody>
      </p:sp>
      <p:sp>
        <p:nvSpPr>
          <p:cNvPr id="26628" name="Rectangle 3"/>
          <p:cNvSpPr>
            <a:spLocks noGrp="1" noChangeArrowheads="1"/>
          </p:cNvSpPr>
          <p:nvPr>
            <p:ph type="body" idx="1"/>
          </p:nvPr>
        </p:nvSpPr>
        <p:spPr>
          <a:xfrm>
            <a:off x="457200" y="1295400"/>
            <a:ext cx="8229600" cy="4830763"/>
          </a:xfrm>
        </p:spPr>
        <p:txBody>
          <a:bodyPr/>
          <a:lstStyle/>
          <a:p>
            <a:pPr eaLnBrk="1" hangingPunct="1">
              <a:lnSpc>
                <a:spcPct val="90000"/>
              </a:lnSpc>
            </a:pPr>
            <a:r>
              <a:rPr lang="en-US" sz="2600" dirty="0" smtClean="0">
                <a:solidFill>
                  <a:srgbClr val="FF0000"/>
                </a:solidFill>
              </a:rPr>
              <a:t>Red</a:t>
            </a:r>
            <a:r>
              <a:rPr lang="en-US" sz="2600" dirty="0" smtClean="0"/>
              <a:t> text is almost always very difficult to read regardless of the background. </a:t>
            </a:r>
            <a:r>
              <a:rPr lang="en-US" sz="2600" dirty="0" smtClean="0">
                <a:solidFill>
                  <a:srgbClr val="FF0000"/>
                </a:solidFill>
              </a:rPr>
              <a:t>Do </a:t>
            </a:r>
            <a:r>
              <a:rPr lang="en-US" sz="2600" dirty="0" smtClean="0"/>
              <a:t>not</a:t>
            </a:r>
            <a:r>
              <a:rPr lang="en-US" sz="2600" dirty="0" smtClean="0">
                <a:solidFill>
                  <a:srgbClr val="FF0000"/>
                </a:solidFill>
              </a:rPr>
              <a:t> use red</a:t>
            </a:r>
            <a:r>
              <a:rPr lang="en-US" sz="2600" dirty="0" smtClean="0"/>
              <a:t>.</a:t>
            </a:r>
          </a:p>
          <a:p>
            <a:pPr eaLnBrk="1" hangingPunct="1">
              <a:lnSpc>
                <a:spcPct val="90000"/>
              </a:lnSpc>
            </a:pPr>
            <a:r>
              <a:rPr lang="en-US" sz="2600" dirty="0" smtClean="0">
                <a:solidFill>
                  <a:srgbClr val="777777"/>
                </a:solidFill>
              </a:rPr>
              <a:t>Light text on light background</a:t>
            </a:r>
            <a:r>
              <a:rPr lang="en-US" sz="2600" dirty="0" smtClean="0"/>
              <a:t> or </a:t>
            </a:r>
            <a:br>
              <a:rPr lang="en-US" sz="2600" dirty="0" smtClean="0"/>
            </a:br>
            <a:r>
              <a:rPr lang="en-US" sz="2600" dirty="0" smtClean="0"/>
              <a:t>dark text on dark background should be avoided.</a:t>
            </a:r>
          </a:p>
          <a:p>
            <a:pPr eaLnBrk="1" hangingPunct="1">
              <a:lnSpc>
                <a:spcPct val="90000"/>
              </a:lnSpc>
            </a:pPr>
            <a:r>
              <a:rPr lang="en-US" sz="2600" dirty="0" smtClean="0"/>
              <a:t>If you place text on an image, make sure it is easy to read. If it is not, put a color background beneath the text on top of that part of the image. </a:t>
            </a:r>
          </a:p>
          <a:p>
            <a:pPr eaLnBrk="1" hangingPunct="1">
              <a:lnSpc>
                <a:spcPct val="90000"/>
              </a:lnSpc>
            </a:pPr>
            <a:r>
              <a:rPr lang="en-US" sz="2600" dirty="0" smtClean="0"/>
              <a:t>Ask someone good with colors to comment on your choices. A simple test? Flash a slide to someone who has never seen your presentation and ask them what they saw first – if it is </a:t>
            </a:r>
            <a:r>
              <a:rPr lang="en-US" sz="2600" i="1" dirty="0" smtClean="0"/>
              <a:t>anything</a:t>
            </a:r>
            <a:r>
              <a:rPr lang="en-US" sz="2600" dirty="0" smtClean="0"/>
              <a:t> other than your main message, change your slide!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371600"/>
            <a:ext cx="9144000" cy="457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6500" b="1" spc="600" dirty="0" smtClean="0">
                <a:latin typeface="Goudy Stout" pitchFamily="18" charset="0"/>
              </a:rPr>
              <a:t>…are often</a:t>
            </a:r>
            <a:br>
              <a:rPr lang="en-US" sz="6500" b="1" spc="600" dirty="0" smtClean="0">
                <a:latin typeface="Goudy Stout" pitchFamily="18" charset="0"/>
              </a:rPr>
            </a:br>
            <a:r>
              <a:rPr lang="en-US" sz="6500" b="1" spc="600" dirty="0" smtClean="0">
                <a:latin typeface="Goudy Stout" pitchFamily="18" charset="0"/>
              </a:rPr>
              <a:t>distract </a:t>
            </a:r>
            <a:r>
              <a:rPr lang="en-US" sz="6500" b="1" spc="600" dirty="0" err="1" smtClean="0">
                <a:latin typeface="Goudy Stout" pitchFamily="18" charset="0"/>
              </a:rPr>
              <a:t>ing</a:t>
            </a:r>
            <a:r>
              <a:rPr lang="en-US" sz="6500" b="1" spc="600" dirty="0" smtClean="0">
                <a:latin typeface="Goudy Stout" pitchFamily="18" charset="0"/>
              </a:rPr>
              <a:t>!</a:t>
            </a:r>
          </a:p>
        </p:txBody>
      </p:sp>
      <p:sp>
        <p:nvSpPr>
          <p:cNvPr id="3" name="Title 2"/>
          <p:cNvSpPr>
            <a:spLocks noGrp="1"/>
          </p:cNvSpPr>
          <p:nvPr>
            <p:ph type="title"/>
          </p:nvPr>
        </p:nvSpPr>
        <p:spPr>
          <a:xfrm>
            <a:off x="0" y="38099"/>
            <a:ext cx="5715000" cy="1143000"/>
          </a:xfrm>
        </p:spPr>
        <p:txBody>
          <a:bodyPr/>
          <a:lstStyle/>
          <a:p>
            <a:r>
              <a:rPr lang="en-US" sz="4000" b="1" dirty="0" smtClean="0"/>
              <a:t>Animations?</a:t>
            </a:r>
            <a:endParaRPr lang="en-US" sz="4000" b="1" dirty="0"/>
          </a:p>
        </p:txBody>
      </p:sp>
      <p:sp>
        <p:nvSpPr>
          <p:cNvPr id="4" name="Rectangle 3"/>
          <p:cNvSpPr/>
          <p:nvPr/>
        </p:nvSpPr>
        <p:spPr>
          <a:xfrm rot="19006303">
            <a:off x="-519528" y="2396572"/>
            <a:ext cx="8188460"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Animations…</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4096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3000"/>
                                        <p:tgtEl>
                                          <p:spTgt spid="4"/>
                                        </p:tgtEl>
                                      </p:cBhvr>
                                    </p:animEffect>
                                    <p:anim calcmode="lin" valueType="num">
                                      <p:cBhvr>
                                        <p:cTn id="7" dur="3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3000"/>
                                        <p:tgtEl>
                                          <p:spTgt spid="4"/>
                                        </p:tgtEl>
                                        <p:attrNameLst>
                                          <p:attrName>ppt_h</p:attrName>
                                        </p:attrNameLst>
                                      </p:cBhvr>
                                      <p:tavLst>
                                        <p:tav tm="0">
                                          <p:val>
                                            <p:strVal val="ppt_h"/>
                                          </p:val>
                                        </p:tav>
                                        <p:tav tm="100000">
                                          <p:val>
                                            <p:strVal val="ppt_h"/>
                                          </p:val>
                                        </p:tav>
                                      </p:tavLst>
                                    </p:anim>
                                    <p:set>
                                      <p:cBhvr>
                                        <p:cTn id="9" dur="1" fill="hold">
                                          <p:stCondLst>
                                            <p:cond delay="2999"/>
                                          </p:stCondLst>
                                        </p:cTn>
                                        <p:tgtEl>
                                          <p:spTgt spid="4"/>
                                        </p:tgtEl>
                                        <p:attrNameLst>
                                          <p:attrName>style.visibility</p:attrName>
                                        </p:attrNameLst>
                                      </p:cBhvr>
                                      <p:to>
                                        <p:strVal val="hidden"/>
                                      </p:to>
                                    </p:set>
                                  </p:childTnLst>
                                </p:cTn>
                              </p:par>
                              <p:par>
                                <p:cTn id="10" presetID="8" presetClass="emph" presetSubtype="0" fill="hold" grpId="0" nodeType="withEffect">
                                  <p:stCondLst>
                                    <p:cond delay="1000"/>
                                  </p:stCondLst>
                                  <p:childTnLst>
                                    <p:animRot by="21600000">
                                      <p:cBhvr>
                                        <p:cTn id="11"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1143000"/>
          </a:xfrm>
        </p:spPr>
        <p:txBody>
          <a:bodyPr/>
          <a:lstStyle/>
          <a:p>
            <a:pPr eaLnBrk="1" hangingPunct="1"/>
            <a:r>
              <a:rPr lang="en-US" sz="4000" b="1" dirty="0" smtClean="0"/>
              <a:t>Animations?</a:t>
            </a:r>
          </a:p>
        </p:txBody>
      </p:sp>
      <p:sp>
        <p:nvSpPr>
          <p:cNvPr id="27651" name="Rectangle 3"/>
          <p:cNvSpPr>
            <a:spLocks noGrp="1" noChangeArrowheads="1"/>
          </p:cNvSpPr>
          <p:nvPr>
            <p:ph type="body" idx="1"/>
          </p:nvPr>
        </p:nvSpPr>
        <p:spPr>
          <a:xfrm>
            <a:off x="457200" y="1401763"/>
            <a:ext cx="8229600" cy="4876800"/>
          </a:xfrm>
        </p:spPr>
        <p:txBody>
          <a:bodyPr/>
          <a:lstStyle/>
          <a:p>
            <a:pPr eaLnBrk="1" hangingPunct="1">
              <a:lnSpc>
                <a:spcPct val="90000"/>
              </a:lnSpc>
            </a:pPr>
            <a:r>
              <a:rPr lang="en-US" sz="2800" b="1" dirty="0" smtClean="0">
                <a:solidFill>
                  <a:srgbClr val="0070C0"/>
                </a:solidFill>
              </a:rPr>
              <a:t>Avoid animations! </a:t>
            </a:r>
            <a:r>
              <a:rPr lang="en-US" sz="2800" dirty="0" smtClean="0"/>
              <a:t>PowerPoint animations (e.g. flashing text, appearing and disappearing bullet points, fancy slide transitions, etc.) should be used very carefully if at all.</a:t>
            </a:r>
          </a:p>
          <a:p>
            <a:pPr eaLnBrk="1" hangingPunct="1">
              <a:lnSpc>
                <a:spcPct val="90000"/>
              </a:lnSpc>
            </a:pPr>
            <a:r>
              <a:rPr lang="en-US" sz="2800" b="1" dirty="0" smtClean="0">
                <a:solidFill>
                  <a:srgbClr val="0070C0"/>
                </a:solidFill>
              </a:rPr>
              <a:t>Avoid anything that can distract </a:t>
            </a:r>
            <a:r>
              <a:rPr lang="en-US" sz="2800" dirty="0" smtClean="0"/>
              <a:t>the audience from your message and impede comprehension, or that forces your audience to look at specific text. </a:t>
            </a:r>
          </a:p>
          <a:p>
            <a:pPr eaLnBrk="1" hangingPunct="1">
              <a:lnSpc>
                <a:spcPct val="90000"/>
              </a:lnSpc>
            </a:pPr>
            <a:r>
              <a:rPr lang="en-US" sz="2800" b="1" dirty="0" smtClean="0">
                <a:solidFill>
                  <a:srgbClr val="0070C0"/>
                </a:solidFill>
              </a:rPr>
              <a:t>What you really want is for the audience to </a:t>
            </a:r>
            <a:r>
              <a:rPr lang="en-US" sz="2800" b="1" dirty="0" smtClean="0"/>
              <a:t>concentrate on what you are </a:t>
            </a:r>
            <a:r>
              <a:rPr lang="en-US" sz="2800" b="1" i="1" dirty="0" smtClean="0"/>
              <a:t>saying</a:t>
            </a:r>
            <a:r>
              <a:rPr lang="en-US" sz="2800" b="1" dirty="0" smtClean="0">
                <a:solidFill>
                  <a:srgbClr val="0070C0"/>
                </a:solidFill>
              </a:rPr>
              <a:t>, while taking in / reading the slide at their leisure. </a:t>
            </a:r>
          </a:p>
        </p:txBody>
      </p:sp>
    </p:spTree>
    <p:extLst>
      <p:ext uri="{BB962C8B-B14F-4D97-AF65-F5344CB8AC3E}">
        <p14:creationId xmlns:p14="http://schemas.microsoft.com/office/powerpoint/2010/main" val="2527850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b="1" dirty="0" smtClean="0"/>
              <a:t>Capturing Images </a:t>
            </a:r>
          </a:p>
        </p:txBody>
      </p:sp>
      <p:sp>
        <p:nvSpPr>
          <p:cNvPr id="28675" name="Rectangle 3"/>
          <p:cNvSpPr>
            <a:spLocks noGrp="1" noChangeArrowheads="1"/>
          </p:cNvSpPr>
          <p:nvPr>
            <p:ph type="body" idx="1"/>
          </p:nvPr>
        </p:nvSpPr>
        <p:spPr/>
        <p:txBody>
          <a:bodyPr/>
          <a:lstStyle/>
          <a:p>
            <a:pPr eaLnBrk="1" hangingPunct="1">
              <a:lnSpc>
                <a:spcPct val="80000"/>
              </a:lnSpc>
            </a:pPr>
            <a:r>
              <a:rPr lang="en-US" sz="2800" dirty="0" smtClean="0"/>
              <a:t>Capturing images in websites is fairly easy in most browsers: right click the image, and either “copy” or “save” the image. </a:t>
            </a:r>
          </a:p>
          <a:p>
            <a:pPr eaLnBrk="1" hangingPunct="1">
              <a:lnSpc>
                <a:spcPct val="80000"/>
              </a:lnSpc>
            </a:pPr>
            <a:r>
              <a:rPr lang="en-US" sz="2800" dirty="0" smtClean="0"/>
              <a:t>Capturing windows, screens, and parts of screens can be a bit more tricky. There are a number of simple methods (e.g. Print Screen key on many keyboards provides these functions). </a:t>
            </a:r>
          </a:p>
          <a:p>
            <a:pPr eaLnBrk="1" hangingPunct="1">
              <a:lnSpc>
                <a:spcPct val="80000"/>
              </a:lnSpc>
            </a:pPr>
            <a:r>
              <a:rPr lang="en-US" sz="2800" dirty="0" smtClean="0"/>
              <a:t>There are also a number of freeware or shareware applications that make this very easy and fast, such as </a:t>
            </a:r>
            <a:r>
              <a:rPr lang="en-US" sz="2800" b="1" dirty="0" err="1" smtClean="0">
                <a:solidFill>
                  <a:srgbClr val="0070C0"/>
                </a:solidFill>
              </a:rPr>
              <a:t>ScreenRip</a:t>
            </a:r>
            <a:r>
              <a:rPr lang="en-US" sz="2800" dirty="0" smtClean="0"/>
              <a:t> (</a:t>
            </a:r>
            <a:r>
              <a:rPr lang="en-US" sz="2800" dirty="0" smtClean="0">
                <a:hlinkClick r:id="rId2"/>
              </a:rPr>
              <a:t>http://www.snapfiles.com/get/screenrip.html</a:t>
            </a:r>
            <a:r>
              <a:rPr lang="en-US" sz="2800" dirty="0" smtClean="0"/>
              <a:t>) </a:t>
            </a:r>
          </a:p>
        </p:txBody>
      </p:sp>
      <p:sp>
        <p:nvSpPr>
          <p:cNvPr id="28676" name="Text Box 4"/>
          <p:cNvSpPr txBox="1">
            <a:spLocks noChangeArrowheads="1"/>
          </p:cNvSpPr>
          <p:nvPr/>
        </p:nvSpPr>
        <p:spPr bwMode="auto">
          <a:xfrm>
            <a:off x="152400" y="617220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(Remember to </a:t>
            </a:r>
            <a:r>
              <a:rPr lang="en-US" i="1"/>
              <a:t>credit </a:t>
            </a:r>
            <a:r>
              <a:rPr lang="en-US"/>
              <a:t>the source in your PowerPoint either on or next to the image, including who took the photo and the web page you borrowed it from.)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sz="4000" b="1" dirty="0" smtClean="0"/>
              <a:t>Very simple software:</a:t>
            </a:r>
            <a:br>
              <a:rPr lang="en-US" sz="4000" b="1" dirty="0" smtClean="0"/>
            </a:br>
            <a:r>
              <a:rPr lang="en-US" sz="4000" b="1" dirty="0" err="1" smtClean="0"/>
              <a:t>ScreenRip</a:t>
            </a:r>
            <a:r>
              <a:rPr lang="en-US" sz="4000" b="1" dirty="0" smtClean="0"/>
              <a:t> by </a:t>
            </a:r>
            <a:r>
              <a:rPr lang="en-US" sz="4000" b="1" dirty="0" err="1" smtClean="0"/>
              <a:t>Progency</a:t>
            </a:r>
            <a:endParaRPr lang="en-US" sz="4000" b="1" dirty="0" smtClean="0"/>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1828800"/>
            <a:ext cx="69342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Text Box 6"/>
          <p:cNvSpPr txBox="1">
            <a:spLocks noChangeArrowheads="1"/>
          </p:cNvSpPr>
          <p:nvPr/>
        </p:nvSpPr>
        <p:spPr bwMode="auto">
          <a:xfrm>
            <a:off x="1600200" y="55626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t>http://www.snapfiles.com/get/screenrip.html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57200" y="152400"/>
            <a:ext cx="8229600" cy="2087562"/>
          </a:xfrm>
        </p:spPr>
        <p:txBody>
          <a:bodyPr/>
          <a:lstStyle/>
          <a:p>
            <a:pPr eaLnBrk="1" hangingPunct="1"/>
            <a:r>
              <a:rPr lang="en-US" sz="4000" b="1" dirty="0" smtClean="0"/>
              <a:t>Very simple online photo </a:t>
            </a:r>
            <a:br>
              <a:rPr lang="en-US" sz="4000" b="1" dirty="0" smtClean="0"/>
            </a:br>
            <a:r>
              <a:rPr lang="en-US" sz="4000" b="1" dirty="0" smtClean="0"/>
              <a:t>editing tool:</a:t>
            </a:r>
            <a:br>
              <a:rPr lang="en-US" sz="4000" b="1" dirty="0" smtClean="0"/>
            </a:br>
            <a:r>
              <a:rPr lang="en-US" sz="4000" b="1" dirty="0" err="1" smtClean="0"/>
              <a:t>PicMonkey</a:t>
            </a:r>
            <a:endParaRPr lang="en-US" sz="4000" b="1" dirty="0" smtClean="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6360" y="2362200"/>
            <a:ext cx="61341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6"/>
          <p:cNvSpPr txBox="1">
            <a:spLocks noChangeArrowheads="1"/>
          </p:cNvSpPr>
          <p:nvPr/>
        </p:nvSpPr>
        <p:spPr bwMode="auto">
          <a:xfrm>
            <a:off x="1600200" y="55626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t>http://www.picmonkey.com/</a:t>
            </a:r>
          </a:p>
        </p:txBody>
      </p:sp>
    </p:spTree>
    <p:extLst>
      <p:ext uri="{BB962C8B-B14F-4D97-AF65-F5344CB8AC3E}">
        <p14:creationId xmlns:p14="http://schemas.microsoft.com/office/powerpoint/2010/main" val="3921978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b="1" smtClean="0"/>
              <a:t>Making Images Smaller</a:t>
            </a:r>
          </a:p>
        </p:txBody>
      </p:sp>
      <p:sp>
        <p:nvSpPr>
          <p:cNvPr id="30723" name="Rectangle 3"/>
          <p:cNvSpPr>
            <a:spLocks noGrp="1" noChangeArrowheads="1"/>
          </p:cNvSpPr>
          <p:nvPr>
            <p:ph type="body" idx="1"/>
          </p:nvPr>
        </p:nvSpPr>
        <p:spPr>
          <a:xfrm>
            <a:off x="457200" y="1447800"/>
            <a:ext cx="8229600" cy="4525963"/>
          </a:xfrm>
        </p:spPr>
        <p:txBody>
          <a:bodyPr/>
          <a:lstStyle/>
          <a:p>
            <a:pPr marL="609600" indent="-609600" eaLnBrk="1" hangingPunct="1">
              <a:buFontTx/>
              <a:buAutoNum type="arabicPeriod"/>
            </a:pPr>
            <a:r>
              <a:rPr lang="en-US" i="1" smtClean="0"/>
              <a:t>NEVER</a:t>
            </a:r>
            <a:r>
              <a:rPr lang="en-US" smtClean="0"/>
              <a:t> grab the sides of the photos to resize…only grab the corners.</a:t>
            </a:r>
          </a:p>
          <a:p>
            <a:pPr marL="609600" indent="-609600" eaLnBrk="1" hangingPunct="1">
              <a:buFontTx/>
              <a:buAutoNum type="arabicPeriod"/>
            </a:pPr>
            <a:r>
              <a:rPr lang="en-US" smtClean="0"/>
              <a:t>Resizing in PowerPoint does </a:t>
            </a:r>
            <a:r>
              <a:rPr lang="en-US" i="1" smtClean="0"/>
              <a:t>NOT</a:t>
            </a:r>
            <a:r>
              <a:rPr lang="en-US" smtClean="0"/>
              <a:t> reduce file size!!!</a:t>
            </a:r>
          </a:p>
          <a:p>
            <a:pPr marL="609600" indent="-609600" eaLnBrk="1" hangingPunct="1">
              <a:buFontTx/>
              <a:buAutoNum type="arabicPeriod"/>
            </a:pPr>
            <a:r>
              <a:rPr lang="en-US" smtClean="0"/>
              <a:t>To reduce file size, try these options:</a:t>
            </a:r>
          </a:p>
          <a:p>
            <a:pPr marL="990600" lvl="1" indent="-533400" eaLnBrk="1" hangingPunct="1">
              <a:buFontTx/>
              <a:buChar char="•"/>
            </a:pPr>
            <a:r>
              <a:rPr lang="en-US" smtClean="0"/>
              <a:t>Use a photo software and resize</a:t>
            </a:r>
          </a:p>
          <a:p>
            <a:pPr marL="990600" lvl="1" indent="-533400" eaLnBrk="1" hangingPunct="1">
              <a:buFontTx/>
              <a:buChar char="•"/>
            </a:pPr>
            <a:r>
              <a:rPr lang="en-US" smtClean="0"/>
              <a:t>“Grab” the image with ScreenRip</a:t>
            </a:r>
          </a:p>
          <a:p>
            <a:pPr marL="990600" lvl="1" indent="-533400" eaLnBrk="1" hangingPunct="1">
              <a:buFontTx/>
              <a:buChar char="•"/>
            </a:pPr>
            <a:r>
              <a:rPr lang="en-US" smtClean="0"/>
              <a:t>Use the PowerPoint compression tool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838200"/>
          </a:xfrm>
        </p:spPr>
        <p:txBody>
          <a:bodyPr/>
          <a:lstStyle/>
          <a:p>
            <a:pPr eaLnBrk="1" hangingPunct="1"/>
            <a:r>
              <a:rPr lang="en-US" sz="4000" b="1" smtClean="0"/>
              <a:t>PowerPoint Compression Tool</a:t>
            </a:r>
          </a:p>
        </p:txBody>
      </p:sp>
      <p:sp>
        <p:nvSpPr>
          <p:cNvPr id="31747" name="Rectangle 3"/>
          <p:cNvSpPr>
            <a:spLocks noGrp="1" noChangeArrowheads="1"/>
          </p:cNvSpPr>
          <p:nvPr>
            <p:ph type="body" sz="half" idx="1"/>
          </p:nvPr>
        </p:nvSpPr>
        <p:spPr>
          <a:xfrm>
            <a:off x="381000" y="1143000"/>
            <a:ext cx="4191000" cy="4525963"/>
          </a:xfrm>
        </p:spPr>
        <p:txBody>
          <a:bodyPr/>
          <a:lstStyle/>
          <a:p>
            <a:pPr eaLnBrk="1" hangingPunct="1">
              <a:lnSpc>
                <a:spcPct val="90000"/>
              </a:lnSpc>
            </a:pPr>
            <a:r>
              <a:rPr lang="en-US" smtClean="0"/>
              <a:t>In </a:t>
            </a:r>
            <a:r>
              <a:rPr lang="en-US" b="1" smtClean="0"/>
              <a:t>PowerPoint 2003</a:t>
            </a:r>
            <a:r>
              <a:rPr lang="en-US" smtClean="0"/>
              <a:t>…</a:t>
            </a:r>
          </a:p>
          <a:p>
            <a:pPr lvl="1" eaLnBrk="1" hangingPunct="1">
              <a:lnSpc>
                <a:spcPct val="90000"/>
              </a:lnSpc>
            </a:pPr>
            <a:r>
              <a:rPr lang="en-US" smtClean="0"/>
              <a:t>Right-click the image</a:t>
            </a:r>
          </a:p>
          <a:p>
            <a:pPr lvl="1" eaLnBrk="1" hangingPunct="1">
              <a:lnSpc>
                <a:spcPct val="90000"/>
              </a:lnSpc>
            </a:pPr>
            <a:r>
              <a:rPr lang="en-US" smtClean="0"/>
              <a:t>Choose “Format Picture”</a:t>
            </a:r>
          </a:p>
          <a:p>
            <a:pPr lvl="1" eaLnBrk="1" hangingPunct="1">
              <a:lnSpc>
                <a:spcPct val="90000"/>
              </a:lnSpc>
            </a:pPr>
            <a:r>
              <a:rPr lang="en-US" smtClean="0"/>
              <a:t>Click “Compress…”</a:t>
            </a:r>
          </a:p>
          <a:p>
            <a:pPr lvl="1" eaLnBrk="1" hangingPunct="1">
              <a:lnSpc>
                <a:spcPct val="90000"/>
              </a:lnSpc>
            </a:pPr>
            <a:endParaRPr lang="en-US" smtClean="0"/>
          </a:p>
        </p:txBody>
      </p:sp>
      <p:sp>
        <p:nvSpPr>
          <p:cNvPr id="31748" name="Rectangle 6"/>
          <p:cNvSpPr>
            <a:spLocks noGrp="1" noChangeArrowheads="1"/>
          </p:cNvSpPr>
          <p:nvPr>
            <p:ph type="body" sz="half" idx="2"/>
          </p:nvPr>
        </p:nvSpPr>
        <p:spPr>
          <a:xfrm>
            <a:off x="4648200" y="4800600"/>
            <a:ext cx="4038600" cy="1828800"/>
          </a:xfrm>
        </p:spPr>
        <p:txBody>
          <a:bodyPr/>
          <a:lstStyle/>
          <a:p>
            <a:pPr eaLnBrk="1" hangingPunct="1">
              <a:lnSpc>
                <a:spcPct val="90000"/>
              </a:lnSpc>
            </a:pPr>
            <a:r>
              <a:rPr lang="en-US" smtClean="0"/>
              <a:t>Choose “All pictures”</a:t>
            </a:r>
          </a:p>
          <a:p>
            <a:pPr eaLnBrk="1" hangingPunct="1">
              <a:lnSpc>
                <a:spcPct val="90000"/>
              </a:lnSpc>
            </a:pPr>
            <a:r>
              <a:rPr lang="en-US" smtClean="0"/>
              <a:t>Choose Web/Screen</a:t>
            </a:r>
          </a:p>
          <a:p>
            <a:pPr lvl="1" eaLnBrk="1" hangingPunct="1">
              <a:lnSpc>
                <a:spcPct val="90000"/>
              </a:lnSpc>
            </a:pPr>
            <a:r>
              <a:rPr lang="en-US" smtClean="0"/>
              <a:t>Resolution 96 dpi</a:t>
            </a:r>
          </a:p>
          <a:p>
            <a:pPr eaLnBrk="1" hangingPunct="1">
              <a:lnSpc>
                <a:spcPct val="90000"/>
              </a:lnSpc>
            </a:pPr>
            <a:r>
              <a:rPr lang="en-US" smtClean="0"/>
              <a:t>Check both boxes </a:t>
            </a:r>
          </a:p>
        </p:txBody>
      </p:sp>
      <p:pic>
        <p:nvPicPr>
          <p:cNvPr id="3174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912813"/>
            <a:ext cx="3819525"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3543300"/>
            <a:ext cx="33432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sz="4000" b="1" dirty="0" smtClean="0"/>
              <a:t>Tips for Writing Abstracts</a:t>
            </a:r>
          </a:p>
        </p:txBody>
      </p:sp>
      <p:sp>
        <p:nvSpPr>
          <p:cNvPr id="8195" name="Rectangle 3"/>
          <p:cNvSpPr>
            <a:spLocks noGrp="1" noChangeArrowheads="1"/>
          </p:cNvSpPr>
          <p:nvPr>
            <p:ph type="body" idx="1"/>
          </p:nvPr>
        </p:nvSpPr>
        <p:spPr>
          <a:xfrm>
            <a:off x="457200" y="1143000"/>
            <a:ext cx="8229600" cy="4724400"/>
          </a:xfrm>
        </p:spPr>
        <p:txBody>
          <a:bodyPr/>
          <a:lstStyle/>
          <a:p>
            <a:pPr eaLnBrk="1" hangingPunct="1">
              <a:lnSpc>
                <a:spcPct val="90000"/>
              </a:lnSpc>
            </a:pPr>
            <a:r>
              <a:rPr lang="en-US" b="1" dirty="0" smtClean="0">
                <a:solidFill>
                  <a:srgbClr val="0070C0"/>
                </a:solidFill>
              </a:rPr>
              <a:t>Be concise</a:t>
            </a:r>
            <a:r>
              <a:rPr lang="en-US" dirty="0" smtClean="0"/>
              <a:t>. Focus only on the major elements  </a:t>
            </a:r>
          </a:p>
          <a:p>
            <a:pPr eaLnBrk="1" hangingPunct="1">
              <a:lnSpc>
                <a:spcPct val="90000"/>
              </a:lnSpc>
            </a:pPr>
            <a:r>
              <a:rPr lang="en-US" dirty="0" smtClean="0"/>
              <a:t>An science abstract is </a:t>
            </a:r>
            <a:r>
              <a:rPr lang="en-US" b="1" dirty="0" smtClean="0">
                <a:solidFill>
                  <a:srgbClr val="0070C0"/>
                </a:solidFill>
              </a:rPr>
              <a:t>like a formula </a:t>
            </a:r>
            <a:r>
              <a:rPr lang="en-US" dirty="0" smtClean="0"/>
              <a:t>– it almost always contains the same elements in the same order.</a:t>
            </a:r>
          </a:p>
          <a:p>
            <a:pPr eaLnBrk="1" hangingPunct="1">
              <a:lnSpc>
                <a:spcPct val="90000"/>
              </a:lnSpc>
            </a:pPr>
            <a:r>
              <a:rPr lang="en-US" dirty="0" smtClean="0"/>
              <a:t>Begin by capturing </a:t>
            </a:r>
            <a:r>
              <a:rPr lang="en-US" b="1" dirty="0" smtClean="0">
                <a:solidFill>
                  <a:srgbClr val="0070C0"/>
                </a:solidFill>
              </a:rPr>
              <a:t>the problem / question(s) </a:t>
            </a:r>
            <a:r>
              <a:rPr lang="en-US" dirty="0" smtClean="0"/>
              <a:t>you have been trying to address as well as your objective(s) </a:t>
            </a:r>
          </a:p>
          <a:p>
            <a:pPr eaLnBrk="1" hangingPunct="1">
              <a:lnSpc>
                <a:spcPct val="90000"/>
              </a:lnSpc>
            </a:pPr>
            <a:r>
              <a:rPr lang="en-US" dirty="0" smtClean="0"/>
              <a:t>After you can link the problem to </a:t>
            </a:r>
            <a:r>
              <a:rPr lang="en-US" b="1" dirty="0">
                <a:solidFill>
                  <a:srgbClr val="0070C0"/>
                </a:solidFill>
              </a:rPr>
              <a:t>the </a:t>
            </a:r>
            <a:r>
              <a:rPr lang="en-US" b="1" dirty="0" smtClean="0">
                <a:solidFill>
                  <a:srgbClr val="0070C0"/>
                </a:solidFill>
              </a:rPr>
              <a:t>purpose</a:t>
            </a:r>
            <a:r>
              <a:rPr lang="en-US" dirty="0" smtClean="0"/>
              <a:t> of your project/research, etc.</a:t>
            </a:r>
          </a:p>
        </p:txBody>
      </p:sp>
      <p:pic>
        <p:nvPicPr>
          <p:cNvPr id="8196" name="Picture 4" descr="ua_logo_l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AZSGC_sunset"/>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6" descr="nasa-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143000"/>
          </a:xfrm>
        </p:spPr>
        <p:txBody>
          <a:bodyPr/>
          <a:lstStyle/>
          <a:p>
            <a:pPr eaLnBrk="1" hangingPunct="1"/>
            <a:r>
              <a:rPr lang="en-US" sz="4000" b="1" smtClean="0"/>
              <a:t>PowerPoint 2007 Compression</a:t>
            </a:r>
          </a:p>
        </p:txBody>
      </p:sp>
      <p:sp>
        <p:nvSpPr>
          <p:cNvPr id="32771" name="Rectangle 3"/>
          <p:cNvSpPr>
            <a:spLocks noGrp="1" noChangeArrowheads="1"/>
          </p:cNvSpPr>
          <p:nvPr>
            <p:ph type="body" idx="1"/>
          </p:nvPr>
        </p:nvSpPr>
        <p:spPr>
          <a:xfrm>
            <a:off x="228600" y="1143000"/>
            <a:ext cx="8686800" cy="5334000"/>
          </a:xfrm>
        </p:spPr>
        <p:txBody>
          <a:bodyPr/>
          <a:lstStyle/>
          <a:p>
            <a:pPr eaLnBrk="1" hangingPunct="1">
              <a:lnSpc>
                <a:spcPct val="80000"/>
              </a:lnSpc>
            </a:pPr>
            <a:r>
              <a:rPr lang="en-US" sz="2800" smtClean="0"/>
              <a:t>Go to file menu (the MS Windows icon on top left)</a:t>
            </a:r>
          </a:p>
          <a:p>
            <a:pPr eaLnBrk="1" hangingPunct="1">
              <a:lnSpc>
                <a:spcPct val="80000"/>
              </a:lnSpc>
            </a:pPr>
            <a:r>
              <a:rPr lang="en-US" sz="2800" smtClean="0"/>
              <a:t>Choose Presentation </a:t>
            </a:r>
            <a:r>
              <a:rPr lang="en-US" sz="2800" b="1" smtClean="0"/>
              <a:t>Save As </a:t>
            </a:r>
            <a:r>
              <a:rPr lang="en-US" sz="2800" smtClean="0"/>
              <a:t>AND Click PowerPoint </a:t>
            </a:r>
          </a:p>
          <a:p>
            <a:pPr eaLnBrk="1" hangingPunct="1">
              <a:lnSpc>
                <a:spcPct val="80000"/>
              </a:lnSpc>
            </a:pPr>
            <a:r>
              <a:rPr lang="en-US" sz="2800" smtClean="0"/>
              <a:t>In the Save As dialog box, go to the bottom right and find the T</a:t>
            </a:r>
            <a:r>
              <a:rPr lang="en-US" sz="2800" b="1" smtClean="0"/>
              <a:t>ools</a:t>
            </a:r>
            <a:r>
              <a:rPr lang="en-US" sz="2800" smtClean="0"/>
              <a:t> drop button </a:t>
            </a:r>
          </a:p>
          <a:p>
            <a:pPr eaLnBrk="1" hangingPunct="1">
              <a:lnSpc>
                <a:spcPct val="80000"/>
              </a:lnSpc>
            </a:pPr>
            <a:r>
              <a:rPr lang="en-US" sz="2800" smtClean="0"/>
              <a:t>Select “Compress Pictures” (and Options)</a:t>
            </a:r>
          </a:p>
          <a:p>
            <a:pPr eaLnBrk="1" hangingPunct="1">
              <a:lnSpc>
                <a:spcPct val="80000"/>
              </a:lnSpc>
            </a:pPr>
            <a:r>
              <a:rPr lang="en-US" sz="2800" smtClean="0"/>
              <a:t>Select “All Pictures in Document”</a:t>
            </a:r>
          </a:p>
          <a:p>
            <a:pPr eaLnBrk="1" hangingPunct="1">
              <a:lnSpc>
                <a:spcPct val="80000"/>
              </a:lnSpc>
            </a:pPr>
            <a:r>
              <a:rPr lang="en-US" sz="2800" smtClean="0"/>
              <a:t>Target Output:  Web/Screen (150ppi)</a:t>
            </a:r>
          </a:p>
          <a:p>
            <a:pPr eaLnBrk="1" hangingPunct="1">
              <a:lnSpc>
                <a:spcPct val="80000"/>
              </a:lnSpc>
            </a:pPr>
            <a:r>
              <a:rPr lang="en-US" sz="2800" smtClean="0"/>
              <a:t>OR – even smaller: E-mail (96ppi)</a:t>
            </a:r>
          </a:p>
          <a:p>
            <a:pPr eaLnBrk="1" hangingPunct="1">
              <a:lnSpc>
                <a:spcPct val="80000"/>
              </a:lnSpc>
            </a:pPr>
            <a:r>
              <a:rPr lang="en-US" sz="2800" smtClean="0"/>
              <a:t>Check</a:t>
            </a:r>
          </a:p>
          <a:p>
            <a:pPr lvl="1" eaLnBrk="1" hangingPunct="1">
              <a:lnSpc>
                <a:spcPct val="80000"/>
              </a:lnSpc>
            </a:pPr>
            <a:r>
              <a:rPr lang="en-US" sz="2400" smtClean="0"/>
              <a:t>Automatically perform basic compression on save</a:t>
            </a:r>
          </a:p>
          <a:p>
            <a:pPr lvl="1" eaLnBrk="1" hangingPunct="1">
              <a:lnSpc>
                <a:spcPct val="80000"/>
              </a:lnSpc>
            </a:pPr>
            <a:r>
              <a:rPr lang="en-US" sz="2400" smtClean="0"/>
              <a:t>Delete cropped areas of pictures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pPr eaLnBrk="1" hangingPunct="1"/>
            <a:r>
              <a:rPr lang="en-US" sz="4000" b="1" smtClean="0"/>
              <a:t>PowerPoint 2010 Compression</a:t>
            </a:r>
          </a:p>
        </p:txBody>
      </p:sp>
      <p:sp>
        <p:nvSpPr>
          <p:cNvPr id="33795" name="Rectangle 3"/>
          <p:cNvSpPr>
            <a:spLocks noGrp="1" noChangeArrowheads="1"/>
          </p:cNvSpPr>
          <p:nvPr>
            <p:ph type="body" idx="1"/>
          </p:nvPr>
        </p:nvSpPr>
        <p:spPr>
          <a:xfrm>
            <a:off x="228600" y="1143000"/>
            <a:ext cx="8686800" cy="5334000"/>
          </a:xfrm>
        </p:spPr>
        <p:txBody>
          <a:bodyPr/>
          <a:lstStyle/>
          <a:p>
            <a:pPr eaLnBrk="1" hangingPunct="1">
              <a:lnSpc>
                <a:spcPct val="80000"/>
              </a:lnSpc>
            </a:pPr>
            <a:r>
              <a:rPr lang="en-US" sz="2800" smtClean="0"/>
              <a:t>Click any image in the presentation</a:t>
            </a:r>
          </a:p>
          <a:p>
            <a:pPr eaLnBrk="1" hangingPunct="1">
              <a:lnSpc>
                <a:spcPct val="80000"/>
              </a:lnSpc>
            </a:pPr>
            <a:r>
              <a:rPr lang="en-US" sz="2800" smtClean="0"/>
              <a:t>Notice “Picture Tools” above the “Format” menu tab, and click the words “Picture Tools”.</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endParaRPr lang="en-US" sz="2800" smtClean="0"/>
          </a:p>
          <a:p>
            <a:pPr eaLnBrk="1" hangingPunct="1">
              <a:lnSpc>
                <a:spcPct val="80000"/>
              </a:lnSpc>
            </a:pPr>
            <a:r>
              <a:rPr lang="en-US" sz="2800" smtClean="0"/>
              <a:t>When the “Compress Pictures”</a:t>
            </a:r>
            <a:br>
              <a:rPr lang="en-US" sz="2800" smtClean="0"/>
            </a:br>
            <a:r>
              <a:rPr lang="en-US" sz="2800" smtClean="0"/>
              <a:t>dialog box pops up, be sure </a:t>
            </a:r>
          </a:p>
          <a:p>
            <a:pPr lvl="1" eaLnBrk="1" hangingPunct="1">
              <a:lnSpc>
                <a:spcPct val="80000"/>
              </a:lnSpc>
            </a:pPr>
            <a:r>
              <a:rPr lang="en-US" sz="2400" smtClean="0"/>
              <a:t>Apply only to this picture</a:t>
            </a:r>
            <a:br>
              <a:rPr lang="en-US" sz="2400" smtClean="0"/>
            </a:br>
            <a:r>
              <a:rPr lang="en-US" sz="2400" smtClean="0"/>
              <a:t>      NOT CHECKED</a:t>
            </a:r>
          </a:p>
          <a:p>
            <a:pPr lvl="1" eaLnBrk="1" hangingPunct="1">
              <a:lnSpc>
                <a:spcPct val="80000"/>
              </a:lnSpc>
            </a:pPr>
            <a:r>
              <a:rPr lang="en-US" sz="2400" smtClean="0"/>
              <a:t>Delete cropped areas of picture</a:t>
            </a:r>
            <a:br>
              <a:rPr lang="en-US" sz="2400" smtClean="0"/>
            </a:br>
            <a:r>
              <a:rPr lang="en-US" sz="2400" smtClean="0"/>
              <a:t>      IS CHECKED</a:t>
            </a:r>
          </a:p>
          <a:p>
            <a:pPr lvl="1" eaLnBrk="1" hangingPunct="1">
              <a:lnSpc>
                <a:spcPct val="80000"/>
              </a:lnSpc>
            </a:pPr>
            <a:r>
              <a:rPr lang="en-US" sz="2400" smtClean="0"/>
              <a:t>E-mail (96 ppi) IS CHECKED</a:t>
            </a:r>
          </a:p>
        </p:txBody>
      </p:sp>
      <p:pic>
        <p:nvPicPr>
          <p:cNvPr id="3379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1389"/>
          <a:stretch>
            <a:fillRect/>
          </a:stretch>
        </p:blipFill>
        <p:spPr bwMode="auto">
          <a:xfrm>
            <a:off x="-127000" y="2438400"/>
            <a:ext cx="9271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172200" y="2286000"/>
            <a:ext cx="14478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133600" y="2667000"/>
            <a:ext cx="14478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7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0" y="4257675"/>
            <a:ext cx="32766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676400"/>
            <a:ext cx="7324725" cy="4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2"/>
          <p:cNvSpPr>
            <a:spLocks noGrp="1" noChangeArrowheads="1"/>
          </p:cNvSpPr>
          <p:nvPr>
            <p:ph type="title"/>
          </p:nvPr>
        </p:nvSpPr>
        <p:spPr>
          <a:xfrm>
            <a:off x="457200" y="0"/>
            <a:ext cx="8229600" cy="914400"/>
          </a:xfrm>
        </p:spPr>
        <p:txBody>
          <a:bodyPr/>
          <a:lstStyle/>
          <a:p>
            <a:pPr eaLnBrk="1" hangingPunct="1"/>
            <a:r>
              <a:rPr lang="en-US" sz="4000" b="1" dirty="0" smtClean="0"/>
              <a:t>Which Font?</a:t>
            </a:r>
          </a:p>
        </p:txBody>
      </p:sp>
      <p:sp>
        <p:nvSpPr>
          <p:cNvPr id="34820" name="Rectangle 3"/>
          <p:cNvSpPr>
            <a:spLocks noGrp="1" noChangeArrowheads="1"/>
          </p:cNvSpPr>
          <p:nvPr>
            <p:ph type="body" idx="1"/>
          </p:nvPr>
        </p:nvSpPr>
        <p:spPr>
          <a:xfrm>
            <a:off x="381000" y="914400"/>
            <a:ext cx="8382000" cy="4525963"/>
          </a:xfrm>
        </p:spPr>
        <p:txBody>
          <a:bodyPr/>
          <a:lstStyle/>
          <a:p>
            <a:pPr eaLnBrk="1" hangingPunct="1">
              <a:lnSpc>
                <a:spcPct val="80000"/>
              </a:lnSpc>
            </a:pPr>
            <a:r>
              <a:rPr lang="en-US" sz="2800" smtClean="0"/>
              <a:t>Sans serif fonts lend themselves well to computer projection. </a:t>
            </a:r>
          </a:p>
          <a:p>
            <a:pPr eaLnBrk="1" hangingPunct="1">
              <a:lnSpc>
                <a:spcPct val="80000"/>
              </a:lnSpc>
            </a:pPr>
            <a:r>
              <a:rPr lang="en-US" sz="2800" smtClean="0">
                <a:latin typeface="Times New Roman" pitchFamily="18" charset="0"/>
                <a:cs typeface="Times New Roman" pitchFamily="18" charset="0"/>
              </a:rPr>
              <a:t>Serif fonts don’t.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b="1" dirty="0" smtClean="0"/>
              <a:t>Which Font?</a:t>
            </a:r>
          </a:p>
        </p:txBody>
      </p:sp>
      <p:sp>
        <p:nvSpPr>
          <p:cNvPr id="35843" name="Rectangle 3"/>
          <p:cNvSpPr>
            <a:spLocks noGrp="1" noChangeArrowheads="1"/>
          </p:cNvSpPr>
          <p:nvPr>
            <p:ph type="body" idx="1"/>
          </p:nvPr>
        </p:nvSpPr>
        <p:spPr>
          <a:xfrm>
            <a:off x="457200" y="1295400"/>
            <a:ext cx="8229600" cy="4525963"/>
          </a:xfrm>
        </p:spPr>
        <p:txBody>
          <a:bodyPr/>
          <a:lstStyle/>
          <a:p>
            <a:pPr eaLnBrk="1" hangingPunct="1"/>
            <a:r>
              <a:rPr lang="en-US" b="1" smtClean="0">
                <a:latin typeface="Times New Roman" pitchFamily="18" charset="0"/>
              </a:rPr>
              <a:t>Discouraged:</a:t>
            </a:r>
            <a:r>
              <a:rPr lang="en-US" smtClean="0">
                <a:latin typeface="Times New Roman" pitchFamily="18" charset="0"/>
              </a:rPr>
              <a:t> serif fonts </a:t>
            </a:r>
            <a:br>
              <a:rPr lang="en-US" smtClean="0">
                <a:latin typeface="Times New Roman" pitchFamily="18" charset="0"/>
              </a:rPr>
            </a:br>
            <a:r>
              <a:rPr lang="en-US" smtClean="0">
                <a:latin typeface="Times New Roman" pitchFamily="18" charset="0"/>
              </a:rPr>
              <a:t>(typefaces that use serifs, light lines </a:t>
            </a:r>
            <a:br>
              <a:rPr lang="en-US" smtClean="0">
                <a:latin typeface="Times New Roman" pitchFamily="18" charset="0"/>
              </a:rPr>
            </a:br>
            <a:r>
              <a:rPr lang="en-US" smtClean="0">
                <a:latin typeface="Times New Roman" pitchFamily="18" charset="0"/>
              </a:rPr>
              <a:t>or curves called serifs projecting </a:t>
            </a:r>
            <a:br>
              <a:rPr lang="en-US" smtClean="0">
                <a:latin typeface="Times New Roman" pitchFamily="18" charset="0"/>
              </a:rPr>
            </a:br>
            <a:r>
              <a:rPr lang="en-US" smtClean="0">
                <a:latin typeface="Times New Roman" pitchFamily="18" charset="0"/>
              </a:rPr>
              <a:t>from the top or bottom of a mainstroke of a letter). These include, among many others, Times Roman, </a:t>
            </a:r>
            <a:r>
              <a:rPr lang="en-US" smtClean="0">
                <a:latin typeface="Courier New" pitchFamily="49" charset="0"/>
              </a:rPr>
              <a:t>Courier</a:t>
            </a:r>
            <a:r>
              <a:rPr lang="en-US" smtClean="0">
                <a:latin typeface="Times New Roman" pitchFamily="18" charset="0"/>
              </a:rPr>
              <a:t>, New Century Schoolbook, and </a:t>
            </a:r>
            <a:r>
              <a:rPr lang="en-US" smtClean="0">
                <a:latin typeface="Palatino Linotype" pitchFamily="18" charset="0"/>
              </a:rPr>
              <a:t>Palatino</a:t>
            </a:r>
            <a:r>
              <a:rPr lang="en-US" smtClean="0">
                <a:latin typeface="Times New Roman" pitchFamily="18" charset="0"/>
              </a:rPr>
              <a:t>. Why not? </a:t>
            </a:r>
            <a:br>
              <a:rPr lang="en-US" smtClean="0">
                <a:latin typeface="Times New Roman" pitchFamily="18" charset="0"/>
              </a:rPr>
            </a:br>
            <a:r>
              <a:rPr lang="en-US" smtClean="0">
                <a:latin typeface="Times New Roman" pitchFamily="18" charset="0"/>
              </a:rPr>
              <a:t>Light lines do not project well, </a:t>
            </a:r>
            <a:br>
              <a:rPr lang="en-US" smtClean="0">
                <a:latin typeface="Times New Roman" pitchFamily="18" charset="0"/>
              </a:rPr>
            </a:br>
            <a:r>
              <a:rPr lang="en-US" smtClean="0">
                <a:latin typeface="Times New Roman" pitchFamily="18" charset="0"/>
              </a:rPr>
              <a:t>making them harder to read.</a:t>
            </a:r>
            <a:r>
              <a:rPr lang="en-US" smtClean="0"/>
              <a:t> </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4953000"/>
            <a:ext cx="1819275" cy="148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228600"/>
            <a:ext cx="2009775" cy="2276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pPr eaLnBrk="1" hangingPunct="1"/>
            <a:r>
              <a:rPr lang="en-US" sz="4000" b="1" dirty="0" smtClean="0"/>
              <a:t>Which Font?</a:t>
            </a:r>
          </a:p>
        </p:txBody>
      </p:sp>
      <p:sp>
        <p:nvSpPr>
          <p:cNvPr id="36867" name="Rectangle 3"/>
          <p:cNvSpPr>
            <a:spLocks noGrp="1" noChangeArrowheads="1"/>
          </p:cNvSpPr>
          <p:nvPr>
            <p:ph type="body" idx="1"/>
          </p:nvPr>
        </p:nvSpPr>
        <p:spPr>
          <a:xfrm>
            <a:off x="457200" y="990600"/>
            <a:ext cx="8229600" cy="4525963"/>
          </a:xfrm>
        </p:spPr>
        <p:txBody>
          <a:bodyPr/>
          <a:lstStyle/>
          <a:p>
            <a:pPr eaLnBrk="1" hangingPunct="1"/>
            <a:r>
              <a:rPr lang="en-US" sz="2800" b="1" dirty="0" smtClean="0"/>
              <a:t>Encouraged:</a:t>
            </a:r>
            <a:r>
              <a:rPr lang="en-US" sz="2800" dirty="0" smtClean="0"/>
              <a:t> sans serif fonts (a category of typefaces that do </a:t>
            </a:r>
            <a:r>
              <a:rPr lang="en-US" sz="2800" i="1" dirty="0" smtClean="0"/>
              <a:t>not</a:t>
            </a:r>
            <a:r>
              <a:rPr lang="en-US" sz="2800" dirty="0" smtClean="0"/>
              <a:t> use serifs, small lines in or at the ends of characters). These include, among many others, Arial, Helvetica, Avant </a:t>
            </a:r>
            <a:r>
              <a:rPr lang="en-US" sz="2800" dirty="0" err="1" smtClean="0"/>
              <a:t>Garde</a:t>
            </a:r>
            <a:r>
              <a:rPr lang="en-US" sz="2800" dirty="0" smtClean="0"/>
              <a:t>, and Geneva. Why? Easier to read when projected on a screen.</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3748088"/>
            <a:ext cx="2905125" cy="2543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3657600"/>
            <a:ext cx="2324100" cy="2452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914400"/>
          </a:xfrm>
        </p:spPr>
        <p:txBody>
          <a:bodyPr/>
          <a:lstStyle/>
          <a:p>
            <a:pPr eaLnBrk="1" hangingPunct="1"/>
            <a:r>
              <a:rPr lang="en-US" sz="4000" b="1" dirty="0" smtClean="0"/>
              <a:t>Which Font?</a:t>
            </a:r>
          </a:p>
        </p:txBody>
      </p:sp>
      <p:sp>
        <p:nvSpPr>
          <p:cNvPr id="37891" name="Rectangle 3"/>
          <p:cNvSpPr>
            <a:spLocks noGrp="1" noChangeArrowheads="1"/>
          </p:cNvSpPr>
          <p:nvPr>
            <p:ph type="body" idx="1"/>
          </p:nvPr>
        </p:nvSpPr>
        <p:spPr>
          <a:xfrm>
            <a:off x="457200" y="838200"/>
            <a:ext cx="8229600" cy="4525963"/>
          </a:xfrm>
        </p:spPr>
        <p:txBody>
          <a:bodyPr/>
          <a:lstStyle/>
          <a:p>
            <a:pPr eaLnBrk="1" hangingPunct="1"/>
            <a:r>
              <a:rPr lang="en-US" sz="2800" b="1" smtClean="0">
                <a:latin typeface="Comic Sans MS" pitchFamily="66" charset="0"/>
              </a:rPr>
              <a:t>Strongly Discouraged:</a:t>
            </a:r>
            <a:r>
              <a:rPr lang="en-US" sz="2800" smtClean="0">
                <a:latin typeface="Comic Sans MS" pitchFamily="66" charset="0"/>
              </a:rPr>
              <a:t> playful fonts such as </a:t>
            </a:r>
            <a:r>
              <a:rPr lang="en-US" sz="4400" smtClean="0">
                <a:latin typeface="Comic Sans MS" pitchFamily="66" charset="0"/>
              </a:rPr>
              <a:t>Comic Sans</a:t>
            </a:r>
            <a:r>
              <a:rPr lang="en-US" sz="2800" smtClean="0">
                <a:latin typeface="Comic Sans MS" pitchFamily="66" charset="0"/>
              </a:rPr>
              <a:t>, which was developed as a as a casual, non-connecting script, and was designed to imitate comic book lettering, for casual use in informal documents and the packaging of children’s software. </a:t>
            </a:r>
          </a:p>
          <a:p>
            <a:pPr eaLnBrk="1" hangingPunct="1"/>
            <a:endParaRPr lang="en-US" sz="2800" smtClean="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3902075"/>
            <a:ext cx="41910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TextBox 2"/>
          <p:cNvSpPr txBox="1">
            <a:spLocks noChangeArrowheads="1"/>
          </p:cNvSpPr>
          <p:nvPr/>
        </p:nvSpPr>
        <p:spPr bwMode="auto">
          <a:xfrm>
            <a:off x="762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Source: BBC News Magazine “What’s wrong with Comic Sans?</a:t>
            </a:r>
          </a:p>
        </p:txBody>
      </p:sp>
      <p:pic>
        <p:nvPicPr>
          <p:cNvPr id="3789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946525"/>
            <a:ext cx="3984625"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1143000"/>
          </a:xfrm>
        </p:spPr>
        <p:txBody>
          <a:bodyPr/>
          <a:lstStyle/>
          <a:p>
            <a:pPr eaLnBrk="1" hangingPunct="1"/>
            <a:r>
              <a:rPr lang="en-US" sz="6600" dirty="0" smtClean="0"/>
              <a:t>Font Size</a:t>
            </a:r>
          </a:p>
        </p:txBody>
      </p:sp>
      <p:sp>
        <p:nvSpPr>
          <p:cNvPr id="38915" name="Rectangle 3"/>
          <p:cNvSpPr>
            <a:spLocks noGrp="1" noChangeArrowheads="1"/>
          </p:cNvSpPr>
          <p:nvPr>
            <p:ph type="body" idx="1"/>
          </p:nvPr>
        </p:nvSpPr>
        <p:spPr>
          <a:xfrm>
            <a:off x="457200" y="990600"/>
            <a:ext cx="8229600" cy="5257800"/>
          </a:xfrm>
        </p:spPr>
        <p:txBody>
          <a:bodyPr/>
          <a:lstStyle/>
          <a:p>
            <a:pPr eaLnBrk="1" hangingPunct="1">
              <a:lnSpc>
                <a:spcPct val="90000"/>
              </a:lnSpc>
            </a:pPr>
            <a:r>
              <a:rPr lang="en-US" sz="3600" dirty="0" smtClean="0"/>
              <a:t>Too many words in tiny font sizes should be avoided! </a:t>
            </a:r>
          </a:p>
          <a:p>
            <a:pPr eaLnBrk="1" hangingPunct="1">
              <a:lnSpc>
                <a:spcPct val="90000"/>
              </a:lnSpc>
            </a:pPr>
            <a:r>
              <a:rPr lang="en-US" sz="2800" dirty="0" smtClean="0"/>
              <a:t>Specific font sizes will vary, but generally slide titles should be larger (e.g. 40pt), while bullets can be smaller 32 or 28pt.</a:t>
            </a:r>
            <a:r>
              <a:rPr lang="en-US" sz="2400" dirty="0" smtClean="0"/>
              <a:t> </a:t>
            </a:r>
          </a:p>
          <a:p>
            <a:pPr eaLnBrk="1" hangingPunct="1">
              <a:lnSpc>
                <a:spcPct val="90000"/>
              </a:lnSpc>
            </a:pPr>
            <a:r>
              <a:rPr lang="en-US" sz="2400" dirty="0" smtClean="0"/>
              <a:t>Avoid using smaller than 24pt, other than information less critical to topical comprehension (e.g. providing credit for a photo). </a:t>
            </a:r>
          </a:p>
          <a:p>
            <a:pPr eaLnBrk="1" hangingPunct="1">
              <a:lnSpc>
                <a:spcPct val="90000"/>
              </a:lnSpc>
            </a:pPr>
            <a:r>
              <a:rPr lang="en-US" sz="2400" dirty="0" smtClean="0"/>
              <a:t>The </a:t>
            </a:r>
            <a:r>
              <a:rPr lang="en-US" sz="2400" b="1" dirty="0" smtClean="0"/>
              <a:t>only</a:t>
            </a:r>
            <a:r>
              <a:rPr lang="en-US" sz="2400" dirty="0" smtClean="0"/>
              <a:t> exception is where text is used as a visualization to illustrate a concept or an activity and the details therein are not essential for comprehension. </a:t>
            </a:r>
          </a:p>
          <a:p>
            <a:pPr eaLnBrk="1" hangingPunct="1">
              <a:lnSpc>
                <a:spcPct val="90000"/>
              </a:lnSpc>
            </a:pPr>
            <a:r>
              <a:rPr lang="en-US" sz="1600" dirty="0" smtClean="0"/>
              <a:t>For example, a snapshot of a table with numbers used to illustrate a concept like "Database Development" or "Statistical Analysis"  </a:t>
            </a:r>
            <a:r>
              <a:rPr lang="en-US" sz="1600" i="1" dirty="0" smtClean="0"/>
              <a:t>if and only if </a:t>
            </a:r>
            <a:r>
              <a:rPr lang="en-US" sz="1600" dirty="0" smtClean="0"/>
              <a:t>you do not expect the audience to read the table.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1143000"/>
          </a:xfrm>
        </p:spPr>
        <p:txBody>
          <a:bodyPr/>
          <a:lstStyle/>
          <a:p>
            <a:pPr eaLnBrk="1" hangingPunct="1"/>
            <a:r>
              <a:rPr lang="en-US" sz="4000" b="1" dirty="0" smtClean="0"/>
              <a:t>How Best to Present?</a:t>
            </a:r>
          </a:p>
        </p:txBody>
      </p:sp>
      <p:sp>
        <p:nvSpPr>
          <p:cNvPr id="39939" name="Rectangle 3"/>
          <p:cNvSpPr>
            <a:spLocks noGrp="1" noChangeArrowheads="1"/>
          </p:cNvSpPr>
          <p:nvPr>
            <p:ph type="body" idx="1"/>
          </p:nvPr>
        </p:nvSpPr>
        <p:spPr>
          <a:xfrm>
            <a:off x="457200" y="1158875"/>
            <a:ext cx="8229600" cy="4860925"/>
          </a:xfrm>
        </p:spPr>
        <p:txBody>
          <a:bodyPr/>
          <a:lstStyle/>
          <a:p>
            <a:pPr eaLnBrk="1" hangingPunct="1">
              <a:lnSpc>
                <a:spcPct val="80000"/>
              </a:lnSpc>
            </a:pPr>
            <a:r>
              <a:rPr lang="en-US" sz="2800" dirty="0" smtClean="0"/>
              <a:t>The answer to this comes from </a:t>
            </a:r>
            <a:r>
              <a:rPr lang="en-US" sz="2800" b="1" dirty="0" smtClean="0">
                <a:solidFill>
                  <a:srgbClr val="0070C0"/>
                </a:solidFill>
              </a:rPr>
              <a:t>practice</a:t>
            </a:r>
            <a:r>
              <a:rPr lang="en-US" sz="2800" dirty="0" smtClean="0"/>
              <a:t>. </a:t>
            </a:r>
          </a:p>
          <a:p>
            <a:pPr eaLnBrk="1" hangingPunct="1">
              <a:lnSpc>
                <a:spcPct val="80000"/>
              </a:lnSpc>
            </a:pPr>
            <a:r>
              <a:rPr lang="en-US" sz="2800" dirty="0" smtClean="0"/>
              <a:t>When you </a:t>
            </a:r>
            <a:r>
              <a:rPr lang="en-US" sz="2800" b="1" dirty="0" smtClean="0">
                <a:solidFill>
                  <a:srgbClr val="0070C0"/>
                </a:solidFill>
              </a:rPr>
              <a:t>practice</a:t>
            </a:r>
            <a:r>
              <a:rPr lang="en-US" sz="2800" dirty="0" smtClean="0">
                <a:solidFill>
                  <a:srgbClr val="0070C0"/>
                </a:solidFill>
              </a:rPr>
              <a:t> </a:t>
            </a:r>
            <a:r>
              <a:rPr lang="en-US" sz="2800" b="1" i="1" dirty="0" smtClean="0">
                <a:solidFill>
                  <a:srgbClr val="0070C0"/>
                </a:solidFill>
              </a:rPr>
              <a:t>alone</a:t>
            </a:r>
            <a:r>
              <a:rPr lang="en-US" sz="2800" dirty="0" smtClean="0">
                <a:solidFill>
                  <a:srgbClr val="0070C0"/>
                </a:solidFill>
              </a:rPr>
              <a:t> </a:t>
            </a:r>
            <a:r>
              <a:rPr lang="en-US" sz="2800" dirty="0" smtClean="0"/>
              <a:t>– </a:t>
            </a:r>
            <a:br>
              <a:rPr lang="en-US" sz="2800" dirty="0" smtClean="0"/>
            </a:br>
            <a:r>
              <a:rPr lang="en-US" sz="2800" dirty="0" smtClean="0"/>
              <a:t>something recommended as </a:t>
            </a:r>
            <a:br>
              <a:rPr lang="en-US" sz="2800" dirty="0" smtClean="0"/>
            </a:br>
            <a:r>
              <a:rPr lang="en-US" sz="2800" dirty="0" smtClean="0"/>
              <a:t>you form the presentation – </a:t>
            </a:r>
            <a:br>
              <a:rPr lang="en-US" sz="2800" dirty="0" smtClean="0"/>
            </a:br>
            <a:r>
              <a:rPr lang="en-US" sz="2800" dirty="0" smtClean="0"/>
              <a:t>make sure to speak out loud </a:t>
            </a:r>
            <a:br>
              <a:rPr lang="en-US" sz="2800" dirty="0" smtClean="0"/>
            </a:br>
            <a:r>
              <a:rPr lang="en-US" sz="2800" dirty="0" smtClean="0"/>
              <a:t>(full voice) and, in at least </a:t>
            </a:r>
            <a:br>
              <a:rPr lang="en-US" sz="2800" dirty="0" smtClean="0"/>
            </a:br>
            <a:r>
              <a:rPr lang="en-US" sz="2800" dirty="0" smtClean="0"/>
              <a:t>one run through, watch </a:t>
            </a:r>
            <a:br>
              <a:rPr lang="en-US" sz="2800" dirty="0" smtClean="0"/>
            </a:br>
            <a:r>
              <a:rPr lang="en-US" sz="2800" dirty="0" smtClean="0"/>
              <a:t>yourself in a mirror. </a:t>
            </a:r>
          </a:p>
          <a:p>
            <a:pPr eaLnBrk="1" hangingPunct="1">
              <a:lnSpc>
                <a:spcPct val="80000"/>
              </a:lnSpc>
            </a:pPr>
            <a:r>
              <a:rPr lang="en-US" sz="2800" dirty="0" smtClean="0"/>
              <a:t>Next, do a </a:t>
            </a:r>
            <a:r>
              <a:rPr lang="en-US" sz="2800" b="1" dirty="0" smtClean="0">
                <a:solidFill>
                  <a:srgbClr val="0070C0"/>
                </a:solidFill>
              </a:rPr>
              <a:t>practice</a:t>
            </a:r>
            <a:r>
              <a:rPr lang="en-US" sz="2800" dirty="0" smtClean="0"/>
              <a:t> run </a:t>
            </a:r>
            <a:r>
              <a:rPr lang="en-US" sz="2800" b="1" i="1" dirty="0" smtClean="0">
                <a:solidFill>
                  <a:srgbClr val="0070C0"/>
                </a:solidFill>
              </a:rPr>
              <a:t>with people who you know well</a:t>
            </a:r>
            <a:r>
              <a:rPr lang="en-US" sz="2800" b="1" i="1" dirty="0" smtClean="0">
                <a:solidFill>
                  <a:srgbClr val="002060"/>
                </a:solidFill>
              </a:rPr>
              <a:t> </a:t>
            </a:r>
            <a:r>
              <a:rPr lang="en-US" sz="2800" dirty="0" smtClean="0"/>
              <a:t>(comfort is important at this stage, as is an audience which is </a:t>
            </a:r>
            <a:r>
              <a:rPr lang="en-US" sz="2800" i="1" dirty="0" smtClean="0"/>
              <a:t>not</a:t>
            </a:r>
            <a:r>
              <a:rPr lang="en-US" sz="2800" dirty="0" smtClean="0"/>
              <a:t> versed in the specific topic you are presenting as they will catch jargon and technical terms that need to be defined). </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0" y="1600200"/>
            <a:ext cx="2057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b="1" dirty="0" smtClean="0"/>
              <a:t>How Best to Present?</a:t>
            </a:r>
          </a:p>
        </p:txBody>
      </p:sp>
      <p:sp>
        <p:nvSpPr>
          <p:cNvPr id="40963" name="Rectangle 3"/>
          <p:cNvSpPr>
            <a:spLocks noGrp="1" noChangeArrowheads="1"/>
          </p:cNvSpPr>
          <p:nvPr>
            <p:ph type="body" idx="1"/>
          </p:nvPr>
        </p:nvSpPr>
        <p:spPr>
          <a:xfrm>
            <a:off x="457200" y="1371600"/>
            <a:ext cx="8229600" cy="4525963"/>
          </a:xfrm>
        </p:spPr>
        <p:txBody>
          <a:bodyPr/>
          <a:lstStyle/>
          <a:p>
            <a:pPr eaLnBrk="1" hangingPunct="1">
              <a:lnSpc>
                <a:spcPct val="90000"/>
              </a:lnSpc>
            </a:pPr>
            <a:r>
              <a:rPr lang="en-US" sz="2800" dirty="0" smtClean="0"/>
              <a:t>Finally, do a </a:t>
            </a:r>
            <a:r>
              <a:rPr lang="en-US" sz="2800" b="1" dirty="0" smtClean="0">
                <a:solidFill>
                  <a:srgbClr val="0070C0"/>
                </a:solidFill>
              </a:rPr>
              <a:t>practice</a:t>
            </a:r>
            <a:r>
              <a:rPr lang="en-US" sz="2800" b="1" dirty="0" smtClean="0">
                <a:solidFill>
                  <a:srgbClr val="002060"/>
                </a:solidFill>
              </a:rPr>
              <a:t> </a:t>
            </a:r>
            <a:r>
              <a:rPr lang="en-US" sz="2800" dirty="0" smtClean="0"/>
              <a:t>run </a:t>
            </a:r>
            <a:r>
              <a:rPr lang="en-US" sz="2800" b="1" i="1" dirty="0" smtClean="0">
                <a:solidFill>
                  <a:srgbClr val="0070C0"/>
                </a:solidFill>
              </a:rPr>
              <a:t>with your colleagues where you work</a:t>
            </a:r>
            <a:r>
              <a:rPr lang="en-US" sz="2800" dirty="0" smtClean="0"/>
              <a:t>. In all practice runs, it is very important to pretend that each run is a live presentation. </a:t>
            </a:r>
          </a:p>
          <a:p>
            <a:pPr eaLnBrk="1" hangingPunct="1">
              <a:lnSpc>
                <a:spcPct val="90000"/>
              </a:lnSpc>
            </a:pPr>
            <a:r>
              <a:rPr lang="en-US" sz="2800" dirty="0" smtClean="0"/>
              <a:t>Before starting, ask your audience to pretend it is the live presentation, and ask them to note any suggestions which you can discuss afterwards. </a:t>
            </a:r>
          </a:p>
          <a:p>
            <a:pPr eaLnBrk="1" hangingPunct="1">
              <a:lnSpc>
                <a:spcPct val="90000"/>
              </a:lnSpc>
            </a:pPr>
            <a:r>
              <a:rPr lang="en-US" sz="2800" dirty="0" smtClean="0"/>
              <a:t>Remember to </a:t>
            </a:r>
            <a:r>
              <a:rPr lang="en-US" sz="2800" b="1" dirty="0" smtClean="0">
                <a:solidFill>
                  <a:srgbClr val="0070C0"/>
                </a:solidFill>
              </a:rPr>
              <a:t>time each practice </a:t>
            </a:r>
            <a:r>
              <a:rPr lang="en-US" sz="2800" dirty="0" smtClean="0"/>
              <a:t>run so that you eventually are able to consistently complete in 7 minutes </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r>
              <a:rPr lang="en-US" sz="4000" b="1" dirty="0" smtClean="0"/>
              <a:t>Strong Beginning, Strong Finish?</a:t>
            </a:r>
          </a:p>
        </p:txBody>
      </p:sp>
      <p:sp>
        <p:nvSpPr>
          <p:cNvPr id="41987" name="Rectangle 3"/>
          <p:cNvSpPr>
            <a:spLocks noGrp="1" noChangeArrowheads="1"/>
          </p:cNvSpPr>
          <p:nvPr>
            <p:ph type="body" idx="1"/>
          </p:nvPr>
        </p:nvSpPr>
        <p:spPr/>
        <p:txBody>
          <a:bodyPr/>
          <a:lstStyle/>
          <a:p>
            <a:pPr eaLnBrk="1" hangingPunct="1"/>
            <a:r>
              <a:rPr lang="en-US" dirty="0" smtClean="0"/>
              <a:t>Memorization rarely if ever helps a presentation. </a:t>
            </a:r>
          </a:p>
          <a:p>
            <a:pPr eaLnBrk="1" hangingPunct="1"/>
            <a:r>
              <a:rPr lang="en-US" dirty="0" smtClean="0"/>
              <a:t>However, having a </a:t>
            </a:r>
            <a:r>
              <a:rPr lang="en-US" b="1" dirty="0" smtClean="0">
                <a:solidFill>
                  <a:srgbClr val="0070C0"/>
                </a:solidFill>
              </a:rPr>
              <a:t>strong beginning </a:t>
            </a:r>
            <a:r>
              <a:rPr lang="en-US" dirty="0" smtClean="0"/>
              <a:t>and </a:t>
            </a:r>
            <a:r>
              <a:rPr lang="en-US" b="1" dirty="0" smtClean="0">
                <a:solidFill>
                  <a:srgbClr val="0070C0"/>
                </a:solidFill>
              </a:rPr>
              <a:t>strong finish </a:t>
            </a:r>
            <a:r>
              <a:rPr lang="en-US" dirty="0" smtClean="0"/>
              <a:t>can make a world of difference. </a:t>
            </a:r>
          </a:p>
          <a:p>
            <a:pPr eaLnBrk="1" hangingPunct="1"/>
            <a:r>
              <a:rPr lang="en-US" dirty="0" smtClean="0"/>
              <a:t>These get you rolling, reduce nerves because you are rolling, and help you gracefully off the stage!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4000" b="1" dirty="0" smtClean="0"/>
              <a:t>Abstract Tips</a:t>
            </a:r>
          </a:p>
        </p:txBody>
      </p:sp>
      <p:sp>
        <p:nvSpPr>
          <p:cNvPr id="9219" name="Rectangle 3"/>
          <p:cNvSpPr>
            <a:spLocks noGrp="1" noChangeArrowheads="1"/>
          </p:cNvSpPr>
          <p:nvPr>
            <p:ph type="body" idx="1"/>
          </p:nvPr>
        </p:nvSpPr>
        <p:spPr>
          <a:xfrm>
            <a:off x="457200" y="990600"/>
            <a:ext cx="8229600" cy="5181600"/>
          </a:xfrm>
        </p:spPr>
        <p:txBody>
          <a:bodyPr/>
          <a:lstStyle/>
          <a:p>
            <a:pPr eaLnBrk="1" hangingPunct="1">
              <a:lnSpc>
                <a:spcPct val="90000"/>
              </a:lnSpc>
            </a:pPr>
            <a:r>
              <a:rPr lang="en-US" dirty="0"/>
              <a:t>Next, summarize the </a:t>
            </a:r>
            <a:r>
              <a:rPr lang="en-US" b="1" dirty="0">
                <a:solidFill>
                  <a:srgbClr val="0070C0"/>
                </a:solidFill>
              </a:rPr>
              <a:t>methods</a:t>
            </a:r>
            <a:r>
              <a:rPr lang="en-US" dirty="0"/>
              <a:t> / activities pursued to address the problem</a:t>
            </a:r>
          </a:p>
          <a:p>
            <a:pPr eaLnBrk="1" hangingPunct="1">
              <a:lnSpc>
                <a:spcPct val="90000"/>
              </a:lnSpc>
            </a:pPr>
            <a:r>
              <a:rPr lang="en-US" dirty="0" smtClean="0"/>
              <a:t>Next, summarize your </a:t>
            </a:r>
            <a:r>
              <a:rPr lang="en-US" b="1" dirty="0" smtClean="0">
                <a:solidFill>
                  <a:srgbClr val="0070C0"/>
                </a:solidFill>
              </a:rPr>
              <a:t>results / accomplishments</a:t>
            </a:r>
          </a:p>
          <a:p>
            <a:pPr eaLnBrk="1" hangingPunct="1">
              <a:lnSpc>
                <a:spcPct val="90000"/>
              </a:lnSpc>
            </a:pPr>
            <a:r>
              <a:rPr lang="en-US" dirty="0" smtClean="0"/>
              <a:t>Finally, conclude with </a:t>
            </a:r>
            <a:r>
              <a:rPr lang="en-US" b="1" dirty="0" smtClean="0">
                <a:solidFill>
                  <a:srgbClr val="0070C0"/>
                </a:solidFill>
              </a:rPr>
              <a:t>interpretations</a:t>
            </a:r>
            <a:r>
              <a:rPr lang="en-US" dirty="0" smtClean="0"/>
              <a:t> of those results and their </a:t>
            </a:r>
            <a:r>
              <a:rPr lang="en-US" b="1" dirty="0" smtClean="0">
                <a:solidFill>
                  <a:srgbClr val="0070C0"/>
                </a:solidFill>
              </a:rPr>
              <a:t>significance</a:t>
            </a:r>
            <a:r>
              <a:rPr lang="en-US" dirty="0" smtClean="0"/>
              <a:t> </a:t>
            </a:r>
          </a:p>
          <a:p>
            <a:pPr eaLnBrk="1" hangingPunct="1">
              <a:lnSpc>
                <a:spcPct val="90000"/>
              </a:lnSpc>
            </a:pPr>
            <a:r>
              <a:rPr lang="en-US" dirty="0" smtClean="0"/>
              <a:t>In the case of R&amp;D work, science education, or science writing, conclude with your interpretations of the </a:t>
            </a:r>
            <a:r>
              <a:rPr lang="en-US" b="1" dirty="0" smtClean="0">
                <a:solidFill>
                  <a:srgbClr val="0070C0"/>
                </a:solidFill>
              </a:rPr>
              <a:t>potential utility and impact</a:t>
            </a:r>
            <a:r>
              <a:rPr lang="en-US" dirty="0" smtClean="0"/>
              <a:t> the product / activities / articles will have.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1143000"/>
          </a:xfrm>
        </p:spPr>
        <p:txBody>
          <a:bodyPr/>
          <a:lstStyle/>
          <a:p>
            <a:pPr eaLnBrk="1" hangingPunct="1"/>
            <a:r>
              <a:rPr lang="en-US" sz="4000" b="1" dirty="0" smtClean="0"/>
              <a:t>Transition?</a:t>
            </a:r>
          </a:p>
        </p:txBody>
      </p:sp>
      <p:sp>
        <p:nvSpPr>
          <p:cNvPr id="43011"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n-US" sz="2800" dirty="0" smtClean="0"/>
              <a:t>Memorize ONLY your introduction and conclusion…and identify the transitions you want </a:t>
            </a:r>
            <a:r>
              <a:rPr lang="en-US" sz="2800" i="1" dirty="0" smtClean="0"/>
              <a:t>between </a:t>
            </a:r>
            <a:r>
              <a:rPr lang="en-US" sz="2800" dirty="0" smtClean="0"/>
              <a:t>slides. </a:t>
            </a:r>
          </a:p>
          <a:p>
            <a:pPr eaLnBrk="1" hangingPunct="1">
              <a:lnSpc>
                <a:spcPct val="90000"/>
              </a:lnSpc>
            </a:pPr>
            <a:r>
              <a:rPr lang="en-US" sz="2800" dirty="0" smtClean="0"/>
              <a:t>Two complimentary methods work well: </a:t>
            </a:r>
          </a:p>
          <a:p>
            <a:pPr lvl="1" eaLnBrk="1" hangingPunct="1">
              <a:lnSpc>
                <a:spcPct val="90000"/>
              </a:lnSpc>
            </a:pPr>
            <a:r>
              <a:rPr lang="en-US" sz="2400" dirty="0" smtClean="0"/>
              <a:t>a) plan for the last thing you say on a slide to be the opening for the next slide, and/or </a:t>
            </a:r>
          </a:p>
          <a:p>
            <a:pPr lvl="1" eaLnBrk="1" hangingPunct="1">
              <a:lnSpc>
                <a:spcPct val="90000"/>
              </a:lnSpc>
            </a:pPr>
            <a:r>
              <a:rPr lang="en-US" sz="2400" dirty="0" smtClean="0"/>
              <a:t>b) place something on the slide (a word in the last bullet or an image) that </a:t>
            </a:r>
            <a:r>
              <a:rPr lang="en-US" sz="3600" b="1" dirty="0" smtClean="0">
                <a:solidFill>
                  <a:srgbClr val="0070C0"/>
                </a:solidFill>
              </a:rPr>
              <a:t>cues</a:t>
            </a:r>
            <a:r>
              <a:rPr lang="en-US" sz="2400" dirty="0" smtClean="0"/>
              <a:t> you as to what is coming next. </a:t>
            </a:r>
          </a:p>
          <a:p>
            <a:pPr eaLnBrk="1" hangingPunct="1">
              <a:lnSpc>
                <a:spcPct val="90000"/>
              </a:lnSpc>
            </a:pPr>
            <a:r>
              <a:rPr lang="en-US" sz="2800" dirty="0" smtClean="0"/>
              <a:t>Good transitions lead to good presentations and are much more effective than rote memorization.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1143000"/>
          </a:xfrm>
        </p:spPr>
        <p:txBody>
          <a:bodyPr/>
          <a:lstStyle/>
          <a:p>
            <a:pPr eaLnBrk="1" hangingPunct="1"/>
            <a:r>
              <a:rPr lang="en-US" sz="4000" b="1" dirty="0" smtClean="0"/>
              <a:t>Delivery?</a:t>
            </a:r>
          </a:p>
        </p:txBody>
      </p:sp>
      <p:sp>
        <p:nvSpPr>
          <p:cNvPr id="44035" name="Rectangle 3"/>
          <p:cNvSpPr>
            <a:spLocks noGrp="1" noChangeArrowheads="1"/>
          </p:cNvSpPr>
          <p:nvPr>
            <p:ph type="body" idx="1"/>
          </p:nvPr>
        </p:nvSpPr>
        <p:spPr>
          <a:xfrm>
            <a:off x="457200" y="990600"/>
            <a:ext cx="8229600" cy="5334000"/>
          </a:xfrm>
        </p:spPr>
        <p:txBody>
          <a:bodyPr/>
          <a:lstStyle/>
          <a:p>
            <a:pPr eaLnBrk="1" hangingPunct="1"/>
            <a:r>
              <a:rPr lang="en-US" sz="2800" b="1" dirty="0" smtClean="0">
                <a:solidFill>
                  <a:srgbClr val="0070C0"/>
                </a:solidFill>
              </a:rPr>
              <a:t>Face your audience</a:t>
            </a:r>
            <a:r>
              <a:rPr lang="en-US" sz="2800" dirty="0" smtClean="0"/>
              <a:t>, not the screen.</a:t>
            </a:r>
          </a:p>
          <a:p>
            <a:pPr eaLnBrk="1" hangingPunct="1"/>
            <a:r>
              <a:rPr lang="en-US" sz="2800" b="1" dirty="0" smtClean="0">
                <a:solidFill>
                  <a:srgbClr val="0070C0"/>
                </a:solidFill>
              </a:rPr>
              <a:t>Do not read </a:t>
            </a:r>
            <a:r>
              <a:rPr lang="en-US" sz="2800" dirty="0" smtClean="0"/>
              <a:t>your slides…they should speak for themselves.</a:t>
            </a:r>
          </a:p>
          <a:p>
            <a:pPr eaLnBrk="1" hangingPunct="1"/>
            <a:r>
              <a:rPr lang="en-US" sz="2800" b="1" dirty="0" smtClean="0">
                <a:solidFill>
                  <a:srgbClr val="0070C0"/>
                </a:solidFill>
              </a:rPr>
              <a:t>Eye contact </a:t>
            </a:r>
            <a:r>
              <a:rPr lang="en-US" sz="2800" dirty="0" smtClean="0"/>
              <a:t>is very helpful for communication.</a:t>
            </a:r>
          </a:p>
          <a:p>
            <a:pPr eaLnBrk="1" hangingPunct="1"/>
            <a:r>
              <a:rPr lang="en-US" sz="2800" dirty="0" smtClean="0"/>
              <a:t>Some movement (walking, gestures, etc.) is ok, but be kept at a minimum. (Too much can be distracting).</a:t>
            </a:r>
          </a:p>
          <a:p>
            <a:pPr eaLnBrk="1" hangingPunct="1"/>
            <a:r>
              <a:rPr lang="en-US" sz="2800" dirty="0" smtClean="0"/>
              <a:t>Directing audience attention to a particular aspect of a slide (e.g. with a </a:t>
            </a:r>
            <a:r>
              <a:rPr lang="en-US" sz="2800" b="1" dirty="0" smtClean="0">
                <a:solidFill>
                  <a:srgbClr val="0070C0"/>
                </a:solidFill>
              </a:rPr>
              <a:t>laser pointer</a:t>
            </a:r>
            <a:r>
              <a:rPr lang="en-US" sz="2800" dirty="0" smtClean="0"/>
              <a:t>) can add energy and focus to a presentation. </a:t>
            </a:r>
          </a:p>
          <a:p>
            <a:pPr eaLnBrk="1" hangingPunct="1"/>
            <a:r>
              <a:rPr lang="en-US" sz="2800" dirty="0" smtClean="0"/>
              <a:t>Point– but do not distract with the pointer!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229600" cy="1143000"/>
          </a:xfrm>
        </p:spPr>
        <p:txBody>
          <a:bodyPr/>
          <a:lstStyle/>
          <a:p>
            <a:pPr eaLnBrk="1" hangingPunct="1"/>
            <a:r>
              <a:rPr lang="en-US" sz="4000" b="1" dirty="0" smtClean="0"/>
              <a:t>The End?</a:t>
            </a:r>
          </a:p>
        </p:txBody>
      </p:sp>
      <p:sp>
        <p:nvSpPr>
          <p:cNvPr id="45059" name="Rectangle 3"/>
          <p:cNvSpPr>
            <a:spLocks noGrp="1" noChangeArrowheads="1"/>
          </p:cNvSpPr>
          <p:nvPr>
            <p:ph type="body" idx="1"/>
          </p:nvPr>
        </p:nvSpPr>
        <p:spPr>
          <a:xfrm>
            <a:off x="457200" y="1143000"/>
            <a:ext cx="8229600" cy="5257800"/>
          </a:xfrm>
        </p:spPr>
        <p:txBody>
          <a:bodyPr/>
          <a:lstStyle/>
          <a:p>
            <a:pPr eaLnBrk="1" hangingPunct="1">
              <a:lnSpc>
                <a:spcPct val="90000"/>
              </a:lnSpc>
            </a:pPr>
            <a:r>
              <a:rPr lang="en-US" sz="2400" dirty="0" smtClean="0"/>
              <a:t>Some end with </a:t>
            </a:r>
            <a:r>
              <a:rPr lang="en-US" sz="2400" b="1" dirty="0" smtClean="0">
                <a:solidFill>
                  <a:srgbClr val="0070C0"/>
                </a:solidFill>
              </a:rPr>
              <a:t>“Future Directions” </a:t>
            </a:r>
            <a:r>
              <a:rPr lang="en-US" sz="2400" dirty="0" smtClean="0"/>
              <a:t>– but do not make this overly long. Do </a:t>
            </a:r>
            <a:r>
              <a:rPr lang="en-US" sz="2400" i="1" dirty="0" smtClean="0"/>
              <a:t>not</a:t>
            </a:r>
            <a:r>
              <a:rPr lang="en-US" sz="2400" dirty="0" smtClean="0"/>
              <a:t> waste precious time you could use to talk about what you did discussing the future.</a:t>
            </a:r>
          </a:p>
          <a:p>
            <a:pPr eaLnBrk="1" hangingPunct="1">
              <a:lnSpc>
                <a:spcPct val="90000"/>
              </a:lnSpc>
            </a:pPr>
            <a:r>
              <a:rPr lang="en-US" sz="2400" dirty="0" smtClean="0"/>
              <a:t>It is good idea to end with a more detailed </a:t>
            </a:r>
            <a:r>
              <a:rPr lang="en-US" sz="2400" b="1" dirty="0" smtClean="0">
                <a:solidFill>
                  <a:srgbClr val="0070C0"/>
                </a:solidFill>
              </a:rPr>
              <a:t>Acknowledgements slide</a:t>
            </a:r>
            <a:r>
              <a:rPr lang="en-US" sz="2400" dirty="0" smtClean="0"/>
              <a:t>. </a:t>
            </a:r>
          </a:p>
          <a:p>
            <a:pPr eaLnBrk="1" hangingPunct="1">
              <a:lnSpc>
                <a:spcPct val="90000"/>
              </a:lnSpc>
            </a:pPr>
            <a:r>
              <a:rPr lang="en-US" sz="2400" dirty="0" smtClean="0"/>
              <a:t>Remember your mentor, any graduate students, the funding agency, the Department, the name of the grant, etc.</a:t>
            </a:r>
          </a:p>
          <a:p>
            <a:pPr eaLnBrk="1" hangingPunct="1">
              <a:lnSpc>
                <a:spcPct val="90000"/>
              </a:lnSpc>
            </a:pPr>
            <a:r>
              <a:rPr lang="en-US" sz="2400" dirty="0" smtClean="0"/>
              <a:t>A final slide for questions can be a simple </a:t>
            </a:r>
            <a:r>
              <a:rPr lang="en-US" sz="2400" b="1" dirty="0" smtClean="0">
                <a:solidFill>
                  <a:srgbClr val="0070C0"/>
                </a:solidFill>
              </a:rPr>
              <a:t>“Thank You”</a:t>
            </a:r>
          </a:p>
          <a:p>
            <a:pPr eaLnBrk="1" hangingPunct="1">
              <a:lnSpc>
                <a:spcPct val="90000"/>
              </a:lnSpc>
            </a:pPr>
            <a:r>
              <a:rPr lang="en-US" sz="2400" dirty="0" smtClean="0"/>
              <a:t>At the end there is generally 1 to 2 minutes for some questions. Most of these you will be able to answer directly, however you always have the option to move back through your presentation to support your response with a particular slide when needed.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b="1" dirty="0" smtClean="0"/>
              <a:t>Filename</a:t>
            </a:r>
          </a:p>
        </p:txBody>
      </p:sp>
      <p:sp>
        <p:nvSpPr>
          <p:cNvPr id="46083" name="Rectangle 3"/>
          <p:cNvSpPr>
            <a:spLocks noGrp="1" noChangeArrowheads="1"/>
          </p:cNvSpPr>
          <p:nvPr>
            <p:ph type="body" idx="1"/>
          </p:nvPr>
        </p:nvSpPr>
        <p:spPr>
          <a:xfrm>
            <a:off x="152400" y="1447800"/>
            <a:ext cx="8839200" cy="4525963"/>
          </a:xfrm>
        </p:spPr>
        <p:txBody>
          <a:bodyPr/>
          <a:lstStyle/>
          <a:p>
            <a:pPr eaLnBrk="1" hangingPunct="1">
              <a:lnSpc>
                <a:spcPct val="90000"/>
              </a:lnSpc>
            </a:pPr>
            <a:r>
              <a:rPr lang="en-US" dirty="0" smtClean="0"/>
              <a:t>Remember, you may be sharing the presentation and/or uploading your file (the PowerPoint presentation) to a formal conference.</a:t>
            </a:r>
          </a:p>
          <a:p>
            <a:pPr eaLnBrk="1" hangingPunct="1">
              <a:lnSpc>
                <a:spcPct val="90000"/>
              </a:lnSpc>
            </a:pPr>
            <a:r>
              <a:rPr lang="en-US" dirty="0" smtClean="0"/>
              <a:t>So…give what you upload a filename which is clear and identifies you:</a:t>
            </a:r>
          </a:p>
          <a:p>
            <a:pPr eaLnBrk="1" hangingPunct="1">
              <a:lnSpc>
                <a:spcPct val="90000"/>
              </a:lnSpc>
            </a:pPr>
            <a:r>
              <a:rPr lang="en-US" dirty="0" smtClean="0">
                <a:solidFill>
                  <a:srgbClr val="0070C0"/>
                </a:solidFill>
              </a:rPr>
              <a:t>Lastname_Firstname_keyword_abstract.docx</a:t>
            </a:r>
          </a:p>
          <a:p>
            <a:pPr eaLnBrk="1" hangingPunct="1">
              <a:lnSpc>
                <a:spcPct val="90000"/>
              </a:lnSpc>
            </a:pPr>
            <a:r>
              <a:rPr lang="en-US" dirty="0" smtClean="0">
                <a:solidFill>
                  <a:srgbClr val="0070C0"/>
                </a:solidFill>
              </a:rPr>
              <a:t>Lastname_Firstname_keyword_presentation.pptx</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457200" y="76200"/>
            <a:ext cx="8229600" cy="1143000"/>
          </a:xfrm>
        </p:spPr>
        <p:txBody>
          <a:bodyPr/>
          <a:lstStyle/>
          <a:p>
            <a:pPr eaLnBrk="1" hangingPunct="1"/>
            <a:r>
              <a:rPr lang="en-US" sz="4000" b="1" dirty="0" smtClean="0"/>
              <a:t>Other Ideas</a:t>
            </a:r>
          </a:p>
        </p:txBody>
      </p:sp>
      <p:sp>
        <p:nvSpPr>
          <p:cNvPr id="47107" name="Text Box 5"/>
          <p:cNvSpPr txBox="1">
            <a:spLocks noChangeArrowheads="1"/>
          </p:cNvSpPr>
          <p:nvPr/>
        </p:nvSpPr>
        <p:spPr bwMode="auto">
          <a:xfrm>
            <a:off x="762000" y="990600"/>
            <a:ext cx="7620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If you are really getting into this, try this website. It will challenge some of the ideas I have put forward and introduce some new ones. What I have presented is a simple approach. This website offers more insights as you get more comfortable with presenting.</a:t>
            </a:r>
          </a:p>
        </p:txBody>
      </p:sp>
      <p:sp>
        <p:nvSpPr>
          <p:cNvPr id="47108" name="Text Box 6"/>
          <p:cNvSpPr txBox="1">
            <a:spLocks noChangeArrowheads="1"/>
          </p:cNvSpPr>
          <p:nvPr/>
        </p:nvSpPr>
        <p:spPr bwMode="auto">
          <a:xfrm>
            <a:off x="1143000" y="5608638"/>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http://www.presentationzen.com/</a:t>
            </a:r>
          </a:p>
        </p:txBody>
      </p:sp>
      <p:pic>
        <p:nvPicPr>
          <p:cNvPr id="47109"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28738" y="3008313"/>
            <a:ext cx="6486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1295400"/>
            <a:ext cx="7772400" cy="1470025"/>
          </a:xfrm>
        </p:spPr>
        <p:txBody>
          <a:bodyPr/>
          <a:lstStyle/>
          <a:p>
            <a:r>
              <a:rPr lang="en-US" b="1" dirty="0" smtClean="0"/>
              <a:t>Thank you!</a:t>
            </a:r>
          </a:p>
        </p:txBody>
      </p:sp>
      <p:sp>
        <p:nvSpPr>
          <p:cNvPr id="48131" name="Subtitle 2"/>
          <p:cNvSpPr>
            <a:spLocks noGrp="1"/>
          </p:cNvSpPr>
          <p:nvPr>
            <p:ph type="subTitle" idx="1"/>
          </p:nvPr>
        </p:nvSpPr>
        <p:spPr>
          <a:xfrm>
            <a:off x="533400" y="2895600"/>
            <a:ext cx="8153400" cy="2514600"/>
          </a:xfrm>
        </p:spPr>
        <p:txBody>
          <a:bodyPr/>
          <a:lstStyle/>
          <a:p>
            <a:r>
              <a:rPr lang="en-US" dirty="0" smtClean="0"/>
              <a:t>With special thanks to Susan Brew (University of Arizona/ NASA Space Grant), my mentor, and the many, many students who helped me prepare and improve this talk over the years.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04800"/>
            <a:ext cx="9144000" cy="1143000"/>
          </a:xfrm>
        </p:spPr>
        <p:txBody>
          <a:bodyPr/>
          <a:lstStyle/>
          <a:p>
            <a:pPr eaLnBrk="1" hangingPunct="1"/>
            <a:r>
              <a:rPr lang="en-US" sz="4000" b="1" dirty="0" smtClean="0"/>
              <a:t>Presentation Tips: </a:t>
            </a:r>
            <a:br>
              <a:rPr lang="en-US" sz="4000" b="1" dirty="0" smtClean="0"/>
            </a:br>
            <a:r>
              <a:rPr lang="en-US" sz="4000" b="1" dirty="0" smtClean="0"/>
              <a:t>Know Your Audience</a:t>
            </a:r>
          </a:p>
        </p:txBody>
      </p:sp>
      <p:sp>
        <p:nvSpPr>
          <p:cNvPr id="10243" name="Rectangle 3"/>
          <p:cNvSpPr>
            <a:spLocks noGrp="1" noChangeArrowheads="1"/>
          </p:cNvSpPr>
          <p:nvPr>
            <p:ph type="body" idx="1"/>
          </p:nvPr>
        </p:nvSpPr>
        <p:spPr>
          <a:xfrm>
            <a:off x="4368800" y="1981200"/>
            <a:ext cx="4699000" cy="3962400"/>
          </a:xfrm>
        </p:spPr>
        <p:txBody>
          <a:bodyPr/>
          <a:lstStyle/>
          <a:p>
            <a:pPr eaLnBrk="1" hangingPunct="1">
              <a:lnSpc>
                <a:spcPct val="90000"/>
              </a:lnSpc>
            </a:pPr>
            <a:r>
              <a:rPr lang="en-US" dirty="0" smtClean="0"/>
              <a:t>You</a:t>
            </a:r>
          </a:p>
          <a:p>
            <a:pPr eaLnBrk="1" hangingPunct="1">
              <a:lnSpc>
                <a:spcPct val="90000"/>
              </a:lnSpc>
            </a:pPr>
            <a:r>
              <a:rPr lang="en-US" dirty="0" smtClean="0"/>
              <a:t>The other speakers</a:t>
            </a:r>
          </a:p>
          <a:p>
            <a:pPr eaLnBrk="1" hangingPunct="1">
              <a:lnSpc>
                <a:spcPct val="90000"/>
              </a:lnSpc>
            </a:pPr>
            <a:r>
              <a:rPr lang="en-US" dirty="0" smtClean="0"/>
              <a:t>Audience</a:t>
            </a:r>
          </a:p>
          <a:p>
            <a:pPr lvl="1" eaLnBrk="1" hangingPunct="1">
              <a:lnSpc>
                <a:spcPct val="90000"/>
              </a:lnSpc>
            </a:pPr>
            <a:r>
              <a:rPr lang="en-US" dirty="0" smtClean="0"/>
              <a:t>Scientists?</a:t>
            </a:r>
          </a:p>
          <a:p>
            <a:pPr lvl="1" eaLnBrk="1" hangingPunct="1">
              <a:lnSpc>
                <a:spcPct val="90000"/>
              </a:lnSpc>
            </a:pPr>
            <a:r>
              <a:rPr lang="en-US" dirty="0" smtClean="0"/>
              <a:t>Technical experts?</a:t>
            </a:r>
          </a:p>
          <a:p>
            <a:pPr lvl="1" eaLnBrk="1" hangingPunct="1">
              <a:lnSpc>
                <a:spcPct val="90000"/>
              </a:lnSpc>
            </a:pPr>
            <a:r>
              <a:rPr lang="en-US" dirty="0" smtClean="0"/>
              <a:t>Managers?</a:t>
            </a:r>
          </a:p>
          <a:p>
            <a:pPr eaLnBrk="1" hangingPunct="1">
              <a:lnSpc>
                <a:spcPct val="90000"/>
              </a:lnSpc>
            </a:pPr>
            <a:r>
              <a:rPr lang="en-US" dirty="0" smtClean="0"/>
              <a:t>Moderator</a:t>
            </a:r>
          </a:p>
          <a:p>
            <a:pPr lvl="1" eaLnBrk="1" hangingPunct="1">
              <a:lnSpc>
                <a:spcPct val="90000"/>
              </a:lnSpc>
            </a:pPr>
            <a:endParaRPr lang="en-US" dirty="0" smtClean="0"/>
          </a:p>
        </p:txBody>
      </p:sp>
      <p:pic>
        <p:nvPicPr>
          <p:cNvPr id="10244"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r="34296"/>
          <a:stretch>
            <a:fillRect/>
          </a:stretch>
        </p:blipFill>
        <p:spPr bwMode="auto">
          <a:xfrm>
            <a:off x="228600" y="1981200"/>
            <a:ext cx="38004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762000"/>
            <a:ext cx="2781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itle 4"/>
          <p:cNvSpPr>
            <a:spLocks noGrp="1"/>
          </p:cNvSpPr>
          <p:nvPr>
            <p:ph type="title"/>
          </p:nvPr>
        </p:nvSpPr>
        <p:spPr>
          <a:xfrm>
            <a:off x="457200" y="0"/>
            <a:ext cx="8229600" cy="762000"/>
          </a:xfrm>
        </p:spPr>
        <p:txBody>
          <a:bodyPr/>
          <a:lstStyle/>
          <a:p>
            <a:r>
              <a:rPr lang="en-US" sz="4000" b="1" dirty="0" smtClean="0"/>
              <a:t>Session etiquette</a:t>
            </a:r>
          </a:p>
        </p:txBody>
      </p:sp>
      <p:sp>
        <p:nvSpPr>
          <p:cNvPr id="11268" name="Content Placeholder 5"/>
          <p:cNvSpPr>
            <a:spLocks noGrp="1"/>
          </p:cNvSpPr>
          <p:nvPr>
            <p:ph idx="1"/>
          </p:nvPr>
        </p:nvSpPr>
        <p:spPr>
          <a:xfrm>
            <a:off x="152400" y="685800"/>
            <a:ext cx="8458200" cy="5486400"/>
          </a:xfrm>
        </p:spPr>
        <p:txBody>
          <a:bodyPr/>
          <a:lstStyle/>
          <a:p>
            <a:r>
              <a:rPr lang="en-US" dirty="0" smtClean="0"/>
              <a:t>The moderator</a:t>
            </a:r>
          </a:p>
          <a:p>
            <a:pPr lvl="1"/>
            <a:r>
              <a:rPr lang="en-US" dirty="0" smtClean="0"/>
              <a:t>Opens presentations</a:t>
            </a:r>
          </a:p>
          <a:p>
            <a:pPr lvl="1"/>
            <a:r>
              <a:rPr lang="en-US" dirty="0" smtClean="0"/>
              <a:t>Introduces speakers</a:t>
            </a:r>
          </a:p>
          <a:p>
            <a:pPr lvl="1"/>
            <a:r>
              <a:rPr lang="en-US" dirty="0" smtClean="0"/>
              <a:t>Keeps time</a:t>
            </a:r>
          </a:p>
          <a:p>
            <a:pPr lvl="1"/>
            <a:r>
              <a:rPr lang="en-US" dirty="0" smtClean="0"/>
              <a:t>Fields questions</a:t>
            </a:r>
          </a:p>
          <a:p>
            <a:r>
              <a:rPr lang="en-US" dirty="0" smtClean="0"/>
              <a:t>You</a:t>
            </a:r>
          </a:p>
          <a:p>
            <a:pPr lvl="1"/>
            <a:r>
              <a:rPr lang="en-US" b="1" dirty="0" smtClean="0">
                <a:solidFill>
                  <a:srgbClr val="0070C0"/>
                </a:solidFill>
              </a:rPr>
              <a:t>Attend the plenary </a:t>
            </a:r>
            <a:r>
              <a:rPr lang="en-US" dirty="0" smtClean="0"/>
              <a:t>first thing in the morning</a:t>
            </a:r>
          </a:p>
          <a:p>
            <a:pPr lvl="1"/>
            <a:r>
              <a:rPr lang="en-US" b="1" dirty="0" smtClean="0">
                <a:solidFill>
                  <a:srgbClr val="0070C0"/>
                </a:solidFill>
              </a:rPr>
              <a:t>Go</a:t>
            </a:r>
            <a:r>
              <a:rPr lang="en-US" dirty="0" smtClean="0"/>
              <a:t> to your session </a:t>
            </a:r>
            <a:r>
              <a:rPr lang="en-US" b="1" dirty="0" smtClean="0">
                <a:solidFill>
                  <a:srgbClr val="0070C0"/>
                </a:solidFill>
              </a:rPr>
              <a:t>early &amp; introduce yourself</a:t>
            </a:r>
          </a:p>
          <a:p>
            <a:pPr lvl="1"/>
            <a:r>
              <a:rPr lang="en-US" dirty="0" smtClean="0"/>
              <a:t>Sit in </a:t>
            </a:r>
            <a:r>
              <a:rPr lang="en-US" b="1" dirty="0" smtClean="0">
                <a:solidFill>
                  <a:srgbClr val="0070C0"/>
                </a:solidFill>
              </a:rPr>
              <a:t>front</a:t>
            </a:r>
          </a:p>
          <a:p>
            <a:pPr lvl="1"/>
            <a:r>
              <a:rPr lang="en-US" b="1" dirty="0" smtClean="0">
                <a:solidFill>
                  <a:srgbClr val="0070C0"/>
                </a:solidFill>
              </a:rPr>
              <a:t>Participate in the entire session*</a:t>
            </a:r>
          </a:p>
        </p:txBody>
      </p:sp>
      <p:sp>
        <p:nvSpPr>
          <p:cNvPr id="11269" name="TextBox 6"/>
          <p:cNvSpPr txBox="1">
            <a:spLocks noChangeArrowheads="1"/>
          </p:cNvSpPr>
          <p:nvPr/>
        </p:nvSpPr>
        <p:spPr bwMode="auto">
          <a:xfrm>
            <a:off x="228600" y="5943600"/>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*Possible exception</a:t>
            </a:r>
            <a:r>
              <a:rPr lang="en-US" dirty="0"/>
              <a:t>: to see </a:t>
            </a:r>
            <a:r>
              <a:rPr lang="en-US" dirty="0" smtClean="0"/>
              <a:t>an important talk in </a:t>
            </a:r>
            <a:r>
              <a:rPr lang="en-US" dirty="0"/>
              <a:t>another </a:t>
            </a:r>
            <a:r>
              <a:rPr lang="en-US" dirty="0" smtClean="0"/>
              <a:t>parallel session</a:t>
            </a:r>
            <a:r>
              <a:rPr lang="en-US" dirty="0"/>
              <a:t>. BUT --  be polite and tell you moderator when that will occur, and when you are not speaking next, sit near exit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b="1" dirty="0" smtClean="0"/>
              <a:t>Presentation Tips</a:t>
            </a:r>
          </a:p>
        </p:txBody>
      </p:sp>
      <p:sp>
        <p:nvSpPr>
          <p:cNvPr id="12291" name="Rectangle 3"/>
          <p:cNvSpPr>
            <a:spLocks noGrp="1" noChangeArrowheads="1"/>
          </p:cNvSpPr>
          <p:nvPr>
            <p:ph type="body" idx="1"/>
          </p:nvPr>
        </p:nvSpPr>
        <p:spPr>
          <a:xfrm>
            <a:off x="457200" y="1371600"/>
            <a:ext cx="8458200" cy="4648200"/>
          </a:xfrm>
        </p:spPr>
        <p:txBody>
          <a:bodyPr/>
          <a:lstStyle/>
          <a:p>
            <a:pPr eaLnBrk="1" hangingPunct="1"/>
            <a:r>
              <a:rPr lang="en-US" sz="2800" b="1" dirty="0" smtClean="0">
                <a:solidFill>
                  <a:srgbClr val="0070C0"/>
                </a:solidFill>
              </a:rPr>
              <a:t>Format matters </a:t>
            </a:r>
          </a:p>
          <a:p>
            <a:pPr eaLnBrk="1" hangingPunct="1"/>
            <a:r>
              <a:rPr lang="en-US" sz="2800" dirty="0" smtClean="0"/>
              <a:t>Frequently presentations must be in Microsoft PowerPoint (for Windows and Mac). </a:t>
            </a:r>
            <a:endParaRPr lang="en-US" sz="2800" dirty="0"/>
          </a:p>
          <a:p>
            <a:pPr eaLnBrk="1" hangingPunct="1"/>
            <a:r>
              <a:rPr lang="en-US" sz="2800" dirty="0" smtClean="0"/>
              <a:t>However, there are alternatives: </a:t>
            </a:r>
          </a:p>
          <a:p>
            <a:pPr lvl="1" eaLnBrk="1" hangingPunct="1"/>
            <a:r>
              <a:rPr lang="en-US" sz="2400" dirty="0" err="1"/>
              <a:t>Kingsoft</a:t>
            </a:r>
            <a:r>
              <a:rPr lang="en-US" sz="2400" dirty="0"/>
              <a:t> Presentation </a:t>
            </a:r>
            <a:r>
              <a:rPr lang="en-US" sz="2400" dirty="0" smtClean="0"/>
              <a:t>Free </a:t>
            </a:r>
            <a:r>
              <a:rPr lang="en-US" sz="2400" dirty="0"/>
              <a:t>(</a:t>
            </a:r>
            <a:r>
              <a:rPr lang="en-US" sz="2400" dirty="0" smtClean="0"/>
              <a:t>Windows)</a:t>
            </a:r>
          </a:p>
          <a:p>
            <a:pPr lvl="1" eaLnBrk="1" hangingPunct="1"/>
            <a:r>
              <a:rPr lang="en-US" sz="2400" dirty="0" smtClean="0"/>
              <a:t>Prezi </a:t>
            </a:r>
            <a:r>
              <a:rPr lang="en-US" sz="2400" dirty="0"/>
              <a:t>(</a:t>
            </a:r>
            <a:r>
              <a:rPr lang="en-US" sz="2400" dirty="0">
                <a:hlinkClick r:id="rId2"/>
              </a:rPr>
              <a:t>http://prezi.com</a:t>
            </a:r>
            <a:r>
              <a:rPr lang="en-US" sz="2400" dirty="0" smtClean="0">
                <a:hlinkClick r:id="rId2"/>
              </a:rPr>
              <a:t>/</a:t>
            </a:r>
            <a:r>
              <a:rPr lang="en-US" sz="2400" dirty="0" smtClean="0"/>
              <a:t>)</a:t>
            </a:r>
          </a:p>
          <a:p>
            <a:pPr lvl="1" eaLnBrk="1" hangingPunct="1"/>
            <a:r>
              <a:rPr lang="en-US" sz="2400" dirty="0" err="1" smtClean="0"/>
              <a:t>Sliderocket</a:t>
            </a:r>
            <a:r>
              <a:rPr lang="en-US" sz="2400" dirty="0"/>
              <a:t> (</a:t>
            </a:r>
            <a:r>
              <a:rPr lang="en-US" sz="2400" dirty="0">
                <a:hlinkClick r:id="rId3"/>
              </a:rPr>
              <a:t>http://www.sliderocket.com</a:t>
            </a:r>
            <a:r>
              <a:rPr lang="en-US" sz="2400" dirty="0" smtClean="0">
                <a:hlinkClick r:id="rId3"/>
              </a:rPr>
              <a:t>/</a:t>
            </a:r>
            <a:r>
              <a:rPr lang="en-US" sz="2400" dirty="0" smtClean="0"/>
              <a:t>)</a:t>
            </a:r>
          </a:p>
          <a:p>
            <a:pPr lvl="1" eaLnBrk="1" hangingPunct="1"/>
            <a:r>
              <a:rPr lang="en-US" sz="2400" dirty="0" err="1"/>
              <a:t>SoftMaker</a:t>
            </a:r>
            <a:r>
              <a:rPr lang="en-US" sz="2400" dirty="0"/>
              <a:t> Presentations Mobile (Android</a:t>
            </a:r>
            <a:r>
              <a:rPr lang="en-US" sz="2400" dirty="0" smtClean="0"/>
              <a:t>)</a:t>
            </a:r>
          </a:p>
          <a:p>
            <a:pPr lvl="1" eaLnBrk="1" hangingPunct="1"/>
            <a:r>
              <a:rPr lang="en-US" sz="2400" dirty="0"/>
              <a:t>Haiku Deck (iPad</a:t>
            </a:r>
            <a:r>
              <a:rPr lang="en-US" sz="2400" dirty="0" smtClean="0"/>
              <a:t>)</a:t>
            </a:r>
          </a:p>
          <a:p>
            <a:pPr lvl="1" eaLnBrk="1" hangingPunct="1"/>
            <a:r>
              <a:rPr lang="en-US" sz="2400" dirty="0" err="1"/>
              <a:t>Pixxa</a:t>
            </a:r>
            <a:r>
              <a:rPr lang="en-US" sz="2400" dirty="0"/>
              <a:t> Perspective (iPad</a:t>
            </a:r>
            <a:r>
              <a:rPr lang="en-US" sz="2400"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keepcalm-o-matic.co.uk/i/keep-calm-and-be-profession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2600" y="2735425"/>
            <a:ext cx="3429000" cy="3055775"/>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p:txBody>
          <a:bodyPr/>
          <a:lstStyle/>
          <a:p>
            <a:pPr eaLnBrk="1" hangingPunct="1"/>
            <a:r>
              <a:rPr lang="en-US" sz="4000" b="1" dirty="0" smtClean="0"/>
              <a:t>Presentation Tips</a:t>
            </a:r>
          </a:p>
        </p:txBody>
      </p:sp>
      <p:sp>
        <p:nvSpPr>
          <p:cNvPr id="12291" name="Rectangle 3"/>
          <p:cNvSpPr>
            <a:spLocks noGrp="1" noChangeArrowheads="1"/>
          </p:cNvSpPr>
          <p:nvPr>
            <p:ph type="body" idx="1"/>
          </p:nvPr>
        </p:nvSpPr>
        <p:spPr>
          <a:xfrm>
            <a:off x="228600" y="1371600"/>
            <a:ext cx="8686800" cy="4648200"/>
          </a:xfrm>
        </p:spPr>
        <p:txBody>
          <a:bodyPr/>
          <a:lstStyle/>
          <a:p>
            <a:pPr eaLnBrk="1" hangingPunct="1"/>
            <a:r>
              <a:rPr lang="en-US" sz="2800" b="1" dirty="0">
                <a:solidFill>
                  <a:srgbClr val="0070C0"/>
                </a:solidFill>
              </a:rPr>
              <a:t>Submit on time!!!</a:t>
            </a:r>
            <a:br>
              <a:rPr lang="en-US" sz="2800" b="1" dirty="0">
                <a:solidFill>
                  <a:srgbClr val="0070C0"/>
                </a:solidFill>
              </a:rPr>
            </a:br>
            <a:r>
              <a:rPr lang="en-US" sz="2800" dirty="0"/>
              <a:t>It is EXTREMELY difficult to change a presentation on site, or worse, during a conference session. It is also unprofessional.</a:t>
            </a:r>
          </a:p>
          <a:p>
            <a:pPr eaLnBrk="1" hangingPunct="1"/>
            <a:r>
              <a:rPr lang="en-US" sz="2800" b="1" dirty="0" smtClean="0">
                <a:solidFill>
                  <a:srgbClr val="0070C0"/>
                </a:solidFill>
              </a:rPr>
              <a:t>File size matters </a:t>
            </a:r>
            <a:r>
              <a:rPr lang="en-US" sz="2800" dirty="0" smtClean="0"/>
              <a:t>a lot – so it pays </a:t>
            </a:r>
            <a:br>
              <a:rPr lang="en-US" sz="2800" dirty="0" smtClean="0"/>
            </a:br>
            <a:r>
              <a:rPr lang="en-US" sz="2800" dirty="0" smtClean="0"/>
              <a:t>to learn how to make images </a:t>
            </a:r>
            <a:br>
              <a:rPr lang="en-US" sz="2800" dirty="0" smtClean="0"/>
            </a:br>
            <a:r>
              <a:rPr lang="en-US" sz="2800" dirty="0" smtClean="0"/>
              <a:t>small (file size is the key, not </a:t>
            </a:r>
            <a:br>
              <a:rPr lang="en-US" sz="2800" dirty="0" smtClean="0"/>
            </a:br>
            <a:r>
              <a:rPr lang="en-US" sz="2800" dirty="0" smtClean="0"/>
              <a:t>screen size), and then </a:t>
            </a:r>
            <a:r>
              <a:rPr lang="en-US" sz="2800" b="1" dirty="0" smtClean="0">
                <a:solidFill>
                  <a:srgbClr val="0070C0"/>
                </a:solidFill>
              </a:rPr>
              <a:t>compress </a:t>
            </a:r>
            <a:br>
              <a:rPr lang="en-US" sz="2800" b="1" dirty="0" smtClean="0">
                <a:solidFill>
                  <a:srgbClr val="0070C0"/>
                </a:solidFill>
              </a:rPr>
            </a:br>
            <a:r>
              <a:rPr lang="en-US" sz="2800" b="1" dirty="0" smtClean="0">
                <a:solidFill>
                  <a:srgbClr val="0070C0"/>
                </a:solidFill>
              </a:rPr>
              <a:t>images </a:t>
            </a:r>
            <a:r>
              <a:rPr lang="en-US" sz="2800" dirty="0" smtClean="0"/>
              <a:t>in PowerPoint.</a:t>
            </a:r>
          </a:p>
        </p:txBody>
      </p:sp>
    </p:spTree>
    <p:extLst>
      <p:ext uri="{BB962C8B-B14F-4D97-AF65-F5344CB8AC3E}">
        <p14:creationId xmlns:p14="http://schemas.microsoft.com/office/powerpoint/2010/main" val="112499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smtClean="0"/>
              <a:t>Presentation: Core Content</a:t>
            </a:r>
          </a:p>
        </p:txBody>
      </p:sp>
      <p:sp>
        <p:nvSpPr>
          <p:cNvPr id="13315" name="Rectangle 3"/>
          <p:cNvSpPr>
            <a:spLocks noGrp="1" noChangeArrowheads="1"/>
          </p:cNvSpPr>
          <p:nvPr>
            <p:ph type="body" idx="1"/>
          </p:nvPr>
        </p:nvSpPr>
        <p:spPr/>
        <p:txBody>
          <a:bodyPr/>
          <a:lstStyle/>
          <a:p>
            <a:pPr eaLnBrk="1" hangingPunct="1"/>
            <a:r>
              <a:rPr lang="en-US" smtClean="0"/>
              <a:t>Much like the abstract, the core of your presentation will flow through </a:t>
            </a:r>
          </a:p>
          <a:p>
            <a:pPr lvl="1" eaLnBrk="1" hangingPunct="1"/>
            <a:r>
              <a:rPr lang="en-US" smtClean="0"/>
              <a:t>statement of the problem, </a:t>
            </a:r>
          </a:p>
          <a:p>
            <a:pPr lvl="1" eaLnBrk="1" hangingPunct="1"/>
            <a:r>
              <a:rPr lang="en-US" smtClean="0"/>
              <a:t>objectives, </a:t>
            </a:r>
          </a:p>
          <a:p>
            <a:pPr lvl="1" eaLnBrk="1" hangingPunct="1"/>
            <a:r>
              <a:rPr lang="en-US" smtClean="0"/>
              <a:t>methods/activities/analysis techniques,</a:t>
            </a:r>
          </a:p>
          <a:p>
            <a:pPr lvl="1" eaLnBrk="1" hangingPunct="1"/>
            <a:r>
              <a:rPr lang="en-US" smtClean="0"/>
              <a:t>results and </a:t>
            </a:r>
          </a:p>
          <a:p>
            <a:pPr lvl="1" eaLnBrk="1" hangingPunct="1"/>
            <a:r>
              <a:rPr lang="en-US" smtClean="0"/>
              <a:t>interpretations of the results and their significance/use/impact.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5559</TotalTime>
  <Words>2176</Words>
  <Application>Microsoft Office PowerPoint</Application>
  <PresentationFormat>On-screen Show (4:3)</PresentationFormat>
  <Paragraphs>227</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Tips for Designing and Giving an Effective Presentation</vt:lpstr>
      <vt:lpstr>PowerPoint Presentation</vt:lpstr>
      <vt:lpstr>Tips for Writing Abstracts</vt:lpstr>
      <vt:lpstr>Abstract Tips</vt:lpstr>
      <vt:lpstr>Presentation Tips:  Know Your Audience</vt:lpstr>
      <vt:lpstr>Session etiquette</vt:lpstr>
      <vt:lpstr>Presentation Tips</vt:lpstr>
      <vt:lpstr>Presentation Tips</vt:lpstr>
      <vt:lpstr>Presentation: Core Content</vt:lpstr>
      <vt:lpstr>How long and how many slides?</vt:lpstr>
      <vt:lpstr>Tricks for better timing</vt:lpstr>
      <vt:lpstr>Word choice</vt:lpstr>
      <vt:lpstr>Logos &amp; Attribution</vt:lpstr>
      <vt:lpstr>Opening?</vt:lpstr>
      <vt:lpstr>Outline of Presentation? </vt:lpstr>
      <vt:lpstr>Closing? </vt:lpstr>
      <vt:lpstr>How do I field questions?</vt:lpstr>
      <vt:lpstr>Positive vs. Negative? </vt:lpstr>
      <vt:lpstr>Images</vt:lpstr>
      <vt:lpstr>A Picture is Worth 1000 Words</vt:lpstr>
      <vt:lpstr>Background Colors</vt:lpstr>
      <vt:lpstr>Text Colors</vt:lpstr>
      <vt:lpstr>Animations?</vt:lpstr>
      <vt:lpstr>Animations?</vt:lpstr>
      <vt:lpstr>Capturing Images </vt:lpstr>
      <vt:lpstr>Very simple software: ScreenRip by Progency</vt:lpstr>
      <vt:lpstr>Very simple online photo  editing tool: PicMonkey</vt:lpstr>
      <vt:lpstr>Making Images Smaller</vt:lpstr>
      <vt:lpstr>PowerPoint Compression Tool</vt:lpstr>
      <vt:lpstr>PowerPoint 2007 Compression</vt:lpstr>
      <vt:lpstr>PowerPoint 2010 Compression</vt:lpstr>
      <vt:lpstr>Which Font?</vt:lpstr>
      <vt:lpstr>Which Font?</vt:lpstr>
      <vt:lpstr>Which Font?</vt:lpstr>
      <vt:lpstr>Which Font?</vt:lpstr>
      <vt:lpstr>Font Size</vt:lpstr>
      <vt:lpstr>How Best to Present?</vt:lpstr>
      <vt:lpstr>How Best to Present?</vt:lpstr>
      <vt:lpstr>Strong Beginning, Strong Finish?</vt:lpstr>
      <vt:lpstr>Transition?</vt:lpstr>
      <vt:lpstr>Delivery?</vt:lpstr>
      <vt:lpstr>The End?</vt:lpstr>
      <vt:lpstr>Filename</vt:lpstr>
      <vt:lpstr>Other Ideas</vt:lpstr>
      <vt:lpstr>Thank you!</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Barron</cp:lastModifiedBy>
  <cp:revision>135</cp:revision>
  <dcterms:created xsi:type="dcterms:W3CDTF">2009-03-04T23:29:57Z</dcterms:created>
  <dcterms:modified xsi:type="dcterms:W3CDTF">2014-03-21T09:23:17Z</dcterms:modified>
</cp:coreProperties>
</file>