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64" r:id="rId2"/>
    <p:sldId id="269" r:id="rId3"/>
    <p:sldId id="271" r:id="rId4"/>
    <p:sldId id="257" r:id="rId5"/>
    <p:sldId id="265" r:id="rId6"/>
    <p:sldId id="267" r:id="rId7"/>
    <p:sldId id="258" r:id="rId8"/>
    <p:sldId id="274" r:id="rId9"/>
    <p:sldId id="259" r:id="rId10"/>
    <p:sldId id="260" r:id="rId11"/>
    <p:sldId id="263" r:id="rId12"/>
    <p:sldId id="273" r:id="rId13"/>
    <p:sldId id="262" r:id="rId14"/>
    <p:sldId id="272" r:id="rId15"/>
    <p:sldId id="268" r:id="rId16"/>
    <p:sldId id="261" r:id="rId17"/>
    <p:sldId id="270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81935" autoAdjust="0"/>
  </p:normalViewPr>
  <p:slideViewPr>
    <p:cSldViewPr>
      <p:cViewPr varScale="1">
        <p:scale>
          <a:sx n="100" d="100"/>
          <a:sy n="100" d="100"/>
        </p:scale>
        <p:origin x="150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70A043-8FB5-44C6-8832-B23FEE1669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319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B819046-7969-4993-BED4-45CE6994CA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6361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112E45-B661-497E-88C8-B51634BC5FC4}" type="slidenum">
              <a:rPr lang="en-US" altLang="ja-JP"/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01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CDB73A-9621-4B27-9B5B-B42E7EC65212}" type="slidenum">
              <a:rPr lang="en-US" altLang="ja-JP"/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4044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854D17-66F4-4C96-B538-3446FFE8BED5}" type="slidenum">
              <a:rPr lang="en-US" altLang="ja-JP"/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107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F33A35-E485-4FC9-BDFD-5577774CFC7B}" type="slidenum">
              <a:rPr lang="en-US" altLang="ja-JP"/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3" eaLnBrk="1" hangingPunct="1"/>
            <a:endParaRPr lang="ja-JP" altLang="ja-JP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218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420D29-F838-4287-9125-32E26C61D5CD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730500" y="685800"/>
            <a:ext cx="2235200" cy="16764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ja-JP" altLang="ja-JP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533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1C825F-3CDA-4837-9C2E-009D9F1E6C3E}" type="slidenum">
              <a:rPr lang="en-US" altLang="ja-JP"/>
              <a:pPr>
                <a:spcBef>
                  <a:spcPct val="0"/>
                </a:spcBef>
              </a:pPr>
              <a:t>10</a:t>
            </a:fld>
            <a:endParaRPr lang="en-US" altLang="ja-JP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440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65E339-BBBD-424A-B836-3F9F64354863}" type="slidenum">
              <a:rPr lang="en-US" altLang="ja-JP"/>
              <a:pPr>
                <a:spcBef>
                  <a:spcPct val="0"/>
                </a:spcBef>
              </a:pPr>
              <a:t>13</a:t>
            </a:fld>
            <a:endParaRPr lang="en-US" altLang="ja-JP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638300" y="685800"/>
            <a:ext cx="3657600" cy="27432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657600"/>
            <a:ext cx="5486400" cy="4800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709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70C109-AABE-45A1-91BD-AD9C603CDF4A}" type="slidenum">
              <a:rPr lang="en-US" altLang="ja-JP"/>
              <a:pPr>
                <a:spcBef>
                  <a:spcPct val="0"/>
                </a:spcBef>
              </a:pPr>
              <a:t>16</a:t>
            </a:fld>
            <a:endParaRPr lang="en-US" altLang="ja-JP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81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86 w 2780"/>
                <a:gd name="T1" fmla="*/ 18 h 953"/>
                <a:gd name="T2" fmla="*/ 2696 w 2780"/>
                <a:gd name="T3" fmla="*/ 24 h 953"/>
                <a:gd name="T4" fmla="*/ 2629 w 2780"/>
                <a:gd name="T5" fmla="*/ 102 h 953"/>
                <a:gd name="T6" fmla="*/ 2527 w 2780"/>
                <a:gd name="T7" fmla="*/ 156 h 953"/>
                <a:gd name="T8" fmla="*/ 2521 w 2780"/>
                <a:gd name="T9" fmla="*/ 222 h 953"/>
                <a:gd name="T10" fmla="*/ 2503 w 2780"/>
                <a:gd name="T11" fmla="*/ 246 h 953"/>
                <a:gd name="T12" fmla="*/ 2485 w 2780"/>
                <a:gd name="T13" fmla="*/ 252 h 953"/>
                <a:gd name="T14" fmla="*/ 2413 w 2780"/>
                <a:gd name="T15" fmla="*/ 210 h 953"/>
                <a:gd name="T16" fmla="*/ 2274 w 2780"/>
                <a:gd name="T17" fmla="*/ 192 h 953"/>
                <a:gd name="T18" fmla="*/ 2250 w 2780"/>
                <a:gd name="T19" fmla="*/ 186 h 953"/>
                <a:gd name="T20" fmla="*/ 2232 w 2780"/>
                <a:gd name="T21" fmla="*/ 192 h 953"/>
                <a:gd name="T22" fmla="*/ 2160 w 2780"/>
                <a:gd name="T23" fmla="*/ 228 h 953"/>
                <a:gd name="T24" fmla="*/ 2124 w 2780"/>
                <a:gd name="T25" fmla="*/ 240 h 953"/>
                <a:gd name="T26" fmla="*/ 2100 w 2780"/>
                <a:gd name="T27" fmla="*/ 246 h 953"/>
                <a:gd name="T28" fmla="*/ 2088 w 2780"/>
                <a:gd name="T29" fmla="*/ 258 h 953"/>
                <a:gd name="T30" fmla="*/ 2088 w 2780"/>
                <a:gd name="T31" fmla="*/ 276 h 953"/>
                <a:gd name="T32" fmla="*/ 2065 w 2780"/>
                <a:gd name="T33" fmla="*/ 300 h 953"/>
                <a:gd name="T34" fmla="*/ 2047 w 2780"/>
                <a:gd name="T35" fmla="*/ 312 h 953"/>
                <a:gd name="T36" fmla="*/ 2035 w 2780"/>
                <a:gd name="T37" fmla="*/ 324 h 953"/>
                <a:gd name="T38" fmla="*/ 2023 w 2780"/>
                <a:gd name="T39" fmla="*/ 336 h 953"/>
                <a:gd name="T40" fmla="*/ 1991 w 2780"/>
                <a:gd name="T41" fmla="*/ 342 h 953"/>
                <a:gd name="T42" fmla="*/ 1925 w 2780"/>
                <a:gd name="T43" fmla="*/ 336 h 953"/>
                <a:gd name="T44" fmla="*/ 1889 w 2780"/>
                <a:gd name="T45" fmla="*/ 330 h 953"/>
                <a:gd name="T46" fmla="*/ 1877 w 2780"/>
                <a:gd name="T47" fmla="*/ 342 h 953"/>
                <a:gd name="T48" fmla="*/ 1865 w 2780"/>
                <a:gd name="T49" fmla="*/ 354 h 953"/>
                <a:gd name="T50" fmla="*/ 1835 w 2780"/>
                <a:gd name="T51" fmla="*/ 360 h 953"/>
                <a:gd name="T52" fmla="*/ 1776 w 2780"/>
                <a:gd name="T53" fmla="*/ 342 h 953"/>
                <a:gd name="T54" fmla="*/ 1752 w 2780"/>
                <a:gd name="T55" fmla="*/ 342 h 953"/>
                <a:gd name="T56" fmla="*/ 1728 w 2780"/>
                <a:gd name="T57" fmla="*/ 354 h 953"/>
                <a:gd name="T58" fmla="*/ 1666 w 2780"/>
                <a:gd name="T59" fmla="*/ 425 h 953"/>
                <a:gd name="T60" fmla="*/ 1624 w 2780"/>
                <a:gd name="T61" fmla="*/ 569 h 953"/>
                <a:gd name="T62" fmla="*/ 1624 w 2780"/>
                <a:gd name="T63" fmla="*/ 593 h 953"/>
                <a:gd name="T64" fmla="*/ 1630 w 2780"/>
                <a:gd name="T65" fmla="*/ 641 h 953"/>
                <a:gd name="T66" fmla="*/ 1648 w 2780"/>
                <a:gd name="T67" fmla="*/ 659 h 953"/>
                <a:gd name="T68" fmla="*/ 1642 w 2780"/>
                <a:gd name="T69" fmla="*/ 671 h 953"/>
                <a:gd name="T70" fmla="*/ 1630 w 2780"/>
                <a:gd name="T71" fmla="*/ 683 h 953"/>
                <a:gd name="T72" fmla="*/ 1552 w 2780"/>
                <a:gd name="T73" fmla="*/ 689 h 953"/>
                <a:gd name="T74" fmla="*/ 1475 w 2780"/>
                <a:gd name="T75" fmla="*/ 629 h 953"/>
                <a:gd name="T76" fmla="*/ 1341 w 2780"/>
                <a:gd name="T77" fmla="*/ 587 h 953"/>
                <a:gd name="T78" fmla="*/ 1192 w 2780"/>
                <a:gd name="T79" fmla="*/ 671 h 953"/>
                <a:gd name="T80" fmla="*/ 1022 w 2780"/>
                <a:gd name="T81" fmla="*/ 731 h 953"/>
                <a:gd name="T82" fmla="*/ 819 w 2780"/>
                <a:gd name="T83" fmla="*/ 743 h 953"/>
                <a:gd name="T84" fmla="*/ 632 w 2780"/>
                <a:gd name="T85" fmla="*/ 701 h 953"/>
                <a:gd name="T86" fmla="*/ 572 w 2780"/>
                <a:gd name="T87" fmla="*/ 695 h 953"/>
                <a:gd name="T88" fmla="*/ 560 w 2780"/>
                <a:gd name="T89" fmla="*/ 701 h 953"/>
                <a:gd name="T90" fmla="*/ 524 w 2780"/>
                <a:gd name="T91" fmla="*/ 731 h 953"/>
                <a:gd name="T92" fmla="*/ 438 w 2780"/>
                <a:gd name="T93" fmla="*/ 809 h 953"/>
                <a:gd name="T94" fmla="*/ 408 w 2780"/>
                <a:gd name="T95" fmla="*/ 821 h 953"/>
                <a:gd name="T96" fmla="*/ 384 w 2780"/>
                <a:gd name="T97" fmla="*/ 821 h 953"/>
                <a:gd name="T98" fmla="*/ 337 w 2780"/>
                <a:gd name="T99" fmla="*/ 827 h 953"/>
                <a:gd name="T100" fmla="*/ 211 w 2780"/>
                <a:gd name="T101" fmla="*/ 851 h 953"/>
                <a:gd name="T102" fmla="*/ 175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98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1947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7A73B4-E17D-4FAE-97D4-50D048AEF4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030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D4484-9315-435D-8DA0-A567FCFAC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893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E3A53-BE0A-461C-980E-14248DAD2D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12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877F6-21CB-410A-9D4A-8189C95903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126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CD7DA-ED07-4E9D-A7DA-9804D9EC88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639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9AFA1-5948-410D-BE40-A44740C9C0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54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17683-CF53-469A-BDBD-7373C9EAA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018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CAA49-B105-42F5-8086-CC064A9CA6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922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A8A85-9806-4D43-A366-B3EB6A698C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14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C941-27E3-46FD-9C6F-6AD5BF972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532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95D0B-D144-46C3-BA5D-DC912EC32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079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86 w 2780"/>
                <a:gd name="T1" fmla="*/ 18 h 953"/>
                <a:gd name="T2" fmla="*/ 2696 w 2780"/>
                <a:gd name="T3" fmla="*/ 24 h 953"/>
                <a:gd name="T4" fmla="*/ 2629 w 2780"/>
                <a:gd name="T5" fmla="*/ 102 h 953"/>
                <a:gd name="T6" fmla="*/ 2527 w 2780"/>
                <a:gd name="T7" fmla="*/ 156 h 953"/>
                <a:gd name="T8" fmla="*/ 2521 w 2780"/>
                <a:gd name="T9" fmla="*/ 222 h 953"/>
                <a:gd name="T10" fmla="*/ 2503 w 2780"/>
                <a:gd name="T11" fmla="*/ 246 h 953"/>
                <a:gd name="T12" fmla="*/ 2485 w 2780"/>
                <a:gd name="T13" fmla="*/ 252 h 953"/>
                <a:gd name="T14" fmla="*/ 2413 w 2780"/>
                <a:gd name="T15" fmla="*/ 210 h 953"/>
                <a:gd name="T16" fmla="*/ 2274 w 2780"/>
                <a:gd name="T17" fmla="*/ 192 h 953"/>
                <a:gd name="T18" fmla="*/ 2250 w 2780"/>
                <a:gd name="T19" fmla="*/ 186 h 953"/>
                <a:gd name="T20" fmla="*/ 2232 w 2780"/>
                <a:gd name="T21" fmla="*/ 192 h 953"/>
                <a:gd name="T22" fmla="*/ 2160 w 2780"/>
                <a:gd name="T23" fmla="*/ 228 h 953"/>
                <a:gd name="T24" fmla="*/ 2124 w 2780"/>
                <a:gd name="T25" fmla="*/ 240 h 953"/>
                <a:gd name="T26" fmla="*/ 2100 w 2780"/>
                <a:gd name="T27" fmla="*/ 246 h 953"/>
                <a:gd name="T28" fmla="*/ 2088 w 2780"/>
                <a:gd name="T29" fmla="*/ 258 h 953"/>
                <a:gd name="T30" fmla="*/ 2088 w 2780"/>
                <a:gd name="T31" fmla="*/ 276 h 953"/>
                <a:gd name="T32" fmla="*/ 2065 w 2780"/>
                <a:gd name="T33" fmla="*/ 300 h 953"/>
                <a:gd name="T34" fmla="*/ 2047 w 2780"/>
                <a:gd name="T35" fmla="*/ 312 h 953"/>
                <a:gd name="T36" fmla="*/ 2035 w 2780"/>
                <a:gd name="T37" fmla="*/ 324 h 953"/>
                <a:gd name="T38" fmla="*/ 2023 w 2780"/>
                <a:gd name="T39" fmla="*/ 336 h 953"/>
                <a:gd name="T40" fmla="*/ 1991 w 2780"/>
                <a:gd name="T41" fmla="*/ 342 h 953"/>
                <a:gd name="T42" fmla="*/ 1925 w 2780"/>
                <a:gd name="T43" fmla="*/ 336 h 953"/>
                <a:gd name="T44" fmla="*/ 1889 w 2780"/>
                <a:gd name="T45" fmla="*/ 330 h 953"/>
                <a:gd name="T46" fmla="*/ 1877 w 2780"/>
                <a:gd name="T47" fmla="*/ 342 h 953"/>
                <a:gd name="T48" fmla="*/ 1865 w 2780"/>
                <a:gd name="T49" fmla="*/ 354 h 953"/>
                <a:gd name="T50" fmla="*/ 1835 w 2780"/>
                <a:gd name="T51" fmla="*/ 360 h 953"/>
                <a:gd name="T52" fmla="*/ 1776 w 2780"/>
                <a:gd name="T53" fmla="*/ 342 h 953"/>
                <a:gd name="T54" fmla="*/ 1752 w 2780"/>
                <a:gd name="T55" fmla="*/ 342 h 953"/>
                <a:gd name="T56" fmla="*/ 1728 w 2780"/>
                <a:gd name="T57" fmla="*/ 354 h 953"/>
                <a:gd name="T58" fmla="*/ 1666 w 2780"/>
                <a:gd name="T59" fmla="*/ 425 h 953"/>
                <a:gd name="T60" fmla="*/ 1624 w 2780"/>
                <a:gd name="T61" fmla="*/ 569 h 953"/>
                <a:gd name="T62" fmla="*/ 1624 w 2780"/>
                <a:gd name="T63" fmla="*/ 593 h 953"/>
                <a:gd name="T64" fmla="*/ 1630 w 2780"/>
                <a:gd name="T65" fmla="*/ 641 h 953"/>
                <a:gd name="T66" fmla="*/ 1648 w 2780"/>
                <a:gd name="T67" fmla="*/ 659 h 953"/>
                <a:gd name="T68" fmla="*/ 1642 w 2780"/>
                <a:gd name="T69" fmla="*/ 671 h 953"/>
                <a:gd name="T70" fmla="*/ 1630 w 2780"/>
                <a:gd name="T71" fmla="*/ 683 h 953"/>
                <a:gd name="T72" fmla="*/ 1552 w 2780"/>
                <a:gd name="T73" fmla="*/ 689 h 953"/>
                <a:gd name="T74" fmla="*/ 1475 w 2780"/>
                <a:gd name="T75" fmla="*/ 629 h 953"/>
                <a:gd name="T76" fmla="*/ 1341 w 2780"/>
                <a:gd name="T77" fmla="*/ 587 h 953"/>
                <a:gd name="T78" fmla="*/ 1192 w 2780"/>
                <a:gd name="T79" fmla="*/ 671 h 953"/>
                <a:gd name="T80" fmla="*/ 1022 w 2780"/>
                <a:gd name="T81" fmla="*/ 731 h 953"/>
                <a:gd name="T82" fmla="*/ 819 w 2780"/>
                <a:gd name="T83" fmla="*/ 743 h 953"/>
                <a:gd name="T84" fmla="*/ 632 w 2780"/>
                <a:gd name="T85" fmla="*/ 701 h 953"/>
                <a:gd name="T86" fmla="*/ 572 w 2780"/>
                <a:gd name="T87" fmla="*/ 695 h 953"/>
                <a:gd name="T88" fmla="*/ 560 w 2780"/>
                <a:gd name="T89" fmla="*/ 701 h 953"/>
                <a:gd name="T90" fmla="*/ 524 w 2780"/>
                <a:gd name="T91" fmla="*/ 731 h 953"/>
                <a:gd name="T92" fmla="*/ 438 w 2780"/>
                <a:gd name="T93" fmla="*/ 809 h 953"/>
                <a:gd name="T94" fmla="*/ 408 w 2780"/>
                <a:gd name="T95" fmla="*/ 821 h 953"/>
                <a:gd name="T96" fmla="*/ 384 w 2780"/>
                <a:gd name="T97" fmla="*/ 821 h 953"/>
                <a:gd name="T98" fmla="*/ 337 w 2780"/>
                <a:gd name="T99" fmla="*/ 827 h 953"/>
                <a:gd name="T100" fmla="*/ 211 w 2780"/>
                <a:gd name="T101" fmla="*/ 851 h 953"/>
                <a:gd name="T102" fmla="*/ 175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98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844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1845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5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DB0F9BD-1EEF-45C6-B0FA-557F25A1D5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84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685800"/>
            <a:ext cx="7772400" cy="2743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Language </a:t>
            </a:r>
            <a:br>
              <a:rPr lang="en-US" dirty="0" smtClean="0"/>
            </a:br>
            <a:r>
              <a:rPr lang="en-US" sz="3600" dirty="0" smtClean="0"/>
              <a:t>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143000" y="3962400"/>
            <a:ext cx="7086600" cy="1752600"/>
          </a:xfrm>
        </p:spPr>
        <p:txBody>
          <a:bodyPr/>
          <a:lstStyle/>
          <a:p>
            <a:pPr>
              <a:defRPr/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Dr. James Elwood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Meiji University &amp; GRIPS</a:t>
            </a:r>
          </a:p>
          <a:p>
            <a:pPr>
              <a:defRPr/>
            </a:pPr>
            <a:endParaRPr lang="en-US" altLang="ja-JP" sz="2400" dirty="0" smtClean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Academic Presentation Skills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panose="020B0600070205080204" pitchFamily="34" charset="-128"/>
              </a:rPr>
              <a:t>October 14, 2014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Internal Transitions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Refer to earlier ideas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ja-JP" dirty="0" smtClean="0">
                <a:ea typeface="ＭＳ Ｐゴシック" charset="-128"/>
              </a:rPr>
              <a:t>Earlier, you saw.../ As you recall... / As mentioned earlier, …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endParaRPr lang="en-US" altLang="ja-JP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Ask a question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ja-JP" dirty="0" smtClean="0">
                <a:ea typeface="ＭＳ Ｐゴシック" charset="-128"/>
              </a:rPr>
              <a:t>What does this mean?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endParaRPr lang="en-US" altLang="ja-JP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Summarize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altLang="ja-JP" dirty="0" smtClean="0">
                <a:ea typeface="ＭＳ Ｐゴシック" charset="-128"/>
              </a:rPr>
              <a:t>As you have seen...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ja-JP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ja-JP" dirty="0" smtClean="0">
              <a:ea typeface="ＭＳ Ｐゴシック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Linking Phrases: </a:t>
            </a:r>
            <a:r>
              <a:rPr lang="en-US" i="1" dirty="0" err="1" smtClean="0"/>
              <a:t>Lemme</a:t>
            </a:r>
            <a:endParaRPr lang="en-US" i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Let me explain.</a:t>
            </a:r>
          </a:p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Let me add one more thing.</a:t>
            </a:r>
          </a:p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Let me backtrack here.</a:t>
            </a:r>
          </a:p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Let me rephrase this.</a:t>
            </a:r>
          </a:p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Let me just mention one exception.</a:t>
            </a:r>
          </a:p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Let me see if I can give you an example.</a:t>
            </a:r>
          </a:p>
          <a:p>
            <a:pPr eaLnBrk="1" hangingPunct="1">
              <a:defRPr/>
            </a:pPr>
            <a:endParaRPr lang="en-US" altLang="ja-JP" dirty="0" smtClean="0"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Note: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charset="-128"/>
              </a:rPr>
              <a:t>Allow </a:t>
            </a:r>
            <a:r>
              <a:rPr lang="en-US" altLang="ja-JP" dirty="0" smtClean="0">
                <a:ea typeface="ＭＳ Ｐゴシック" charset="-128"/>
              </a:rPr>
              <a:t>me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charset="-128"/>
              </a:rPr>
              <a:t>to</a:t>
            </a:r>
            <a:r>
              <a:rPr lang="en-US" altLang="ja-JP" dirty="0" smtClean="0">
                <a:ea typeface="ＭＳ Ｐゴシック" charset="-128"/>
              </a:rPr>
              <a:t> explain.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dirty="0" smtClean="0">
              <a:ea typeface="ＭＳ Ｐゴシック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3. Confidence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Projecting Confidence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Eliminate uncertainty</a:t>
            </a:r>
          </a:p>
          <a:p>
            <a:pPr lvl="1" eaLnBrk="1" hangingPunct="1">
              <a:buFontTx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I believe → I am confident that</a:t>
            </a:r>
          </a:p>
          <a:p>
            <a:pPr lvl="1" eaLnBrk="1" hangingPunct="1">
              <a:buFontTx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I feel → I expect</a:t>
            </a:r>
          </a:p>
          <a:p>
            <a:pPr lvl="1" eaLnBrk="1" hangingPunct="1">
              <a:buFontTx/>
              <a:buNone/>
              <a:defRPr/>
            </a:pPr>
            <a:endParaRPr lang="en-US" altLang="ja-JP" dirty="0" smtClean="0"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altLang="ja-JP" dirty="0" smtClean="0">
                <a:ea typeface="ＭＳ Ｐゴシック" charset="-128"/>
              </a:rPr>
              <a:t>Use the Active Voice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	</a:t>
            </a:r>
            <a:r>
              <a:rPr lang="en-US" altLang="ja-JP" sz="2800" dirty="0" smtClean="0">
                <a:ea typeface="ＭＳ Ｐゴシック" charset="-128"/>
              </a:rPr>
              <a:t>Mistakes were made </a:t>
            </a:r>
            <a:r>
              <a:rPr lang="en-US" altLang="ja-JP" dirty="0" smtClean="0">
                <a:ea typeface="ＭＳ Ｐゴシック" charset="-128"/>
              </a:rPr>
              <a:t>→ </a:t>
            </a:r>
            <a:r>
              <a:rPr lang="en-US" altLang="ja-JP" sz="2800" dirty="0" smtClean="0">
                <a:ea typeface="ＭＳ Ｐゴシック" charset="-128"/>
              </a:rPr>
              <a:t>We made mistakes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2800" dirty="0" smtClean="0">
                <a:ea typeface="ＭＳ Ｐゴシック" charset="-128"/>
              </a:rPr>
              <a:t>	Progress is being made </a:t>
            </a:r>
            <a:r>
              <a:rPr lang="en-US" altLang="ja-JP" dirty="0" smtClean="0">
                <a:ea typeface="ＭＳ Ｐゴシック" charset="-128"/>
              </a:rPr>
              <a:t>→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					 → </a:t>
            </a:r>
            <a:r>
              <a:rPr lang="en-US" altLang="ja-JP" sz="2800" dirty="0" smtClean="0">
                <a:ea typeface="ＭＳ Ｐゴシック" charset="-128"/>
              </a:rPr>
              <a:t>We</a:t>
            </a:r>
            <a:r>
              <a:rPr lang="en-US" altLang="ja-JP" sz="2800" dirty="0" smtClean="0">
                <a:latin typeface="Arial" charset="0"/>
                <a:ea typeface="ＭＳ Ｐゴシック" charset="-128"/>
              </a:rPr>
              <a:t>’</a:t>
            </a:r>
            <a:r>
              <a:rPr lang="en-US" altLang="ja-JP" sz="2800" dirty="0" smtClean="0">
                <a:ea typeface="ＭＳ Ｐゴシック" charset="-128"/>
              </a:rPr>
              <a:t>re making progress</a:t>
            </a:r>
          </a:p>
          <a:p>
            <a:pPr eaLnBrk="1" hangingPunct="1">
              <a:defRPr/>
            </a:pPr>
            <a:endParaRPr lang="en-US" altLang="ja-JP" sz="28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4. Particular Phrases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So, that’s all I have to say.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That’s the end of my speech. Thank you for listening.</a:t>
            </a:r>
          </a:p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I will now finish my speech. I’m sorry for my poor English.</a:t>
            </a:r>
          </a:p>
          <a:p>
            <a:pPr>
              <a:defRPr/>
            </a:pPr>
            <a:endParaRPr lang="en-US" altLang="ja-JP" dirty="0" smtClean="0">
              <a:ea typeface="ＭＳ Ｐゴシック" charset="-128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In summary, [summarize]. You can now see how/why [main point]... . 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Problematic Phrases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I’ll tell you very quickly...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I’m sorry for my poor English...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I’m running out of time...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If you could read this slide...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This is a busy slide...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This isn’t my slide...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Disregard this slide...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25146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panose="020B0600070205080204" pitchFamily="34" charset="-128"/>
              </a:rPr>
              <a:t>At this time I’d like to answer any questions you have.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Thank you!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25146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panose="020B0600070205080204" pitchFamily="34" charset="-128"/>
              </a:rPr>
              <a:t>Thank you </a:t>
            </a:r>
            <a:br>
              <a:rPr lang="en-US" altLang="ja-JP" dirty="0" smtClean="0">
                <a:ea typeface="ＭＳ Ｐゴシック" panose="020B0600070205080204" pitchFamily="34" charset="-128"/>
              </a:rPr>
            </a:br>
            <a:r>
              <a:rPr lang="en-US" altLang="ja-JP" dirty="0" smtClean="0">
                <a:ea typeface="ＭＳ Ｐゴシック" panose="020B0600070205080204" pitchFamily="34" charset="-128"/>
              </a:rPr>
              <a:t>for your kind attention.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2514600"/>
            <a:ext cx="6400800" cy="1752600"/>
          </a:xfrm>
        </p:spPr>
        <p:txBody>
          <a:bodyPr/>
          <a:lstStyle/>
          <a:p>
            <a:pPr marL="742950" indent="-742950" algn="l">
              <a:buFont typeface="Wingdings" panose="05000000000000000000" pitchFamily="2" charset="2"/>
              <a:buAutoNum type="arabicPeriod"/>
              <a:defRPr/>
            </a:pPr>
            <a:r>
              <a:rPr lang="en-US" altLang="ja-JP" dirty="0" smtClean="0">
                <a:ea typeface="ＭＳ Ｐゴシック" panose="020B0600070205080204" pitchFamily="34" charset="-128"/>
              </a:rPr>
              <a:t>A Talk ≠ A Paper</a:t>
            </a:r>
          </a:p>
          <a:p>
            <a:pPr marL="742950" indent="-742950" algn="l">
              <a:buFont typeface="Wingdings" panose="05000000000000000000" pitchFamily="2" charset="2"/>
              <a:buAutoNum type="arabicPeriod"/>
              <a:defRPr/>
            </a:pPr>
            <a:r>
              <a:rPr lang="en-US" altLang="ja-JP" dirty="0" smtClean="0">
                <a:ea typeface="ＭＳ Ｐゴシック" panose="020B0600070205080204" pitchFamily="34" charset="-128"/>
              </a:rPr>
              <a:t>Flow – Make it so.</a:t>
            </a:r>
          </a:p>
          <a:p>
            <a:pPr marL="742950" indent="-742950" algn="l">
              <a:buFont typeface="Wingdings" panose="05000000000000000000" pitchFamily="2" charset="2"/>
              <a:buAutoNum type="arabicPeriod"/>
              <a:defRPr/>
            </a:pPr>
            <a:r>
              <a:rPr lang="en-US" altLang="ja-JP" dirty="0" smtClean="0">
                <a:ea typeface="ＭＳ Ｐゴシック" panose="020B0600070205080204" pitchFamily="34" charset="-128"/>
              </a:rPr>
              <a:t>Confidence</a:t>
            </a:r>
          </a:p>
          <a:p>
            <a:pPr marL="742950" indent="-742950" algn="l">
              <a:buFont typeface="Wingdings" panose="05000000000000000000" pitchFamily="2" charset="2"/>
              <a:buAutoNum type="arabicPeriod"/>
              <a:defRPr/>
            </a:pPr>
            <a:r>
              <a:rPr lang="en-US" altLang="ja-JP" dirty="0" smtClean="0">
                <a:ea typeface="ＭＳ Ｐゴシック" panose="020B0600070205080204" pitchFamily="34" charset="-128"/>
              </a:rPr>
              <a:t>Particular Phrases</a:t>
            </a:r>
          </a:p>
          <a:p>
            <a:pPr marL="742950" indent="-742950" algn="l">
              <a:buFont typeface="Wingdings" panose="05000000000000000000" pitchFamily="2" charset="2"/>
              <a:buAutoNum type="arabicPeriod"/>
              <a:defRPr/>
            </a:pPr>
            <a:r>
              <a:rPr lang="en-US" altLang="ja-JP" dirty="0" smtClean="0">
                <a:ea typeface="ＭＳ Ｐゴシック" panose="020B0600070205080204" pitchFamily="34" charset="-128"/>
              </a:rPr>
              <a:t>Q &amp; A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1. A Talk ≠ A Paper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Talk vs. a Paper: </a:t>
            </a:r>
            <a:br>
              <a:rPr lang="en-US" dirty="0" smtClean="0"/>
            </a:br>
            <a:r>
              <a:rPr lang="en-US" i="1" dirty="0" smtClean="0">
                <a:solidFill>
                  <a:srgbClr val="FF0000"/>
                </a:solidFill>
              </a:rPr>
              <a:t>Sentence Length</a:t>
            </a:r>
            <a:r>
              <a:rPr lang="en-US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791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ja-JP" dirty="0" smtClean="0">
                <a:ea typeface="ＭＳ Ｐゴシック" panose="020B0600070205080204" pitchFamily="34" charset="-128"/>
              </a:rPr>
              <a:t>	All nations are now witnessing a rapid progress in internationalization and globalization brought about by 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liberalization 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of economic systems, 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progress 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in telecommunication and transportation, and 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mobility 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of capital across national borders.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3000" dirty="0" smtClean="0"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r>
              <a:rPr lang="en-US" altLang="ja-JP" sz="3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Break up what you can’t say in one </a:t>
            </a:r>
            <a:r>
              <a:rPr lang="en-US" altLang="ja-JP" sz="3000" dirty="0" smtClean="0">
                <a:solidFill>
                  <a:srgbClr val="0000FF"/>
                </a:solidFill>
                <a:ea typeface="ＭＳ Ｐゴシック" panose="020B0600070205080204" pitchFamily="34" charset="-128"/>
              </a:rPr>
              <a:t>breath.</a:t>
            </a:r>
            <a:endParaRPr lang="en-US" altLang="ja-JP" sz="32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Talk vs. a Paper: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Vocabulary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410200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en-US" altLang="ja-JP" sz="3200" dirty="0" smtClean="0">
                <a:ea typeface="ＭＳ Ｐゴシック" charset="-128"/>
              </a:rPr>
              <a:t>	It is advisable for the investor to purchase stocks when their prices are depressed and to sell them at the top of the market.</a:t>
            </a:r>
          </a:p>
          <a:p>
            <a:pPr lvl="1" eaLnBrk="1" hangingPunct="1">
              <a:buFontTx/>
              <a:buNone/>
              <a:defRPr/>
            </a:pPr>
            <a:endParaRPr lang="en-US" altLang="ja-JP" sz="3200" dirty="0" smtClean="0">
              <a:ea typeface="ＭＳ Ｐゴシック" charset="-128"/>
            </a:endParaRPr>
          </a:p>
          <a:p>
            <a:pPr>
              <a:defRPr/>
            </a:pPr>
            <a:r>
              <a:rPr lang="en-US" altLang="ja-JP" dirty="0" smtClean="0">
                <a:solidFill>
                  <a:srgbClr val="0000FF"/>
                </a:solidFill>
                <a:ea typeface="ＭＳ Ｐゴシック" charset="-128"/>
              </a:rPr>
              <a:t>Go easy on the big </a:t>
            </a:r>
            <a:r>
              <a:rPr lang="en-US" altLang="ja-JP" dirty="0" smtClean="0">
                <a:solidFill>
                  <a:srgbClr val="0000FF"/>
                </a:solidFill>
                <a:ea typeface="ＭＳ Ｐゴシック" charset="-128"/>
              </a:rPr>
              <a:t>words.</a:t>
            </a:r>
            <a:endParaRPr lang="en-US" altLang="ja-JP" dirty="0" smtClean="0">
              <a:solidFill>
                <a:srgbClr val="0000FF"/>
              </a:solidFill>
              <a:ea typeface="ＭＳ Ｐゴシック" charset="-128"/>
            </a:endParaRPr>
          </a:p>
          <a:p>
            <a:pPr>
              <a:defRPr/>
            </a:pPr>
            <a:r>
              <a:rPr lang="en-US" altLang="ja-JP" dirty="0" smtClean="0">
                <a:solidFill>
                  <a:srgbClr val="0000FF"/>
                </a:solidFill>
                <a:ea typeface="ＭＳ Ｐゴシック" charset="-128"/>
              </a:rPr>
              <a:t>Replace </a:t>
            </a:r>
            <a:r>
              <a:rPr lang="en-US" altLang="ja-JP" dirty="0" smtClean="0">
                <a:solidFill>
                  <a:srgbClr val="0000FF"/>
                </a:solidFill>
                <a:ea typeface="ＭＳ Ｐゴシック" charset="-128"/>
              </a:rPr>
              <a:t>jargon.</a:t>
            </a:r>
            <a:endParaRPr lang="en-US" altLang="ja-JP" dirty="0" smtClean="0">
              <a:solidFill>
                <a:srgbClr val="0000FF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Talk vs. a Paper: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Content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Regional autonomy has created opportunities for local governments to take initiative and be creative in improving public service delivery.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altLang="ja-JP" dirty="0" smtClean="0">
              <a:ea typeface="ＭＳ Ｐゴシック" charset="-128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Enrollment rate in primary education has increased by 23%.</a:t>
            </a:r>
          </a:p>
          <a:p>
            <a:pPr>
              <a:buNone/>
              <a:defRPr/>
            </a:pPr>
            <a:endParaRPr lang="en-US" altLang="ja-JP" dirty="0" smtClean="0">
              <a:solidFill>
                <a:srgbClr val="0000FF"/>
              </a:solidFill>
              <a:ea typeface="ＭＳ Ｐゴシック" charset="-128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ja-JP" dirty="0" smtClean="0">
                <a:solidFill>
                  <a:srgbClr val="0000FF"/>
                </a:solidFill>
                <a:ea typeface="ＭＳ Ｐゴシック" charset="-128"/>
              </a:rPr>
              <a:t>Prefer </a:t>
            </a:r>
            <a:r>
              <a:rPr lang="en-US" altLang="ja-JP" dirty="0">
                <a:solidFill>
                  <a:srgbClr val="0000FF"/>
                </a:solidFill>
                <a:ea typeface="ＭＳ Ｐゴシック" charset="-128"/>
              </a:rPr>
              <a:t>facts to abstract </a:t>
            </a:r>
            <a:r>
              <a:rPr lang="en-US" altLang="ja-JP" dirty="0" smtClean="0">
                <a:solidFill>
                  <a:srgbClr val="0000FF"/>
                </a:solidFill>
                <a:ea typeface="ＭＳ Ｐゴシック" charset="-128"/>
              </a:rPr>
              <a:t>ideas.</a:t>
            </a:r>
            <a:endParaRPr lang="en-US" altLang="ja-JP" dirty="0">
              <a:solidFill>
                <a:srgbClr val="0000FF"/>
              </a:solidFill>
              <a:ea typeface="ＭＳ Ｐゴシック" charset="-128"/>
            </a:endParaRPr>
          </a:p>
          <a:p>
            <a:pPr>
              <a:defRPr/>
            </a:pPr>
            <a:endParaRPr lang="en-US" altLang="ja-JP" dirty="0" smtClean="0">
              <a:solidFill>
                <a:srgbClr val="0000FF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610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How to Turn a Paper Into a Talk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572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/>
              <a:t>Eliminate non-essentials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/>
              <a:t>Rearrange ideas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/>
              <a:t>Shorten long sentences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/>
              <a:t>Replace difficult words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/>
              <a:t>Connect ideas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n-US" dirty="0" smtClean="0"/>
              <a:t>Repeat several times!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2. Flow – Make it so.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Internal Transitions (1)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sz="3600" smtClean="0">
                <a:ea typeface="ＭＳ Ｐゴシック" charset="-128"/>
              </a:rPr>
              <a:t>Refer to flow structure</a:t>
            </a:r>
            <a:endParaRPr lang="en-US" altLang="ja-JP" smtClean="0">
              <a:ea typeface="ＭＳ Ｐゴシック" charset="-128"/>
            </a:endParaRPr>
          </a:p>
          <a:p>
            <a:pPr lvl="1" eaLnBrk="1" hangingPunct="1">
              <a:buFontTx/>
              <a:buChar char="•"/>
              <a:defRPr/>
            </a:pPr>
            <a:r>
              <a:rPr lang="en-US" altLang="ja-JP" smtClean="0">
                <a:ea typeface="ＭＳ Ｐゴシック" charset="-128"/>
              </a:rPr>
              <a:t>Track the points 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altLang="ja-JP" smtClean="0">
                <a:ea typeface="ＭＳ Ｐゴシック" charset="-128"/>
              </a:rPr>
              <a:t>Refer back to problem</a:t>
            </a:r>
          </a:p>
          <a:p>
            <a:pPr lvl="1" eaLnBrk="1" hangingPunct="1">
              <a:buFontTx/>
              <a:buChar char="•"/>
              <a:defRPr/>
            </a:pPr>
            <a:endParaRPr lang="en-US" altLang="ja-JP" smtClean="0"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altLang="ja-JP" sz="3600" smtClean="0">
                <a:ea typeface="ＭＳ Ｐゴシック" charset="-128"/>
              </a:rPr>
              <a:t>Use interim summaries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altLang="ja-JP" smtClean="0">
                <a:ea typeface="ＭＳ Ｐゴシック" charset="-128"/>
              </a:rPr>
              <a:t>Now that you’ve seen..., I’m sure you’d like to know...  Let me tell you... / Let’s look at...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290</TotalTime>
  <Words>409</Words>
  <Application>Microsoft Office PowerPoint</Application>
  <PresentationFormat>On-screen Show (4:3)</PresentationFormat>
  <Paragraphs>98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Verdana</vt:lpstr>
      <vt:lpstr>Arial</vt:lpstr>
      <vt:lpstr>Wingdings</vt:lpstr>
      <vt:lpstr>ＭＳ Ｐゴシック</vt:lpstr>
      <vt:lpstr>Cliff</vt:lpstr>
      <vt:lpstr>Language  and  Expression</vt:lpstr>
      <vt:lpstr>Contents</vt:lpstr>
      <vt:lpstr>1. A Talk ≠ A Paper</vt:lpstr>
      <vt:lpstr>A Talk vs. a Paper:  Sentence Length </vt:lpstr>
      <vt:lpstr>A Talk vs. a Paper:  Vocabulary</vt:lpstr>
      <vt:lpstr>A Talk vs. a Paper:  Content</vt:lpstr>
      <vt:lpstr>How to Turn a Paper Into a Talk</vt:lpstr>
      <vt:lpstr>2. Flow – Make it so.</vt:lpstr>
      <vt:lpstr>Internal Transitions (1)</vt:lpstr>
      <vt:lpstr>Internal Transitions (2)</vt:lpstr>
      <vt:lpstr>Linking Phrases: Lemme</vt:lpstr>
      <vt:lpstr>3. Confidence</vt:lpstr>
      <vt:lpstr>Projecting Confidence </vt:lpstr>
      <vt:lpstr>4. Particular Phrases</vt:lpstr>
      <vt:lpstr>Closing</vt:lpstr>
      <vt:lpstr>Problematic Phrases </vt:lpstr>
      <vt:lpstr>Q &amp; A</vt:lpstr>
      <vt:lpstr>Thank you! </vt:lpstr>
    </vt:vector>
  </TitlesOfParts>
  <Company>GRIPS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Spoken vs. Written Language</dc:title>
  <dc:creator>kpetchko</dc:creator>
  <cp:lastModifiedBy>Elwood</cp:lastModifiedBy>
  <cp:revision>39</cp:revision>
  <dcterms:created xsi:type="dcterms:W3CDTF">2007-06-05T06:01:27Z</dcterms:created>
  <dcterms:modified xsi:type="dcterms:W3CDTF">2014-10-13T06:25:30Z</dcterms:modified>
</cp:coreProperties>
</file>