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4" r:id="rId2"/>
    <p:sldId id="269" r:id="rId3"/>
    <p:sldId id="271" r:id="rId4"/>
    <p:sldId id="257" r:id="rId5"/>
    <p:sldId id="265" r:id="rId6"/>
    <p:sldId id="267" r:id="rId7"/>
    <p:sldId id="258" r:id="rId8"/>
    <p:sldId id="274" r:id="rId9"/>
    <p:sldId id="259" r:id="rId10"/>
    <p:sldId id="260" r:id="rId11"/>
    <p:sldId id="263" r:id="rId12"/>
    <p:sldId id="273" r:id="rId13"/>
    <p:sldId id="262" r:id="rId14"/>
    <p:sldId id="272" r:id="rId15"/>
    <p:sldId id="268" r:id="rId16"/>
    <p:sldId id="261" r:id="rId17"/>
    <p:sldId id="270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81935" autoAdjust="0"/>
  </p:normalViewPr>
  <p:slideViewPr>
    <p:cSldViewPr>
      <p:cViewPr varScale="1">
        <p:scale>
          <a:sx n="100" d="100"/>
          <a:sy n="100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70A043-8FB5-44C6-8832-B23FEE1669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31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819046-7969-4993-BED4-45CE6994CA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3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12E45-B661-497E-88C8-B51634BC5FC4}" type="slidenum">
              <a:rPr lang="en-US" altLang="ja-JP"/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0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CDB73A-9621-4B27-9B5B-B42E7EC65212}" type="slidenum">
              <a:rPr lang="en-US" altLang="ja-JP"/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04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854D17-66F4-4C96-B538-3446FFE8BED5}" type="slidenum">
              <a:rPr lang="en-US" altLang="ja-JP"/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107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F33A35-E485-4FC9-BDFD-5577774CFC7B}" type="slidenum">
              <a:rPr lang="en-US" altLang="ja-JP"/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3" eaLnBrk="1" hangingPunct="1"/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18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420D29-F838-4287-9125-32E26C61D5CD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730500" y="685800"/>
            <a:ext cx="2235200" cy="16764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3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1C825F-3CDA-4837-9C2E-009D9F1E6C3E}" type="slidenum">
              <a:rPr lang="en-US" altLang="ja-JP"/>
              <a:pPr>
                <a:spcBef>
                  <a:spcPct val="0"/>
                </a:spcBef>
              </a:pPr>
              <a:t>10</a:t>
            </a:fld>
            <a:endParaRPr lang="en-US" altLang="ja-JP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4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65E339-BBBD-424A-B836-3F9F64354863}" type="slidenum">
              <a:rPr lang="en-US" altLang="ja-JP"/>
              <a:pPr>
                <a:spcBef>
                  <a:spcPct val="0"/>
                </a:spcBef>
              </a:pPr>
              <a:t>13</a:t>
            </a:fld>
            <a:endParaRPr lang="en-US" altLang="ja-JP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638300" y="685800"/>
            <a:ext cx="3657600" cy="27432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09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70C109-AABE-45A1-91BD-AD9C603CDF4A}" type="slidenum">
              <a:rPr lang="en-US" altLang="ja-JP"/>
              <a:pPr>
                <a:spcBef>
                  <a:spcPct val="0"/>
                </a:spcBef>
              </a:pPr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7A73B4-E17D-4FAE-97D4-50D048AEF4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030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4484-9315-435D-8DA0-A567FCFAC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893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3A53-BE0A-461C-980E-14248DAD2D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12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77F6-21CB-410A-9D4A-8189C95903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26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D7DA-ED07-4E9D-A7DA-9804D9EC88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3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9AFA1-5948-410D-BE40-A44740C9C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54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7683-CF53-469A-BDBD-7373C9EAA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018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CAA49-B105-42F5-8086-CC064A9CA6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922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A8A85-9806-4D43-A366-B3EB6A698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4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C941-27E3-46FD-9C6F-6AD5BF972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532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5D0B-D144-46C3-BA5D-DC912EC32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079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84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DB0F9BD-1EEF-45C6-B0FA-557F25A1D5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Language </a:t>
            </a:r>
            <a:br>
              <a:rPr lang="en-US" dirty="0" smtClean="0"/>
            </a:br>
            <a:r>
              <a:rPr lang="en-US" sz="3600" dirty="0" smtClean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43000" y="3962400"/>
            <a:ext cx="7086600" cy="1752600"/>
          </a:xfrm>
        </p:spPr>
        <p:txBody>
          <a:bodyPr/>
          <a:lstStyle/>
          <a:p>
            <a:pPr>
              <a:defRPr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Dr. James Elwood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Meiji University &amp; GRIPS</a:t>
            </a:r>
          </a:p>
          <a:p>
            <a:pPr>
              <a:defRPr/>
            </a:pP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Academic Presentation Skills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October 14, 2014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Internal Transitions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Refer to earlier ideas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ja-JP" dirty="0" smtClean="0">
                <a:ea typeface="ＭＳ Ｐゴシック" charset="-128"/>
              </a:rPr>
              <a:t>Earlier, you saw.../ As you recall... / As mentioned earlier, …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ja-JP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Ask a question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ja-JP" dirty="0" smtClean="0">
                <a:ea typeface="ＭＳ Ｐゴシック" charset="-128"/>
              </a:rPr>
              <a:t>What does this mean?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ja-JP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Summarize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ja-JP" dirty="0" smtClean="0">
                <a:ea typeface="ＭＳ Ｐゴシック" charset="-128"/>
              </a:rPr>
              <a:t>As you have seen...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Linking Phrases: </a:t>
            </a:r>
            <a:r>
              <a:rPr lang="en-US" i="1" dirty="0" err="1" smtClean="0"/>
              <a:t>Lemme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explain.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add one more thing.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backtrack here.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rephrase this.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just mention one exception.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Let me see if I can give you an example.</a:t>
            </a:r>
          </a:p>
          <a:p>
            <a:pPr eaLnBrk="1" hangingPunct="1">
              <a:defRPr/>
            </a:pPr>
            <a:endParaRPr lang="en-US" altLang="ja-JP" dirty="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Note: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Allow </a:t>
            </a:r>
            <a:r>
              <a:rPr lang="en-US" altLang="ja-JP" dirty="0" smtClean="0">
                <a:ea typeface="ＭＳ Ｐゴシック" charset="-128"/>
              </a:rPr>
              <a:t>me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to</a:t>
            </a:r>
            <a:r>
              <a:rPr lang="en-US" altLang="ja-JP" dirty="0" smtClean="0">
                <a:ea typeface="ＭＳ Ｐゴシック" charset="-128"/>
              </a:rPr>
              <a:t> explain.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3. Confidence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Projecting Confidence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Eliminate uncertainty</a:t>
            </a:r>
          </a:p>
          <a:p>
            <a:pPr lvl="1" eaLnBrk="1" hangingPunct="1">
              <a:buFontTx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I believe → I am confident that</a:t>
            </a:r>
          </a:p>
          <a:p>
            <a:pPr lvl="1" eaLnBrk="1" hangingPunct="1">
              <a:buFontTx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I feel → I expect</a:t>
            </a:r>
          </a:p>
          <a:p>
            <a:pPr lvl="1" eaLnBrk="1" hangingPunct="1">
              <a:buFontTx/>
              <a:buNone/>
              <a:defRPr/>
            </a:pPr>
            <a:endParaRPr lang="en-US" altLang="ja-JP" dirty="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Use the Active Voice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	</a:t>
            </a:r>
            <a:r>
              <a:rPr lang="en-US" altLang="ja-JP" sz="2800" dirty="0" smtClean="0">
                <a:ea typeface="ＭＳ Ｐゴシック" charset="-128"/>
              </a:rPr>
              <a:t>Mistakes were made </a:t>
            </a:r>
            <a:r>
              <a:rPr lang="en-US" altLang="ja-JP" dirty="0" smtClean="0">
                <a:ea typeface="ＭＳ Ｐゴシック" charset="-128"/>
              </a:rPr>
              <a:t>→ </a:t>
            </a:r>
            <a:r>
              <a:rPr lang="en-US" altLang="ja-JP" sz="2800" dirty="0" smtClean="0">
                <a:ea typeface="ＭＳ Ｐゴシック" charset="-128"/>
              </a:rPr>
              <a:t>We made mistakes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800" dirty="0" smtClean="0">
                <a:ea typeface="ＭＳ Ｐゴシック" charset="-128"/>
              </a:rPr>
              <a:t>	Progress is being made </a:t>
            </a:r>
            <a:r>
              <a:rPr lang="en-US" altLang="ja-JP" dirty="0" smtClean="0">
                <a:ea typeface="ＭＳ Ｐゴシック" charset="-128"/>
              </a:rPr>
              <a:t>→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					 → </a:t>
            </a:r>
            <a:r>
              <a:rPr lang="en-US" altLang="ja-JP" sz="2800" dirty="0" smtClean="0">
                <a:ea typeface="ＭＳ Ｐゴシック" charset="-128"/>
              </a:rPr>
              <a:t>We</a:t>
            </a:r>
            <a:r>
              <a:rPr lang="en-US" altLang="ja-JP" sz="2800" dirty="0" smtClean="0">
                <a:latin typeface="Arial" charset="0"/>
                <a:ea typeface="ＭＳ Ｐゴシック" charset="-128"/>
              </a:rPr>
              <a:t>’</a:t>
            </a:r>
            <a:r>
              <a:rPr lang="en-US" altLang="ja-JP" sz="2800" dirty="0" smtClean="0">
                <a:ea typeface="ＭＳ Ｐゴシック" charset="-128"/>
              </a:rPr>
              <a:t>re making progress</a:t>
            </a:r>
          </a:p>
          <a:p>
            <a:pPr eaLnBrk="1" hangingPunct="1">
              <a:defRPr/>
            </a:pPr>
            <a:endParaRPr lang="en-US" altLang="ja-JP" sz="28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4. Particular Phrases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So, that’s all I have to say.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That’s the end of my speech. Thank you for listening.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I will now finish my speech. I’m sorry for my poor English.</a:t>
            </a:r>
          </a:p>
          <a:p>
            <a:pPr>
              <a:defRPr/>
            </a:pPr>
            <a:endParaRPr lang="en-US" altLang="ja-JP" dirty="0" smtClean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In summary, [summarize]. You can now see how/why [main point]... .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Problematic Phrases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I’ll tell you very quickly...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I’m sorry for my poor English...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I’m running out of time...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you could read this slide...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 a busy slide...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isn’t my slide...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Disregard this slide...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At this time I’d like to answer any questions you have.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Thank you </a:t>
            </a:r>
            <a:br>
              <a:rPr lang="en-US" altLang="ja-JP" dirty="0" smtClean="0">
                <a:ea typeface="ＭＳ Ｐゴシック" panose="020B0600070205080204" pitchFamily="34" charset="-128"/>
              </a:rPr>
            </a:br>
            <a:r>
              <a:rPr lang="en-US" altLang="ja-JP" dirty="0" smtClean="0">
                <a:ea typeface="ＭＳ Ｐゴシック" panose="020B0600070205080204" pitchFamily="34" charset="-128"/>
              </a:rPr>
              <a:t>for your kind attention.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 marL="742950" indent="-742950" algn="l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A Talk ≠ A Paper</a:t>
            </a:r>
          </a:p>
          <a:p>
            <a:pPr marL="742950" indent="-742950" algn="l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Flow – Make it so.</a:t>
            </a:r>
          </a:p>
          <a:p>
            <a:pPr marL="742950" indent="-742950" algn="l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Confidence</a:t>
            </a:r>
          </a:p>
          <a:p>
            <a:pPr marL="742950" indent="-742950" algn="l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Particular Phrases</a:t>
            </a:r>
          </a:p>
          <a:p>
            <a:pPr marL="742950" indent="-742950" algn="l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Q &amp; A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A Talk ≠ A Paper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Talk vs. a Paper: 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Sentence Length</a:t>
            </a:r>
            <a:r>
              <a:rPr lang="en-US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791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panose="020B0600070205080204" pitchFamily="34" charset="-128"/>
              </a:rPr>
              <a:t>	All nations are now witnessing a rapid progress in internationalization and globalization brought about by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liberalization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of economic systems,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progress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in telecommunication and transportation, and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mobility 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of capital across national borders.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000" dirty="0" smtClean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altLang="ja-JP" sz="3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Break up what you can’t say in one </a:t>
            </a:r>
            <a:r>
              <a:rPr lang="en-US" altLang="ja-JP" sz="3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breath.</a:t>
            </a:r>
            <a:endParaRPr lang="en-US" altLang="ja-JP" sz="32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Talk vs. a Paper: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Vocabulary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4102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altLang="ja-JP" sz="3200" dirty="0" smtClean="0">
                <a:ea typeface="ＭＳ Ｐゴシック" charset="-128"/>
              </a:rPr>
              <a:t>	It is advisable for the investor to purchase stocks when their prices are depressed and to sell them at the top of the market.</a:t>
            </a:r>
          </a:p>
          <a:p>
            <a:pPr lvl="1" eaLnBrk="1" hangingPunct="1">
              <a:buFontTx/>
              <a:buNone/>
              <a:defRPr/>
            </a:pPr>
            <a:endParaRPr lang="en-US" altLang="ja-JP" sz="3200" dirty="0" smtClean="0">
              <a:ea typeface="ＭＳ Ｐゴシック" charset="-128"/>
            </a:endParaRPr>
          </a:p>
          <a:p>
            <a:pPr>
              <a:defRPr/>
            </a:pP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Go easy on the big </a:t>
            </a: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words.</a:t>
            </a:r>
            <a:endParaRPr lang="en-US" altLang="ja-JP" dirty="0" smtClean="0">
              <a:solidFill>
                <a:srgbClr val="0000FF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Replace </a:t>
            </a: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jargon.</a:t>
            </a:r>
            <a:endParaRPr lang="en-US" altLang="ja-JP" dirty="0" smtClean="0">
              <a:solidFill>
                <a:srgbClr val="0000FF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Talk vs. a Paper: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Content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Regional autonomy has created opportunities for local governments to take initiative and be creative in improving public service delivery.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ja-JP" dirty="0" smtClean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Enrollment rate in primary education has increased by 23%.</a:t>
            </a:r>
          </a:p>
          <a:p>
            <a:pPr>
              <a:buNone/>
              <a:defRPr/>
            </a:pPr>
            <a:endParaRPr lang="en-US" altLang="ja-JP" dirty="0" smtClean="0">
              <a:solidFill>
                <a:srgbClr val="0000FF"/>
              </a:solidFill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Prefer </a:t>
            </a:r>
            <a:r>
              <a:rPr lang="en-US" altLang="ja-JP" dirty="0">
                <a:solidFill>
                  <a:srgbClr val="0000FF"/>
                </a:solidFill>
                <a:ea typeface="ＭＳ Ｐゴシック" charset="-128"/>
              </a:rPr>
              <a:t>facts to abstract </a:t>
            </a: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ideas.</a:t>
            </a:r>
            <a:endParaRPr lang="en-US" altLang="ja-JP" dirty="0">
              <a:solidFill>
                <a:srgbClr val="0000FF"/>
              </a:solidFill>
              <a:ea typeface="ＭＳ Ｐゴシック" charset="-128"/>
            </a:endParaRPr>
          </a:p>
          <a:p>
            <a:pPr>
              <a:defRPr/>
            </a:pPr>
            <a:endParaRPr lang="en-US" altLang="ja-JP" dirty="0" smtClean="0">
              <a:solidFill>
                <a:srgbClr val="0000FF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 to Turn a Paper Into a Talk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Eliminate non-essentials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Rearrange ideas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Shorten long sentences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Replace difficult words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Connect ideas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Repeat several times!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 Flow – Make it so.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Internal Transitions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ea typeface="ＭＳ Ｐゴシック" charset="-128"/>
              </a:rPr>
              <a:t>Refer to flow structure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US" altLang="ja-JP" smtClean="0">
                <a:ea typeface="ＭＳ Ｐゴシック" charset="-128"/>
              </a:rPr>
              <a:t>Track the points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ja-JP" smtClean="0">
                <a:ea typeface="ＭＳ Ｐゴシック" charset="-128"/>
              </a:rPr>
              <a:t>Refer back to problem</a:t>
            </a:r>
          </a:p>
          <a:p>
            <a:pPr lvl="1" eaLnBrk="1" hangingPunct="1">
              <a:buFontTx/>
              <a:buChar char="•"/>
              <a:defRPr/>
            </a:pPr>
            <a:endParaRPr lang="en-U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sz="3600" smtClean="0">
                <a:ea typeface="ＭＳ Ｐゴシック" charset="-128"/>
              </a:rPr>
              <a:t>Use interim summaries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ja-JP" smtClean="0">
                <a:ea typeface="ＭＳ Ｐゴシック" charset="-128"/>
              </a:rPr>
              <a:t>Now that you’ve seen..., I’m sure you’d like to know...  Let me tell you... / Let’s look at...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290</TotalTime>
  <Words>409</Words>
  <Application>Microsoft Office PowerPoint</Application>
  <PresentationFormat>On-screen Show (4:3)</PresentationFormat>
  <Paragraphs>98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Verdana</vt:lpstr>
      <vt:lpstr>Arial</vt:lpstr>
      <vt:lpstr>Wingdings</vt:lpstr>
      <vt:lpstr>ＭＳ Ｐゴシック</vt:lpstr>
      <vt:lpstr>Cliff</vt:lpstr>
      <vt:lpstr>Language  and  Expression</vt:lpstr>
      <vt:lpstr>Contents</vt:lpstr>
      <vt:lpstr>1. A Talk ≠ A Paper</vt:lpstr>
      <vt:lpstr>A Talk vs. a Paper:  Sentence Length </vt:lpstr>
      <vt:lpstr>A Talk vs. a Paper:  Vocabulary</vt:lpstr>
      <vt:lpstr>A Talk vs. a Paper:  Content</vt:lpstr>
      <vt:lpstr>How to Turn a Paper Into a Talk</vt:lpstr>
      <vt:lpstr>2. Flow – Make it so.</vt:lpstr>
      <vt:lpstr>Internal Transitions (1)</vt:lpstr>
      <vt:lpstr>Internal Transitions (2)</vt:lpstr>
      <vt:lpstr>Linking Phrases: Lemme</vt:lpstr>
      <vt:lpstr>3. Confidence</vt:lpstr>
      <vt:lpstr>Projecting Confidence </vt:lpstr>
      <vt:lpstr>4. Particular Phrases</vt:lpstr>
      <vt:lpstr>Closing</vt:lpstr>
      <vt:lpstr>Problematic Phrases </vt:lpstr>
      <vt:lpstr>Q &amp; A</vt:lpstr>
      <vt:lpstr>Thank you! </vt:lpstr>
    </vt:vector>
  </TitlesOfParts>
  <Company>GRIPS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Spoken vs. Written Language</dc:title>
  <dc:creator>kpetchko</dc:creator>
  <cp:lastModifiedBy>Elwood</cp:lastModifiedBy>
  <cp:revision>39</cp:revision>
  <dcterms:created xsi:type="dcterms:W3CDTF">2007-06-05T06:01:27Z</dcterms:created>
  <dcterms:modified xsi:type="dcterms:W3CDTF">2014-10-13T06:25:30Z</dcterms:modified>
</cp:coreProperties>
</file>