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8" r:id="rId4"/>
    <p:sldId id="274" r:id="rId5"/>
    <p:sldId id="299" r:id="rId6"/>
    <p:sldId id="277" r:id="rId7"/>
    <p:sldId id="275" r:id="rId8"/>
    <p:sldId id="279" r:id="rId9"/>
    <p:sldId id="281" r:id="rId10"/>
    <p:sldId id="280" r:id="rId11"/>
    <p:sldId id="288" r:id="rId12"/>
    <p:sldId id="294" r:id="rId13"/>
    <p:sldId id="293" r:id="rId14"/>
    <p:sldId id="289" r:id="rId15"/>
    <p:sldId id="276" r:id="rId16"/>
    <p:sldId id="292" r:id="rId17"/>
    <p:sldId id="295" r:id="rId18"/>
    <p:sldId id="296" r:id="rId19"/>
    <p:sldId id="297" r:id="rId20"/>
    <p:sldId id="284" r:id="rId21"/>
    <p:sldId id="290" r:id="rId22"/>
    <p:sldId id="298" r:id="rId23"/>
    <p:sldId id="286" r:id="rId2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6" d="100"/>
          <a:sy n="66" d="100"/>
        </p:scale>
        <p:origin x="10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CBB548-1AF8-48A3-831C-57B51A0F8018}" type="datetimeFigureOut">
              <a:rPr lang="en-US"/>
              <a:pPr>
                <a:defRPr/>
              </a:pPr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A44D26-F3A1-443F-9DD0-3DDDD4035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EC89C9-26A5-4126-A3F5-0A4CC63109D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80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1473-3F45-4F79-AE04-9F337A5E46C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576282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A911-5343-47D7-AF61-964262E518A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2382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9B7-C226-444D-8D77-51ED8C34317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03416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6E8C-9205-439D-B74C-A2561DC493D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77465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3D31-ECFC-45FF-B57B-1EEFE5804E7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0318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9135-37C8-4C8A-AC06-C9C9C22F5B6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438370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43CB-9D1C-4921-BE3C-96D51F39D65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03682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91AD-A5A7-4722-8091-D302A5A04B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896443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B6C2E-9EF2-4984-A32D-830E4AFBE85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044292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7091-65C5-4CBD-9AB0-CB9CB81890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39119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783F-23DF-47D7-BEDF-98A43354466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35605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189913-ABB7-46C6-8789-D8AF9F89324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Crescent%20Wrench%20PanSIG%202016.05.21\FMS%20poster%20session%202015.12.16-1.MTS" TargetMode="External"/><Relationship Id="rId1" Type="http://schemas.microsoft.com/office/2007/relationships/media" Target="file:///F:\Crescent%20Wrench%20PanSIG%202016.05.21\FMS%20poster%20session%202015.12.16-1.MTS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692696"/>
            <a:ext cx="7993136" cy="1584176"/>
          </a:xfrm>
          <a:noFill/>
        </p:spPr>
        <p:txBody>
          <a:bodyPr anchor="ctr"/>
          <a:lstStyle/>
          <a:p>
            <a:pPr algn="l" eaLnBrk="1" hangingPunct="1"/>
            <a:r>
              <a:rPr lang="en-US" altLang="en-US" sz="4000" b="1" dirty="0" smtClean="0">
                <a:solidFill>
                  <a:schemeClr val="bg1"/>
                </a:solidFill>
                <a:latin typeface="Rockwell" pitchFamily="18" charset="0"/>
              </a:rPr>
              <a:t>Better than a Crescent Wrench:</a:t>
            </a:r>
            <a:br>
              <a:rPr lang="en-US" alt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altLang="en-US" sz="4000" b="1" dirty="0" smtClean="0">
                <a:solidFill>
                  <a:schemeClr val="bg1"/>
                </a:solidFill>
                <a:latin typeface="Rockwell" pitchFamily="18" charset="0"/>
              </a:rPr>
              <a:t>Poster Presentations</a:t>
            </a:r>
            <a:endParaRPr lang="es-ES" altLang="en-US" sz="4000" b="1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075" name="Rectangle 122"/>
          <p:cNvSpPr>
            <a:spLocks noChangeArrowheads="1"/>
          </p:cNvSpPr>
          <p:nvPr/>
        </p:nvSpPr>
        <p:spPr bwMode="auto">
          <a:xfrm>
            <a:off x="468313" y="3284984"/>
            <a:ext cx="39608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400" b="1" dirty="0" smtClean="0">
                <a:solidFill>
                  <a:schemeClr val="bg1"/>
                </a:solidFill>
                <a:latin typeface="Rockwell" pitchFamily="18" charset="0"/>
              </a:rPr>
              <a:t>James A. Elwood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Meiji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University</a:t>
            </a:r>
            <a:endParaRPr lang="es-UY" altLang="en-US" sz="1800" b="1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UY" altLang="en-US" sz="1800" b="1" dirty="0">
              <a:solidFill>
                <a:schemeClr val="bg1"/>
              </a:solidFill>
              <a:latin typeface="Rockwell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PanSIG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Meio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 </a:t>
            </a: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University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, </a:t>
            </a: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Nago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, Okinawa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UY" altLang="en-US" sz="1800" b="1" dirty="0">
              <a:solidFill>
                <a:schemeClr val="bg1"/>
              </a:solidFill>
              <a:latin typeface="Rockwell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1800" b="1" dirty="0" err="1" smtClean="0">
                <a:solidFill>
                  <a:schemeClr val="bg1"/>
                </a:solidFill>
                <a:latin typeface="Rockwell" pitchFamily="18" charset="0"/>
              </a:rPr>
              <a:t>May</a:t>
            </a:r>
            <a:r>
              <a:rPr lang="es-UY" altLang="en-US" sz="1800" b="1" dirty="0" smtClean="0">
                <a:solidFill>
                  <a:schemeClr val="bg1"/>
                </a:solidFill>
                <a:latin typeface="Rockwell" pitchFamily="18" charset="0"/>
              </a:rPr>
              <a:t> 21, 2016</a:t>
            </a:r>
            <a:endParaRPr lang="es-UY" altLang="en-US" sz="18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" y="5903951"/>
            <a:ext cx="1893956" cy="9450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Timeline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ckwell" pitchFamily="18" charset="0"/>
              </a:rPr>
              <a:t>English 3B (fall semester)</a:t>
            </a:r>
          </a:p>
          <a:p>
            <a:pPr algn="ctr"/>
            <a:endParaRPr lang="en-US" sz="2400" dirty="0" smtClean="0">
              <a:latin typeface="Rockwell" pitchFamily="18" charset="0"/>
            </a:endParaRPr>
          </a:p>
          <a:p>
            <a:r>
              <a:rPr lang="en-US" sz="2400" dirty="0" smtClean="0">
                <a:latin typeface="Rockwell" pitchFamily="18" charset="0"/>
              </a:rPr>
              <a:t>Week 1: Brainstorming, group formation (2-4 members)</a:t>
            </a:r>
          </a:p>
          <a:p>
            <a:r>
              <a:rPr lang="en-US" sz="2400" dirty="0" smtClean="0">
                <a:latin typeface="Rockwell" pitchFamily="18" charset="0"/>
              </a:rPr>
              <a:t>Weeks 2-3: Writing proposals and abstracts</a:t>
            </a:r>
          </a:p>
          <a:p>
            <a:r>
              <a:rPr lang="en-US" sz="2400" dirty="0" smtClean="0">
                <a:latin typeface="Rockwell" pitchFamily="18" charset="0"/>
                <a:sym typeface="Wingdings" panose="05000000000000000000" pitchFamily="2" charset="2"/>
              </a:rPr>
              <a:t>	  Submit proposal (which appears in program)</a:t>
            </a:r>
            <a:endParaRPr lang="en-US" sz="2400" dirty="0" smtClean="0">
              <a:latin typeface="Rockwell" pitchFamily="18" charset="0"/>
            </a:endParaRPr>
          </a:p>
          <a:p>
            <a:r>
              <a:rPr lang="en-US" sz="2400" dirty="0" smtClean="0">
                <a:latin typeface="Rockwell" pitchFamily="18" charset="0"/>
              </a:rPr>
              <a:t>Week 5: Multiple-speaker formats</a:t>
            </a:r>
          </a:p>
          <a:p>
            <a:r>
              <a:rPr lang="en-US" sz="2400" dirty="0" smtClean="0">
                <a:latin typeface="Rockwell" pitchFamily="18" charset="0"/>
              </a:rPr>
              <a:t>Week 8: Poster presentation (PP) introduction</a:t>
            </a:r>
          </a:p>
          <a:p>
            <a:r>
              <a:rPr lang="en-US" sz="2400" dirty="0" smtClean="0">
                <a:latin typeface="Rockwell" pitchFamily="18" charset="0"/>
              </a:rPr>
              <a:t>Week 9: PP speaking (video clips)</a:t>
            </a:r>
          </a:p>
          <a:p>
            <a:r>
              <a:rPr lang="en-US" sz="2400" dirty="0" smtClean="0">
                <a:latin typeface="Rockwell" pitchFamily="18" charset="0"/>
              </a:rPr>
              <a:t>Week 10: PP Q&amp;A</a:t>
            </a:r>
          </a:p>
          <a:p>
            <a:r>
              <a:rPr lang="en-US" sz="2400" dirty="0" smtClean="0">
                <a:latin typeface="Rockwell" pitchFamily="18" charset="0"/>
              </a:rPr>
              <a:t>Week 11: PP rehearsal</a:t>
            </a:r>
          </a:p>
          <a:p>
            <a:r>
              <a:rPr lang="en-US" sz="2400" dirty="0" smtClean="0">
                <a:latin typeface="Rockwell" pitchFamily="18" charset="0"/>
              </a:rPr>
              <a:t>Week 12: PP</a:t>
            </a:r>
          </a:p>
          <a:p>
            <a:r>
              <a:rPr lang="en-US" sz="2400" dirty="0" smtClean="0">
                <a:latin typeface="Rockwell" pitchFamily="18" charset="0"/>
              </a:rPr>
              <a:t>Week 13: Followup (debriefing)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96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Poster Presentation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Large student lounge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51311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Push-pins or tape</a:t>
            </a:r>
            <a:endParaRPr lang="en-US" sz="2400" dirty="0">
              <a:latin typeface="Rockwell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29" y="1772816"/>
            <a:ext cx="3208567" cy="42780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22048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Poster board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66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Poster Presentation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3 classes of ca. 35 students, so 105 students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51311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Faculty also invited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2048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90 minutes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9" y="3318083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1 group member stayed at group’s poster, other members free to watch other groups</a:t>
            </a:r>
            <a:endParaRPr lang="en-US" sz="2400" dirty="0">
              <a:latin typeface="Rockwell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20888"/>
            <a:ext cx="2304256" cy="191310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93096"/>
            <a:ext cx="3368967" cy="222039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779566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Poster Presentation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Abstracts/proposals published in program</a:t>
            </a:r>
            <a:endParaRPr lang="en-US" sz="2400" dirty="0">
              <a:latin typeface="Rockwell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3342256" cy="4188321"/>
          </a:xfrm>
          <a:prstGeom prst="rect">
            <a:avLst/>
          </a:prstGeom>
          <a:noFill/>
          <a:ln w="12700">
            <a:solidFill>
              <a:srgbClr val="9933FF"/>
            </a:solidFill>
            <a:bevel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22143"/>
            <a:ext cx="4366753" cy="4150220"/>
          </a:xfrm>
          <a:prstGeom prst="rect">
            <a:avLst/>
          </a:prstGeom>
          <a:noFill/>
          <a:ln w="12700">
            <a:solidFill>
              <a:srgbClr val="9933FF"/>
            </a:solidFill>
            <a:beve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1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Poster Presentation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Each group assigned place (poster board) with #</a:t>
            </a:r>
            <a:endParaRPr lang="en-US" sz="2400" dirty="0">
              <a:latin typeface="Rockwell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832" y="2945854"/>
            <a:ext cx="4724400" cy="32194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Oval 3"/>
          <p:cNvSpPr/>
          <p:nvPr/>
        </p:nvSpPr>
        <p:spPr>
          <a:xfrm>
            <a:off x="4283968" y="2543362"/>
            <a:ext cx="1743891" cy="151216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568" y="2103239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Students voted on best poster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Poster Session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640137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Let’s have a look … </a:t>
            </a:r>
          </a:p>
        </p:txBody>
      </p:sp>
      <p:pic>
        <p:nvPicPr>
          <p:cNvPr id="4" name="FMS poster session 2015.12.16-1.M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79712" y="2420888"/>
            <a:ext cx="5544616" cy="415846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98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Followup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Each group submits self-critique one week later 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(several critiques during school year)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535287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Announcement of Best Poster Award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068960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Feedback from teacher to individual groups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2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Feedback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Each student completed a questionnaire at the 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conclusion of the poster session (in addition to 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voting for the best poster)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967335"/>
            <a:ext cx="794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Poster prep skills much improved (writing abstract, making poster)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861048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Somewhat enjoyed making poster, but difficult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407495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Prefer this type of class to regular class </a:t>
            </a:r>
            <a:r>
              <a:rPr lang="en-US" sz="2400" dirty="0" smtClean="0">
                <a:latin typeface="Rockwell" pitchFamily="18" charset="0"/>
                <a:sym typeface="Wingdings" pitchFamily="2" charset="2"/>
              </a:rPr>
              <a:t> 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983559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ockwell" pitchFamily="18" charset="0"/>
              </a:rPr>
              <a:t>Could learn about other group’s research</a:t>
            </a:r>
            <a:endParaRPr lang="en-US" sz="2400" dirty="0">
              <a:solidFill>
                <a:srgbClr val="FF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2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(</a:t>
            </a:r>
            <a:r>
              <a:rPr lang="en-US" altLang="en-US" sz="2000" dirty="0" smtClean="0">
                <a:solidFill>
                  <a:schemeClr val="bg1"/>
                </a:solidFill>
              </a:rPr>
              <a:t>Bad</a:t>
            </a:r>
            <a:r>
              <a:rPr lang="en-US" altLang="en-US" dirty="0" smtClean="0">
                <a:solidFill>
                  <a:schemeClr val="bg1"/>
                </a:solidFill>
              </a:rPr>
              <a:t>) Feedback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Frustration over printing (difficulty printing A0 size)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Group formation, composition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895327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Poor English, difficult to understand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471391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Difficulty choosing topic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2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My Thoughts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6532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Perhaps the most realistic exercise I’ve ever taught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1000 moving parts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895327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Institutional and faculty support (mostly!)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516504"/>
            <a:ext cx="79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Very motivating (for all parties)</a:t>
            </a: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27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sz="2300" b="1" dirty="0" smtClean="0">
                <a:latin typeface="Rockwell" pitchFamily="18" charset="0"/>
              </a:rPr>
              <a:t>Poster Presentations?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latin typeface="Rockwell" pitchFamily="18" charset="0"/>
              </a:rPr>
              <a:t>The Humble Crescent Wrench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latin typeface="Rockwell" pitchFamily="18" charset="0"/>
              </a:rPr>
              <a:t>The Humble Poster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latin typeface="Rockwell" pitchFamily="18" charset="0"/>
              </a:rPr>
              <a:t>The Even-More-Humble Poster Presentation</a:t>
            </a:r>
          </a:p>
          <a:p>
            <a:pPr marL="457200" lvl="1" indent="0">
              <a:buFontTx/>
              <a:buNone/>
              <a:defRPr/>
            </a:pPr>
            <a:endParaRPr lang="en-US" sz="2300" dirty="0" smtClean="0">
              <a:latin typeface="Rockwell" pitchFamily="18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2300" b="1" dirty="0" smtClean="0">
                <a:latin typeface="Rockwell" pitchFamily="18" charset="0"/>
              </a:rPr>
              <a:t>The Course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latin typeface="Rockwell" pitchFamily="18" charset="0"/>
              </a:rPr>
              <a:t>Background</a:t>
            </a:r>
            <a:endParaRPr lang="en-US" sz="2300" dirty="0">
              <a:latin typeface="Rockwell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>
                <a:latin typeface="Rockwell" pitchFamily="18" charset="0"/>
              </a:rPr>
              <a:t>The </a:t>
            </a:r>
            <a:r>
              <a:rPr lang="en-US" sz="2300" dirty="0" smtClean="0">
                <a:latin typeface="Rockwell" pitchFamily="18" charset="0"/>
              </a:rPr>
              <a:t>Tasks</a:t>
            </a:r>
            <a:endParaRPr lang="en-US" sz="2300" dirty="0">
              <a:latin typeface="Rockwell" pitchFamily="18" charset="0"/>
            </a:endParaRPr>
          </a:p>
          <a:p>
            <a:pPr marL="0" lvl="1" indent="0">
              <a:buNone/>
              <a:defRPr/>
            </a:pPr>
            <a:endParaRPr lang="en-US" sz="2300" b="1" dirty="0" smtClean="0">
              <a:latin typeface="Rockwell" pitchFamily="18" charset="0"/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2300" b="1" dirty="0" smtClean="0">
                <a:latin typeface="Rockwell" pitchFamily="18" charset="0"/>
              </a:rPr>
              <a:t>The Outcome</a:t>
            </a:r>
            <a:endParaRPr lang="en-US" sz="2300" b="1" dirty="0">
              <a:latin typeface="Rockwell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>
                <a:latin typeface="Rockwell" pitchFamily="18" charset="0"/>
              </a:rPr>
              <a:t>The </a:t>
            </a:r>
            <a:r>
              <a:rPr lang="en-US" sz="2300" dirty="0" smtClean="0">
                <a:latin typeface="Rockwell" pitchFamily="18" charset="0"/>
              </a:rPr>
              <a:t>Feedback</a:t>
            </a:r>
            <a:endParaRPr lang="en-US" sz="2300" dirty="0">
              <a:latin typeface="Rockwell" pitchFamily="18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latin typeface="Rockwell" pitchFamily="18" charset="0"/>
              </a:rPr>
              <a:t>My Thoughts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Conclusion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Furthermore …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772816"/>
            <a:ext cx="87129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Rockwell" pitchFamily="18" charset="0"/>
              </a:rPr>
              <a:t>Feel free to visit the class webpage </a:t>
            </a:r>
            <a:br>
              <a:rPr lang="en-US" sz="2800" dirty="0" smtClean="0">
                <a:latin typeface="Rockwell" pitchFamily="18" charset="0"/>
              </a:rPr>
            </a:br>
            <a:r>
              <a:rPr lang="en-US" sz="2800" dirty="0" smtClean="0">
                <a:latin typeface="Rockwell" pitchFamily="18" charset="0"/>
              </a:rPr>
              <a:t>for this endeavor at</a:t>
            </a:r>
          </a:p>
          <a:p>
            <a:pPr algn="ctr"/>
            <a:r>
              <a:rPr lang="en-US" sz="2800" dirty="0" smtClean="0">
                <a:solidFill>
                  <a:srgbClr val="9933FF"/>
                </a:solidFill>
                <a:latin typeface="Rockwell" pitchFamily="18" charset="0"/>
              </a:rPr>
              <a:t>www.jimelwood.net/students/meiji/english3B/</a:t>
            </a:r>
            <a:br>
              <a:rPr lang="en-US" sz="2800" dirty="0" smtClean="0">
                <a:solidFill>
                  <a:srgbClr val="9933FF"/>
                </a:solidFill>
                <a:latin typeface="Rockwell" pitchFamily="18" charset="0"/>
              </a:rPr>
            </a:br>
            <a:r>
              <a:rPr lang="en-US" sz="2800" dirty="0" smtClean="0">
                <a:solidFill>
                  <a:srgbClr val="9933FF"/>
                </a:solidFill>
                <a:latin typeface="Rockwell" pitchFamily="18" charset="0"/>
              </a:rPr>
              <a:t>english3B.html</a:t>
            </a:r>
            <a:endParaRPr lang="en-US" sz="2800" dirty="0">
              <a:solidFill>
                <a:srgbClr val="9933FF"/>
              </a:solidFill>
              <a:latin typeface="Rockwell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5664634" cy="25553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084168" y="4419109"/>
            <a:ext cx="2888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Rockwell" pitchFamily="18" charset="0"/>
              </a:rPr>
              <a:t>Feel free to use our material, too.</a:t>
            </a:r>
            <a:endParaRPr lang="en-US" sz="2800" dirty="0">
              <a:solidFill>
                <a:srgbClr val="9933F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Finally …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772816"/>
            <a:ext cx="8712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Rockwell" pitchFamily="18" charset="0"/>
              </a:rPr>
              <a:t>I thank you for your kind attention.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Rockwell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9933FF"/>
                </a:solidFill>
                <a:latin typeface="Rockwell" pitchFamily="18" charset="0"/>
              </a:rPr>
              <a:t>elwood.jim@gmail.com</a:t>
            </a:r>
            <a:endParaRPr lang="en-US" sz="2800" dirty="0">
              <a:solidFill>
                <a:srgbClr val="9933FF"/>
              </a:solidFill>
              <a:latin typeface="Rockwell" pitchFamily="18" charset="0"/>
            </a:endParaRPr>
          </a:p>
        </p:txBody>
      </p:sp>
      <p:pic>
        <p:nvPicPr>
          <p:cNvPr id="10" name="Picture 9" descr="JEkiyosato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61048"/>
            <a:ext cx="2376264" cy="2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6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References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850" y="1916832"/>
            <a:ext cx="85686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Gilmore, A. (2007). Authentic materials and authenticity in foreign language teaching. </a:t>
            </a:r>
            <a:r>
              <a:rPr lang="en-US" i="1" dirty="0" smtClean="0"/>
              <a:t>Language Teaching, 40(</a:t>
            </a:r>
            <a:r>
              <a:rPr lang="en-US" dirty="0" smtClean="0"/>
              <a:t>2), 97-118. </a:t>
            </a:r>
            <a:r>
              <a:rPr lang="en-US" dirty="0" err="1" smtClean="0"/>
              <a:t>doi</a:t>
            </a:r>
            <a:r>
              <a:rPr lang="en-US" dirty="0"/>
              <a:t>: </a:t>
            </a:r>
            <a:r>
              <a:rPr lang="en-US" dirty="0" smtClean="0"/>
              <a:t>10.1017/S0261444807004144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Pemberton, R., Li, E. S. L., Or, W. W. F, &amp; Pierson, H. D. (Eds.) (1996). </a:t>
            </a:r>
            <a:r>
              <a:rPr lang="en-US" i="1" dirty="0" smtClean="0"/>
              <a:t>Taking control: Autonomy in language learning. </a:t>
            </a:r>
            <a:r>
              <a:rPr lang="en-US" dirty="0" smtClean="0"/>
              <a:t>Hong Kong: Hong Kong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103454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Humble Crescent Wrench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640137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An all-purpose tool, the humble crescent wrench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Generally covered with a thin sheen of oil (in my 	father’s garages)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Very adaptable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“Spanner”?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2778">
            <a:off x="1861274" y="3444735"/>
            <a:ext cx="4352925" cy="12858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Humble Poster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9"/>
            <a:ext cx="8229600" cy="2591866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An all-purpose tool, the humble poster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Seldom covered with oil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Very adaptable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Not called a “spanner”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sz="2600" dirty="0" smtClean="0">
                <a:latin typeface="Rockwell" pitchFamily="18" charset="0"/>
              </a:rPr>
              <a:t>Ubiquitous in my faculty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2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Humble (Math) Poster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9" y="1340768"/>
            <a:ext cx="2841780" cy="3789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34" y="1340768"/>
            <a:ext cx="2895786" cy="38610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94" y="1916832"/>
            <a:ext cx="3165816" cy="42210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403648" y="3140968"/>
            <a:ext cx="655272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FF00"/>
                </a:solidFill>
              </a:rPr>
              <a:t>Mucus Gastropod Locomotion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Humble Poster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6676" y="3154015"/>
            <a:ext cx="5206535" cy="343148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44824"/>
            <a:ext cx="4897120" cy="406583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5692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Course Mandate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653298"/>
            <a:ext cx="799288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1. Prepare students for real world academic 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participation! 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2. Oral presentations, of course, and … 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3. Poster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860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Background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8198" name="Picture 2" descr="http://alaskacomputersupport.com/wp-content/uploads/2015/05/plan_du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2" r="15552"/>
          <a:stretch>
            <a:fillRect/>
          </a:stretch>
        </p:blipFill>
        <p:spPr bwMode="auto">
          <a:xfrm>
            <a:off x="0" y="3068960"/>
            <a:ext cx="1773730" cy="30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99692" y="1628800"/>
            <a:ext cx="5544616" cy="501840"/>
            <a:chOff x="396044" y="16056"/>
            <a:chExt cx="5544616" cy="501840"/>
          </a:xfrm>
        </p:grpSpPr>
        <p:sp>
          <p:nvSpPr>
            <p:cNvPr id="8" name="Rounded Rectangle 7"/>
            <p:cNvSpPr/>
            <p:nvPr/>
          </p:nvSpPr>
          <p:spPr>
            <a:xfrm>
              <a:off x="396044" y="16056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20542" y="40554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smtClean="0"/>
                <a:t>Recent faculty </a:t>
              </a:r>
              <a:r>
                <a:rPr lang="en-US" sz="2000" kern="1200" dirty="0" smtClean="0"/>
                <a:t>– founded in 2013-2014</a:t>
              </a:r>
              <a:endParaRPr lang="en-US" sz="2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9692" y="2348880"/>
            <a:ext cx="5544616" cy="501840"/>
            <a:chOff x="396044" y="787176"/>
            <a:chExt cx="5544616" cy="501840"/>
          </a:xfrm>
        </p:grpSpPr>
        <p:sp>
          <p:nvSpPr>
            <p:cNvPr id="11" name="Rounded Rectangle 10"/>
            <p:cNvSpPr/>
            <p:nvPr/>
          </p:nvSpPr>
          <p:spPr>
            <a:xfrm>
              <a:off x="396044" y="787176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20542" y="811674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Three </a:t>
              </a:r>
              <a:r>
                <a:rPr lang="en-US" sz="2000" kern="1200" dirty="0" smtClean="0"/>
                <a:t>departments</a:t>
              </a:r>
              <a:endParaRPr lang="en-US" sz="1700" kern="1200" dirty="0"/>
            </a:p>
          </p:txBody>
        </p:sp>
      </p:grp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99692" y="4511336"/>
            <a:ext cx="5544616" cy="501840"/>
            <a:chOff x="396044" y="3100537"/>
            <a:chExt cx="5544616" cy="501840"/>
          </a:xfrm>
        </p:grpSpPr>
        <p:sp>
          <p:nvSpPr>
            <p:cNvPr id="26" name="Rounded Rectangle 25"/>
            <p:cNvSpPr/>
            <p:nvPr/>
          </p:nvSpPr>
          <p:spPr>
            <a:xfrm>
              <a:off x="396044" y="3100537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20542" y="3125035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Year 1: RW </a:t>
              </a:r>
              <a:r>
                <a:rPr lang="en-US" sz="2000" kern="1200" dirty="0" smtClean="0"/>
                <a:t>course</a:t>
              </a:r>
              <a:r>
                <a:rPr lang="en-US" sz="1700" kern="1200" dirty="0" smtClean="0"/>
                <a:t>, SL course</a:t>
              </a:r>
              <a:endParaRPr lang="en-US" sz="17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9692" y="5231416"/>
            <a:ext cx="5544616" cy="501840"/>
            <a:chOff x="396044" y="3871657"/>
            <a:chExt cx="5544616" cy="501840"/>
          </a:xfrm>
        </p:grpSpPr>
        <p:sp>
          <p:nvSpPr>
            <p:cNvPr id="29" name="Rounded Rectangle 28"/>
            <p:cNvSpPr/>
            <p:nvPr/>
          </p:nvSpPr>
          <p:spPr>
            <a:xfrm>
              <a:off x="396044" y="3871657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20542" y="3896155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Year 2: 4-skills course</a:t>
              </a:r>
              <a:endParaRPr lang="en-US" sz="20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9692" y="5951496"/>
            <a:ext cx="5544616" cy="501840"/>
            <a:chOff x="298074" y="4660928"/>
            <a:chExt cx="5544616" cy="501840"/>
          </a:xfrm>
        </p:grpSpPr>
        <p:sp>
          <p:nvSpPr>
            <p:cNvPr id="32" name="Rounded Rectangle 31"/>
            <p:cNvSpPr/>
            <p:nvPr/>
          </p:nvSpPr>
          <p:spPr>
            <a:xfrm>
              <a:off x="298074" y="4660928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322572" y="4685426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</a:rPr>
                <a:t>Year 3: </a:t>
              </a:r>
              <a:r>
                <a:rPr lang="en-US" sz="2000" b="1" u="sng" kern="1200" dirty="0" smtClean="0">
                  <a:solidFill>
                    <a:schemeClr val="bg1"/>
                  </a:solidFill>
                </a:rPr>
                <a:t>presentation course</a:t>
              </a:r>
              <a:endParaRPr lang="en-US" sz="2000" b="1" u="sng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9692" y="3068960"/>
            <a:ext cx="5544616" cy="501840"/>
            <a:chOff x="396044" y="1558296"/>
            <a:chExt cx="5544616" cy="501840"/>
          </a:xfrm>
        </p:grpSpPr>
        <p:sp>
          <p:nvSpPr>
            <p:cNvPr id="35" name="Rounded Rectangle 34"/>
            <p:cNvSpPr/>
            <p:nvPr/>
          </p:nvSpPr>
          <p:spPr>
            <a:xfrm>
              <a:off x="396044" y="1558296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20542" y="1582794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Grad school to begin in 2017-2018</a:t>
              </a:r>
              <a:endParaRPr lang="en-US" sz="20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35696" y="3789040"/>
            <a:ext cx="5544616" cy="501840"/>
            <a:chOff x="396044" y="3100537"/>
            <a:chExt cx="5544616" cy="501840"/>
          </a:xfrm>
        </p:grpSpPr>
        <p:sp>
          <p:nvSpPr>
            <p:cNvPr id="42" name="Rounded Rectangle 41"/>
            <p:cNvSpPr/>
            <p:nvPr/>
          </p:nvSpPr>
          <p:spPr>
            <a:xfrm>
              <a:off x="396044" y="3100537"/>
              <a:ext cx="5544616" cy="501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420542" y="3125035"/>
              <a:ext cx="5495620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</a:rPr>
                <a:t>Mandate: </a:t>
              </a:r>
              <a:r>
                <a:rPr lang="en-US" sz="2000" b="1" u="sng" kern="1200" dirty="0" smtClean="0">
                  <a:solidFill>
                    <a:schemeClr val="bg1"/>
                  </a:solidFill>
                </a:rPr>
                <a:t>prep students for presentations</a:t>
              </a:r>
              <a:endParaRPr lang="en-US" sz="2000" b="1" u="sng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6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Theory</a:t>
            </a:r>
            <a:endParaRPr lang="en-US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395536" y="1653298"/>
            <a:ext cx="8352928" cy="39359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rgbClr val="FF0000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798228" y="3859342"/>
            <a:ext cx="5495620" cy="1299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73" tIns="0" rIns="209573" bIns="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14" y="5914173"/>
            <a:ext cx="1893956" cy="945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653298"/>
            <a:ext cx="799288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1. Authentic content: from seminar </a:t>
            </a:r>
            <a:r>
              <a:rPr lang="en-US" dirty="0" smtClean="0">
                <a:latin typeface="Rockwell" pitchFamily="18" charset="0"/>
              </a:rPr>
              <a:t>(Gilmore, 2007)</a:t>
            </a:r>
            <a:endParaRPr lang="en-US" sz="2400" dirty="0" smtClean="0">
              <a:latin typeface="Rockwell" pitchFamily="18" charset="0"/>
            </a:endParaRP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2. Proposal creation and submission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3. Use of </a:t>
            </a:r>
            <a:r>
              <a:rPr lang="en-US" sz="2400" dirty="0" err="1" smtClean="0">
                <a:latin typeface="Rockwell" pitchFamily="18" charset="0"/>
              </a:rPr>
              <a:t>realia</a:t>
            </a:r>
            <a:r>
              <a:rPr lang="en-US" sz="2400" dirty="0" smtClean="0">
                <a:latin typeface="Rockwell" pitchFamily="18" charset="0"/>
              </a:rPr>
              <a:t>: actual posters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4. Non-contrived context: actual PP for classmates and 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department professors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5. Repetition: 90-min (akin to </a:t>
            </a:r>
            <a:r>
              <a:rPr lang="en-US" sz="2400" dirty="0" err="1" smtClean="0">
                <a:latin typeface="Rockwell" pitchFamily="18" charset="0"/>
              </a:rPr>
              <a:t>Pecha</a:t>
            </a:r>
            <a:r>
              <a:rPr lang="en-US" sz="2400" dirty="0" smtClean="0">
                <a:latin typeface="Rockwell" pitchFamily="18" charset="0"/>
              </a:rPr>
              <a:t>-</a:t>
            </a:r>
            <a:r>
              <a:rPr lang="en-US" sz="2400" dirty="0" err="1" smtClean="0">
                <a:latin typeface="Rockwell" pitchFamily="18" charset="0"/>
              </a:rPr>
              <a:t>Kucha</a:t>
            </a:r>
            <a:r>
              <a:rPr lang="en-US" sz="2400" dirty="0" smtClean="0">
                <a:latin typeface="Rockwell" pitchFamily="18" charset="0"/>
              </a:rPr>
              <a:t>?) </a:t>
            </a:r>
          </a:p>
          <a:p>
            <a:pPr indent="-720000">
              <a:lnSpc>
                <a:spcPts val="3500"/>
              </a:lnSpc>
            </a:pPr>
            <a:r>
              <a:rPr lang="en-US" sz="2400" dirty="0" smtClean="0">
                <a:latin typeface="Rockwell" pitchFamily="18" charset="0"/>
              </a:rPr>
              <a:t>6. Autonomy: choose team members, select topic,</a:t>
            </a:r>
            <a:br>
              <a:rPr lang="en-US" sz="2400" dirty="0" smtClean="0">
                <a:latin typeface="Rockwell" pitchFamily="18" charset="0"/>
              </a:rPr>
            </a:br>
            <a:r>
              <a:rPr lang="en-US" sz="2400" dirty="0" smtClean="0">
                <a:latin typeface="Rockwell" pitchFamily="18" charset="0"/>
              </a:rPr>
              <a:t>	</a:t>
            </a:r>
            <a:r>
              <a:rPr lang="en-US" sz="2400" dirty="0">
                <a:latin typeface="Rockwell" pitchFamily="18" charset="0"/>
              </a:rPr>
              <a:t>construct PP </a:t>
            </a:r>
            <a:r>
              <a:rPr lang="en-US" dirty="0" smtClean="0">
                <a:latin typeface="Rockwell" pitchFamily="18" charset="0"/>
              </a:rPr>
              <a:t>(Pemberton et al., 1996)</a:t>
            </a:r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54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10539</TotalTime>
  <Words>528</Words>
  <Application>Microsoft Office PowerPoint</Application>
  <PresentationFormat>On-screen Show (4:3)</PresentationFormat>
  <Paragraphs>116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Rockwell</vt:lpstr>
      <vt:lpstr>Wingdings</vt:lpstr>
      <vt:lpstr>Diseño predeterminado</vt:lpstr>
      <vt:lpstr>Better than a Crescent Wrench: Poster Presentations</vt:lpstr>
      <vt:lpstr>Outline</vt:lpstr>
      <vt:lpstr>The Humble Crescent Wrench</vt:lpstr>
      <vt:lpstr>The Humble Poster</vt:lpstr>
      <vt:lpstr>The Humble (Math) Poster</vt:lpstr>
      <vt:lpstr>The Humble Poster</vt:lpstr>
      <vt:lpstr>The Course Mandate</vt:lpstr>
      <vt:lpstr>The Background</vt:lpstr>
      <vt:lpstr>Theory</vt:lpstr>
      <vt:lpstr>The Timeline</vt:lpstr>
      <vt:lpstr>The Poster Presentation</vt:lpstr>
      <vt:lpstr>The Poster Presentation</vt:lpstr>
      <vt:lpstr>The Poster Presentation</vt:lpstr>
      <vt:lpstr>The Poster Presentation</vt:lpstr>
      <vt:lpstr>The Poster Session</vt:lpstr>
      <vt:lpstr>The Followup</vt:lpstr>
      <vt:lpstr>The Feedback</vt:lpstr>
      <vt:lpstr>The (Bad) Feedback</vt:lpstr>
      <vt:lpstr>My Thoughts</vt:lpstr>
      <vt:lpstr>Conclusion</vt:lpstr>
      <vt:lpstr>Furthermore …</vt:lpstr>
      <vt:lpstr>Finally …</vt:lpstr>
      <vt:lpstr>References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明治大学</cp:lastModifiedBy>
  <cp:revision>806</cp:revision>
  <dcterms:created xsi:type="dcterms:W3CDTF">2010-05-23T14:28:12Z</dcterms:created>
  <dcterms:modified xsi:type="dcterms:W3CDTF">2016-05-25T05:27:34Z</dcterms:modified>
</cp:coreProperties>
</file>