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5" r:id="rId3"/>
    <p:sldId id="262" r:id="rId4"/>
    <p:sldId id="261" r:id="rId5"/>
    <p:sldId id="263" r:id="rId6"/>
    <p:sldId id="257" r:id="rId7"/>
    <p:sldId id="258" r:id="rId8"/>
    <p:sldId id="259" r:id="rId9"/>
    <p:sldId id="260" r:id="rId10"/>
    <p:sldId id="264" r:id="rId11"/>
    <p:sldId id="269" r:id="rId12"/>
    <p:sldId id="266" r:id="rId13"/>
    <p:sldId id="267" r:id="rId14"/>
    <p:sldId id="268"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4BFB66-172C-4700-98BB-DE69E91B83C7}" type="datetimeFigureOut">
              <a:rPr kumimoji="1" lang="ja-JP" altLang="en-US" smtClean="0"/>
              <a:t>2017/4/21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76CA2F-AE9B-4173-94D8-2FF06154738B}" type="slidenum">
              <a:rPr kumimoji="1" lang="ja-JP" altLang="en-US" smtClean="0"/>
              <a:t>‹#›</a:t>
            </a:fld>
            <a:endParaRPr kumimoji="1" lang="ja-JP" altLang="en-US"/>
          </a:p>
        </p:txBody>
      </p:sp>
    </p:spTree>
    <p:extLst>
      <p:ext uri="{BB962C8B-B14F-4D97-AF65-F5344CB8AC3E}">
        <p14:creationId xmlns:p14="http://schemas.microsoft.com/office/powerpoint/2010/main" val="3609954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Hello everyone. I’m</a:t>
            </a:r>
            <a:r>
              <a:rPr kumimoji="1" lang="en-US" altLang="ja-JP" baseline="0" dirty="0" smtClean="0"/>
              <a:t> Marino and </a:t>
            </a:r>
            <a:r>
              <a:rPr kumimoji="1" lang="en-US" altLang="ja-JP" baseline="0" dirty="0" err="1" smtClean="0"/>
              <a:t>Norie</a:t>
            </a:r>
            <a:r>
              <a:rPr kumimoji="1" lang="en-US" altLang="ja-JP" baseline="0" dirty="0" smtClean="0"/>
              <a:t>. Today, we are going to tell you about </a:t>
            </a:r>
            <a:r>
              <a:rPr kumimoji="1" lang="en-US" altLang="ja-JP" baseline="0" dirty="0" err="1" smtClean="0"/>
              <a:t>Juku</a:t>
            </a:r>
            <a:r>
              <a:rPr kumimoji="1" lang="en-US" altLang="ja-JP" baseline="0" dirty="0" smtClean="0"/>
              <a:t>, which means cram school in Japanese. </a:t>
            </a:r>
            <a:endParaRPr kumimoji="1" lang="ja-JP" altLang="en-US" dirty="0"/>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1</a:t>
            </a:fld>
            <a:endParaRPr kumimoji="1" lang="ja-JP" altLang="en-US"/>
          </a:p>
        </p:txBody>
      </p:sp>
    </p:spTree>
    <p:extLst>
      <p:ext uri="{BB962C8B-B14F-4D97-AF65-F5344CB8AC3E}">
        <p14:creationId xmlns:p14="http://schemas.microsoft.com/office/powerpoint/2010/main" val="3597884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To</a:t>
            </a:r>
            <a:r>
              <a:rPr kumimoji="1" lang="en-US" altLang="ja-JP" baseline="0" dirty="0" smtClean="0"/>
              <a:t> compare with other Asian countries, in Seoul, which is capital city of Korea, many parents spend money for going to art school, English school, educational magazines and so on. In </a:t>
            </a:r>
            <a:r>
              <a:rPr kumimoji="1" lang="en-US" altLang="ja-JP" baseline="0" dirty="0" err="1" smtClean="0"/>
              <a:t>Bejing</a:t>
            </a:r>
            <a:r>
              <a:rPr kumimoji="1" lang="en-US" altLang="ja-JP" baseline="0" dirty="0" smtClean="0"/>
              <a:t> and </a:t>
            </a:r>
            <a:r>
              <a:rPr kumimoji="1" lang="ja-JP" altLang="en-US" baseline="0" dirty="0" smtClean="0"/>
              <a:t>上海、</a:t>
            </a:r>
            <a:r>
              <a:rPr kumimoji="1" lang="en-US" altLang="ja-JP" baseline="0" dirty="0" smtClean="0"/>
              <a:t>the most popular </a:t>
            </a:r>
            <a:r>
              <a:rPr kumimoji="1" lang="en-US" altLang="ja-JP" baseline="0" dirty="0" err="1" smtClean="0"/>
              <a:t>Juku</a:t>
            </a:r>
            <a:r>
              <a:rPr kumimoji="1" lang="en-US" altLang="ja-JP" baseline="0" dirty="0" smtClean="0"/>
              <a:t> is </a:t>
            </a:r>
            <a:r>
              <a:rPr kumimoji="1" lang="en-US" altLang="ja-JP" baseline="0" smtClean="0"/>
              <a:t>art school. </a:t>
            </a:r>
            <a:endParaRPr kumimoji="1" lang="ja-JP" altLang="en-US" dirty="0"/>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10</a:t>
            </a:fld>
            <a:endParaRPr kumimoji="1" lang="ja-JP" altLang="en-US"/>
          </a:p>
        </p:txBody>
      </p:sp>
    </p:spTree>
    <p:extLst>
      <p:ext uri="{BB962C8B-B14F-4D97-AF65-F5344CB8AC3E}">
        <p14:creationId xmlns:p14="http://schemas.microsoft.com/office/powerpoint/2010/main" val="110988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We</a:t>
            </a:r>
            <a:r>
              <a:rPr kumimoji="1" lang="en-US" altLang="ja-JP" baseline="0" dirty="0" smtClean="0"/>
              <a:t> will talk about </a:t>
            </a:r>
            <a:r>
              <a:rPr kumimoji="1" lang="en-US" altLang="ja-JP" baseline="0" dirty="0" err="1" smtClean="0"/>
              <a:t>Juku</a:t>
            </a:r>
            <a:r>
              <a:rPr kumimoji="1" lang="en-US" altLang="ja-JP" baseline="0" dirty="0" smtClean="0"/>
              <a:t> for those points. 1</a:t>
            </a:r>
            <a:r>
              <a:rPr kumimoji="1" lang="en-US" altLang="ja-JP" baseline="30000" dirty="0" smtClean="0"/>
              <a:t>st</a:t>
            </a:r>
            <a:r>
              <a:rPr kumimoji="1" lang="en-US" altLang="ja-JP" baseline="0" dirty="0" smtClean="0"/>
              <a:t>, ….2</a:t>
            </a:r>
            <a:r>
              <a:rPr kumimoji="1" lang="en-US" altLang="ja-JP" baseline="30000" dirty="0" smtClean="0"/>
              <a:t>nd</a:t>
            </a:r>
            <a:r>
              <a:rPr kumimoji="1" lang="en-US" altLang="ja-JP" baseline="0" dirty="0" smtClean="0"/>
              <a:t>, ….Those 5parts will be explained by me (Marino) as the explanation of current situation of </a:t>
            </a:r>
            <a:r>
              <a:rPr kumimoji="1" lang="en-US" altLang="ja-JP" baseline="0" dirty="0" err="1" smtClean="0"/>
              <a:t>Juku</a:t>
            </a:r>
            <a:r>
              <a:rPr kumimoji="1" lang="en-US" altLang="ja-JP" baseline="0" dirty="0" smtClean="0"/>
              <a:t> in Japan. Next () parts will be talked by Ms. Matsuo. </a:t>
            </a:r>
          </a:p>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2</a:t>
            </a:fld>
            <a:endParaRPr kumimoji="1" lang="ja-JP" altLang="en-US"/>
          </a:p>
        </p:txBody>
      </p:sp>
    </p:spTree>
    <p:extLst>
      <p:ext uri="{BB962C8B-B14F-4D97-AF65-F5344CB8AC3E}">
        <p14:creationId xmlns:p14="http://schemas.microsoft.com/office/powerpoint/2010/main" val="3939032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Now I’m going</a:t>
            </a:r>
            <a:r>
              <a:rPr kumimoji="1" lang="en-US" altLang="ja-JP" baseline="0" dirty="0" smtClean="0"/>
              <a:t> to start my part. First one is about activity ratio of  </a:t>
            </a:r>
            <a:r>
              <a:rPr kumimoji="1" lang="en-US" altLang="ja-JP" baseline="0" dirty="0" err="1" smtClean="0"/>
              <a:t>Juku</a:t>
            </a:r>
            <a:r>
              <a:rPr kumimoji="1" lang="en-US" altLang="ja-JP" baseline="0" dirty="0" smtClean="0"/>
              <a:t>.</a:t>
            </a:r>
          </a:p>
          <a:p>
            <a:r>
              <a:rPr kumimoji="1" lang="en-US" altLang="ja-JP" dirty="0" smtClean="0"/>
              <a:t>This</a:t>
            </a:r>
            <a:r>
              <a:rPr kumimoji="1" lang="en-US" altLang="ja-JP" baseline="0" dirty="0" smtClean="0"/>
              <a:t> graph shows the activity ratio of each school. Junior high students’ activity ratio is the highest. That means many junior high school students go to </a:t>
            </a:r>
            <a:r>
              <a:rPr kumimoji="1" lang="en-US" altLang="ja-JP" baseline="0" dirty="0" err="1" smtClean="0"/>
              <a:t>Juku</a:t>
            </a:r>
            <a:r>
              <a:rPr kumimoji="1" lang="en-US" altLang="ja-JP" baseline="0" dirty="0" smtClean="0"/>
              <a:t>.</a:t>
            </a:r>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3</a:t>
            </a:fld>
            <a:endParaRPr kumimoji="1" lang="ja-JP" altLang="en-US"/>
          </a:p>
        </p:txBody>
      </p:sp>
    </p:spTree>
    <p:extLst>
      <p:ext uri="{BB962C8B-B14F-4D97-AF65-F5344CB8AC3E}">
        <p14:creationId xmlns:p14="http://schemas.microsoft.com/office/powerpoint/2010/main" val="1340184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Next part</a:t>
            </a:r>
            <a:r>
              <a:rPr kumimoji="1" lang="en-US" altLang="ja-JP" baseline="0" dirty="0" smtClean="0"/>
              <a:t> is about cost. This graph shows the cost of educational activities except going to school per month. From left side of the bar, these numbers show the cost of sports activity, art activity, studying at home, and studying at </a:t>
            </a:r>
            <a:r>
              <a:rPr kumimoji="1" lang="en-US" altLang="ja-JP" baseline="0" dirty="0" err="1" smtClean="0"/>
              <a:t>Juku</a:t>
            </a:r>
            <a:r>
              <a:rPr kumimoji="1" lang="en-US" altLang="ja-JP" baseline="0" dirty="0" smtClean="0"/>
              <a:t>. The upper graph shows total cost, the graphs below shows the costs of each kind of schools. As you can see, the highest cost of each activity is going to </a:t>
            </a:r>
            <a:r>
              <a:rPr kumimoji="1" lang="en-US" altLang="ja-JP" baseline="0" dirty="0" err="1" smtClean="0"/>
              <a:t>Juku</a:t>
            </a:r>
            <a:r>
              <a:rPr kumimoji="1" lang="en-US" altLang="ja-JP" baseline="0" dirty="0" smtClean="0"/>
              <a:t>. No matter how low the income is, parents spend money for </a:t>
            </a:r>
            <a:r>
              <a:rPr kumimoji="1" lang="en-US" altLang="ja-JP" baseline="0" dirty="0" err="1" smtClean="0"/>
              <a:t>Juku</a:t>
            </a:r>
            <a:r>
              <a:rPr kumimoji="1" lang="en-US" altLang="ja-JP" baseline="0" dirty="0" smtClean="0"/>
              <a:t> the most.</a:t>
            </a:r>
          </a:p>
          <a:p>
            <a:endParaRPr kumimoji="1" lang="ja-JP" altLang="en-US" dirty="0"/>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4</a:t>
            </a:fld>
            <a:endParaRPr kumimoji="1" lang="ja-JP" altLang="en-US"/>
          </a:p>
        </p:txBody>
      </p:sp>
    </p:spTree>
    <p:extLst>
      <p:ext uri="{BB962C8B-B14F-4D97-AF65-F5344CB8AC3E}">
        <p14:creationId xmlns:p14="http://schemas.microsoft.com/office/powerpoint/2010/main" val="162494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If children</a:t>
            </a:r>
            <a:r>
              <a:rPr kumimoji="1" lang="en-US" altLang="ja-JP" baseline="0" dirty="0" smtClean="0"/>
              <a:t> decide to take entrance exam for junior high school, it costs over \40000. </a:t>
            </a:r>
          </a:p>
          <a:p>
            <a:endParaRPr kumimoji="1" lang="ja-JP" altLang="en-US" dirty="0"/>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5</a:t>
            </a:fld>
            <a:endParaRPr kumimoji="1" lang="ja-JP" altLang="en-US"/>
          </a:p>
        </p:txBody>
      </p:sp>
    </p:spTree>
    <p:extLst>
      <p:ext uri="{BB962C8B-B14F-4D97-AF65-F5344CB8AC3E}">
        <p14:creationId xmlns:p14="http://schemas.microsoft.com/office/powerpoint/2010/main" val="750443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This</a:t>
            </a:r>
            <a:r>
              <a:rPr kumimoji="1" lang="en-US" altLang="ja-JP" baseline="0" dirty="0" smtClean="0"/>
              <a:t> is the purpose of going to </a:t>
            </a:r>
            <a:r>
              <a:rPr kumimoji="1" lang="en-US" altLang="ja-JP" baseline="0" dirty="0" err="1" smtClean="0"/>
              <a:t>Juku</a:t>
            </a:r>
            <a:r>
              <a:rPr kumimoji="1" lang="en-US" altLang="ja-JP" baseline="0" dirty="0" smtClean="0"/>
              <a:t>. Most children go to </a:t>
            </a:r>
            <a:r>
              <a:rPr kumimoji="1" lang="en-US" altLang="ja-JP" baseline="0" dirty="0" err="1" smtClean="0"/>
              <a:t>Juku</a:t>
            </a:r>
            <a:r>
              <a:rPr kumimoji="1" lang="en-US" altLang="ja-JP" baseline="0" dirty="0" smtClean="0"/>
              <a:t> for entrance exam, second for improving English skills, and third for learning Japanese calligraphy and having beautiful handwriting.</a:t>
            </a:r>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6</a:t>
            </a:fld>
            <a:endParaRPr kumimoji="1" lang="ja-JP" altLang="en-US"/>
          </a:p>
        </p:txBody>
      </p:sp>
    </p:spTree>
    <p:extLst>
      <p:ext uri="{BB962C8B-B14F-4D97-AF65-F5344CB8AC3E}">
        <p14:creationId xmlns:p14="http://schemas.microsoft.com/office/powerpoint/2010/main" val="2573678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From</a:t>
            </a:r>
            <a:r>
              <a:rPr kumimoji="1" lang="en-US" altLang="ja-JP" baseline="0" dirty="0" smtClean="0"/>
              <a:t> now, I’m going to talk about what the parents think about education. Firstly I’m going to tell you about their opinions for school. As you can see, Parents don’t expect so much to school.</a:t>
            </a:r>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7</a:t>
            </a:fld>
            <a:endParaRPr kumimoji="1" lang="ja-JP" altLang="en-US"/>
          </a:p>
        </p:txBody>
      </p:sp>
    </p:spTree>
    <p:extLst>
      <p:ext uri="{BB962C8B-B14F-4D97-AF65-F5344CB8AC3E}">
        <p14:creationId xmlns:p14="http://schemas.microsoft.com/office/powerpoint/2010/main" val="456075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Second</a:t>
            </a:r>
            <a:r>
              <a:rPr kumimoji="1" lang="en-US" altLang="ja-JP" baseline="0" dirty="0" smtClean="0"/>
              <a:t> one is about parents policy of education. Over half of the parents think that they should consider more about children’s education. Moreover, over half of the parents will worry about their children’s future if the children don’t go to </a:t>
            </a:r>
            <a:r>
              <a:rPr kumimoji="1" lang="en-US" altLang="ja-JP" baseline="0" dirty="0" err="1" smtClean="0"/>
              <a:t>Juku</a:t>
            </a:r>
            <a:r>
              <a:rPr kumimoji="1" lang="en-US" altLang="ja-JP" baseline="0" dirty="0" smtClean="0"/>
              <a:t>. Many parents depend on </a:t>
            </a:r>
            <a:r>
              <a:rPr kumimoji="1" lang="en-US" altLang="ja-JP" baseline="0" dirty="0" err="1" smtClean="0"/>
              <a:t>Juku</a:t>
            </a:r>
            <a:r>
              <a:rPr kumimoji="1" lang="en-US" altLang="ja-JP" baseline="0" dirty="0" smtClean="0"/>
              <a:t>, may be since they can’t trust school.</a:t>
            </a:r>
            <a:endParaRPr kumimoji="1" lang="ja-JP" altLang="en-US" dirty="0"/>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8</a:t>
            </a:fld>
            <a:endParaRPr kumimoji="1" lang="ja-JP" altLang="en-US"/>
          </a:p>
        </p:txBody>
      </p:sp>
    </p:spTree>
    <p:extLst>
      <p:ext uri="{BB962C8B-B14F-4D97-AF65-F5344CB8AC3E}">
        <p14:creationId xmlns:p14="http://schemas.microsoft.com/office/powerpoint/2010/main" val="1389612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Last</a:t>
            </a:r>
            <a:r>
              <a:rPr kumimoji="1" lang="en-US" altLang="ja-JP" baseline="0" dirty="0" smtClean="0"/>
              <a:t> one is about the skills which parents want children to get. Experience of learning Japanese culture might be related to many children’s learning Japanese calligraphy. Learning foreign cultures and English might be related to children’s learning English. Skill and qualification is related to both of them. Thinking about what kind of skills parents want children to learn might be related to what kind of </a:t>
            </a:r>
            <a:r>
              <a:rPr kumimoji="1" lang="en-US" altLang="ja-JP" baseline="0" dirty="0" err="1" smtClean="0"/>
              <a:t>Juku</a:t>
            </a:r>
            <a:r>
              <a:rPr kumimoji="1" lang="en-US" altLang="ja-JP" baseline="0" dirty="0" smtClean="0"/>
              <a:t> they want children to go.</a:t>
            </a:r>
            <a:endParaRPr kumimoji="1" lang="ja-JP" altLang="en-US" dirty="0"/>
          </a:p>
        </p:txBody>
      </p:sp>
      <p:sp>
        <p:nvSpPr>
          <p:cNvPr id="4" name="スライド番号プレースホルダー 3"/>
          <p:cNvSpPr>
            <a:spLocks noGrp="1"/>
          </p:cNvSpPr>
          <p:nvPr>
            <p:ph type="sldNum" sz="quarter" idx="10"/>
          </p:nvPr>
        </p:nvSpPr>
        <p:spPr/>
        <p:txBody>
          <a:bodyPr/>
          <a:lstStyle/>
          <a:p>
            <a:fld id="{3476CA2F-AE9B-4173-94D8-2FF06154738B}" type="slidenum">
              <a:rPr kumimoji="1" lang="ja-JP" altLang="en-US" smtClean="0"/>
              <a:t>9</a:t>
            </a:fld>
            <a:endParaRPr kumimoji="1" lang="ja-JP" altLang="en-US"/>
          </a:p>
        </p:txBody>
      </p:sp>
    </p:spTree>
    <p:extLst>
      <p:ext uri="{BB962C8B-B14F-4D97-AF65-F5344CB8AC3E}">
        <p14:creationId xmlns:p14="http://schemas.microsoft.com/office/powerpoint/2010/main" val="2162943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8" name="Slide Number Placeholder 7"/>
          <p:cNvSpPr>
            <a:spLocks noGrp="1"/>
          </p:cNvSpPr>
          <p:nvPr>
            <p:ph type="sldNum" sz="quarter" idx="11"/>
          </p:nvPr>
        </p:nvSpPr>
        <p:spPr/>
        <p:txBody>
          <a:bodyPr/>
          <a:lstStyle/>
          <a:p>
            <a:fld id="{8F7EC7C5-0B51-46EE-8F35-429B407A8AE7}"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7EC7C5-0B51-46EE-8F35-429B407A8AE7}"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FF50B1-2C7C-4876-96CC-18ED7CC015CE}" type="datetimeFigureOut">
              <a:rPr kumimoji="1" lang="ja-JP" altLang="en-US" smtClean="0"/>
              <a:t>2017/4/21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8F7EC7C5-0B51-46EE-8F35-429B407A8AE7}" type="slidenum">
              <a:rPr kumimoji="1" lang="ja-JP" altLang="en-US" smtClean="0"/>
              <a:t>‹#›</a:t>
            </a:fld>
            <a:endParaRPr kumimoji="1" lang="ja-JP" alt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5FF50B1-2C7C-4876-96CC-18ED7CC015CE}" type="datetimeFigureOut">
              <a:rPr kumimoji="1" lang="ja-JP" altLang="en-US" smtClean="0"/>
              <a:t>2017/4/21</a:t>
            </a:fld>
            <a:endParaRPr kumimoji="1" lang="ja-JP" alt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8F7EC7C5-0B51-46EE-8F35-429B407A8AE7}" type="slidenum">
              <a:rPr kumimoji="1" lang="ja-JP" altLang="en-US" smtClean="0"/>
              <a:t>‹#›</a:t>
            </a:fld>
            <a:endParaRPr kumimoji="1" lang="ja-JP" alt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kumimoji="1"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7200" y="836712"/>
            <a:ext cx="7772400" cy="3963887"/>
          </a:xfrm>
        </p:spPr>
        <p:txBody>
          <a:bodyPr/>
          <a:lstStyle/>
          <a:p>
            <a:r>
              <a:rPr kumimoji="1" lang="en-US" altLang="ja-JP" sz="7200" dirty="0" smtClean="0"/>
              <a:t>TO JUKU </a:t>
            </a:r>
            <a:br>
              <a:rPr kumimoji="1" lang="en-US" altLang="ja-JP" sz="7200" dirty="0" smtClean="0"/>
            </a:br>
            <a:r>
              <a:rPr kumimoji="1" lang="en-US" altLang="ja-JP" sz="7200" dirty="0" smtClean="0"/>
              <a:t>or </a:t>
            </a:r>
            <a:br>
              <a:rPr kumimoji="1" lang="en-US" altLang="ja-JP" sz="7200" dirty="0" smtClean="0"/>
            </a:br>
            <a:r>
              <a:rPr kumimoji="1" lang="en-US" altLang="ja-JP" sz="7200" dirty="0" smtClean="0"/>
              <a:t>NOT TO JUKU</a:t>
            </a:r>
            <a:endParaRPr kumimoji="1" lang="ja-JP" altLang="en-US" sz="7200" dirty="0"/>
          </a:p>
        </p:txBody>
      </p:sp>
      <p:sp>
        <p:nvSpPr>
          <p:cNvPr id="3" name="サブタイトル 2"/>
          <p:cNvSpPr>
            <a:spLocks noGrp="1"/>
          </p:cNvSpPr>
          <p:nvPr>
            <p:ph type="subTitle" idx="1"/>
          </p:nvPr>
        </p:nvSpPr>
        <p:spPr>
          <a:xfrm>
            <a:off x="457200" y="4800600"/>
            <a:ext cx="6858000" cy="1652736"/>
          </a:xfrm>
        </p:spPr>
        <p:txBody>
          <a:bodyPr/>
          <a:lstStyle/>
          <a:p>
            <a:r>
              <a:rPr kumimoji="1" lang="en-US" altLang="ja-JP" dirty="0" smtClean="0"/>
              <a:t>2015/01/20                     </a:t>
            </a:r>
            <a:r>
              <a:rPr lang="en-US" altLang="ja-JP" dirty="0" smtClean="0"/>
              <a:t>Ishimoto </a:t>
            </a:r>
            <a:r>
              <a:rPr lang="en-US" altLang="ja-JP" dirty="0" err="1" smtClean="0"/>
              <a:t>marino</a:t>
            </a:r>
            <a:r>
              <a:rPr lang="en-US" altLang="ja-JP" dirty="0" smtClean="0"/>
              <a:t>      </a:t>
            </a:r>
          </a:p>
          <a:p>
            <a:pPr algn="r"/>
            <a:r>
              <a:rPr lang="en-US" altLang="ja-JP" dirty="0" err="1" smtClean="0"/>
              <a:t>matsuo</a:t>
            </a:r>
            <a:r>
              <a:rPr lang="en-US" altLang="ja-JP" dirty="0" smtClean="0"/>
              <a:t> </a:t>
            </a:r>
            <a:r>
              <a:rPr lang="en-US" altLang="ja-JP" dirty="0" err="1" smtClean="0"/>
              <a:t>norie</a:t>
            </a:r>
            <a:endParaRPr lang="en-US" altLang="ja-JP" dirty="0" smtClean="0"/>
          </a:p>
          <a:p>
            <a:pPr algn="r"/>
            <a:r>
              <a:rPr lang="en-US" altLang="ja-JP" dirty="0" smtClean="0"/>
              <a:t>Oda serera</a:t>
            </a:r>
            <a:r>
              <a:rPr lang="en-US" altLang="ja-JP" dirty="0"/>
              <a:t>	</a:t>
            </a:r>
            <a:endParaRPr kumimoji="1" lang="ja-JP" altLang="en-US" dirty="0"/>
          </a:p>
        </p:txBody>
      </p:sp>
    </p:spTree>
    <p:extLst>
      <p:ext uri="{BB962C8B-B14F-4D97-AF65-F5344CB8AC3E}">
        <p14:creationId xmlns:p14="http://schemas.microsoft.com/office/powerpoint/2010/main" val="1823715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31886"/>
            <a:ext cx="7715200" cy="1371600"/>
          </a:xfrm>
        </p:spPr>
        <p:txBody>
          <a:bodyPr>
            <a:normAutofit/>
          </a:bodyPr>
          <a:lstStyle/>
          <a:p>
            <a:r>
              <a:rPr lang="en-US" altLang="ja-JP" dirty="0" smtClean="0"/>
              <a:t>5.To compare with other Asian countries…</a:t>
            </a:r>
            <a:endParaRPr kumimoji="1" lang="ja-JP" altLang="en-US"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99592" y="1412776"/>
            <a:ext cx="7240626" cy="525593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3026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6.Our experiences</a:t>
            </a:r>
            <a:endParaRPr kumimoji="1" lang="ja-JP" altLang="en-US" dirty="0"/>
          </a:p>
        </p:txBody>
      </p:sp>
      <p:sp>
        <p:nvSpPr>
          <p:cNvPr id="3" name="コンテンツ プレースホルダー 2"/>
          <p:cNvSpPr>
            <a:spLocks noGrp="1"/>
          </p:cNvSpPr>
          <p:nvPr>
            <p:ph idx="1"/>
          </p:nvPr>
        </p:nvSpPr>
        <p:spPr>
          <a:xfrm>
            <a:off x="467544" y="2132856"/>
            <a:ext cx="7620000" cy="3332583"/>
          </a:xfrm>
        </p:spPr>
        <p:txBody>
          <a:bodyPr>
            <a:normAutofit lnSpcReduction="10000"/>
          </a:bodyPr>
          <a:lstStyle/>
          <a:p>
            <a:r>
              <a:rPr lang="en-US" altLang="ja-JP" sz="4000" dirty="0" smtClean="0"/>
              <a:t>In case of….</a:t>
            </a:r>
          </a:p>
          <a:p>
            <a:pPr algn="ctr"/>
            <a:r>
              <a:rPr kumimoji="1" lang="ja-JP" altLang="en-US" sz="4400" dirty="0" smtClean="0"/>
              <a:t>・</a:t>
            </a:r>
            <a:r>
              <a:rPr kumimoji="1" lang="en-US" altLang="ja-JP" sz="4400" dirty="0" err="1" smtClean="0"/>
              <a:t>Norie</a:t>
            </a:r>
            <a:r>
              <a:rPr kumimoji="1" lang="en-US" altLang="ja-JP" sz="4400" dirty="0" smtClean="0"/>
              <a:t> Matsuo</a:t>
            </a:r>
          </a:p>
          <a:p>
            <a:pPr algn="ctr"/>
            <a:r>
              <a:rPr kumimoji="1" lang="ja-JP" altLang="en-US" sz="4400" dirty="0" smtClean="0"/>
              <a:t>・</a:t>
            </a:r>
            <a:r>
              <a:rPr lang="en-US" altLang="ja-JP" sz="4400" dirty="0" smtClean="0"/>
              <a:t>Marino Ishimoto</a:t>
            </a:r>
          </a:p>
          <a:p>
            <a:pPr algn="ctr"/>
            <a:r>
              <a:rPr lang="ja-JP" altLang="en-US" sz="4400" dirty="0" smtClean="0"/>
              <a:t>・</a:t>
            </a:r>
            <a:r>
              <a:rPr lang="en-US" altLang="ja-JP" sz="4400" dirty="0" smtClean="0"/>
              <a:t>Serera Oda</a:t>
            </a:r>
          </a:p>
        </p:txBody>
      </p:sp>
    </p:spTree>
    <p:extLst>
      <p:ext uri="{BB962C8B-B14F-4D97-AF65-F5344CB8AC3E}">
        <p14:creationId xmlns:p14="http://schemas.microsoft.com/office/powerpoint/2010/main" val="55308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7.Discussion</a:t>
            </a:r>
            <a:endParaRPr kumimoji="1" lang="ja-JP" altLang="en-US" dirty="0"/>
          </a:p>
        </p:txBody>
      </p:sp>
      <p:sp>
        <p:nvSpPr>
          <p:cNvPr id="3" name="コンテンツ プレースホルダー 2"/>
          <p:cNvSpPr>
            <a:spLocks noGrp="1"/>
          </p:cNvSpPr>
          <p:nvPr>
            <p:ph idx="1"/>
          </p:nvPr>
        </p:nvSpPr>
        <p:spPr>
          <a:xfrm>
            <a:off x="457200" y="1752600"/>
            <a:ext cx="8147248" cy="4196679"/>
          </a:xfrm>
        </p:spPr>
        <p:txBody>
          <a:bodyPr>
            <a:normAutofit/>
          </a:bodyPr>
          <a:lstStyle/>
          <a:p>
            <a:pPr algn="ctr"/>
            <a:r>
              <a:rPr lang="en-US" altLang="ja-JP" sz="4000" b="0" dirty="0"/>
              <a:t>I</a:t>
            </a:r>
            <a:r>
              <a:rPr lang="en-US" altLang="ja-JP" sz="4000" b="0" dirty="0" smtClean="0"/>
              <a:t>f </a:t>
            </a:r>
            <a:r>
              <a:rPr lang="en-US" altLang="ja-JP" sz="4000" b="0" dirty="0"/>
              <a:t>you are parents, teacher, government or so, </a:t>
            </a:r>
            <a:endParaRPr lang="en-US" altLang="ja-JP" sz="4000" b="0" dirty="0" smtClean="0"/>
          </a:p>
          <a:p>
            <a:pPr algn="ctr"/>
            <a:r>
              <a:rPr lang="en-US" altLang="ja-JP" sz="4400" b="0" u="sng" dirty="0" smtClean="0"/>
              <a:t>Do </a:t>
            </a:r>
            <a:r>
              <a:rPr lang="en-US" altLang="ja-JP" sz="4400" b="0" u="sng" dirty="0"/>
              <a:t>you want children </a:t>
            </a:r>
            <a:r>
              <a:rPr lang="en-US" altLang="ja-JP" sz="4400" b="0" u="sng" dirty="0" smtClean="0"/>
              <a:t>to </a:t>
            </a:r>
          </a:p>
          <a:p>
            <a:pPr algn="ctr"/>
            <a:r>
              <a:rPr lang="en-US" altLang="ja-JP" sz="4400" b="0" u="sng" dirty="0" smtClean="0"/>
              <a:t>go to </a:t>
            </a:r>
            <a:r>
              <a:rPr lang="en-US" altLang="ja-JP" sz="4400" u="sng" dirty="0" err="1" smtClean="0"/>
              <a:t>Juku</a:t>
            </a:r>
            <a:r>
              <a:rPr lang="en-US" altLang="ja-JP" sz="4400" b="0" u="sng" dirty="0" smtClean="0"/>
              <a:t>? </a:t>
            </a:r>
          </a:p>
          <a:p>
            <a:pPr algn="ctr"/>
            <a:r>
              <a:rPr lang="en-US" altLang="ja-JP" sz="4400" b="0" u="sng" dirty="0" smtClean="0"/>
              <a:t>Why</a:t>
            </a:r>
            <a:r>
              <a:rPr lang="en-US" altLang="ja-JP" sz="4400" b="0" u="sng" dirty="0"/>
              <a:t>?</a:t>
            </a:r>
            <a:endParaRPr kumimoji="1" lang="ja-JP" altLang="en-US" sz="4400" b="0" u="sng" dirty="0"/>
          </a:p>
        </p:txBody>
      </p:sp>
      <p:pic>
        <p:nvPicPr>
          <p:cNvPr id="4098" name="Picture 2" descr="C:\Users\norie\AppData\Local\Microsoft\Windows\Temporary Internet Files\Content.IE5\NWEHZNTA\christmas-baby-bo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4869160"/>
            <a:ext cx="2808312" cy="187220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906068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8.Question</a:t>
            </a:r>
            <a:endParaRPr kumimoji="1" lang="ja-JP" altLang="en-US" dirty="0"/>
          </a:p>
        </p:txBody>
      </p:sp>
      <p:sp>
        <p:nvSpPr>
          <p:cNvPr id="3" name="コンテンツ プレースホルダー 2"/>
          <p:cNvSpPr>
            <a:spLocks noGrp="1"/>
          </p:cNvSpPr>
          <p:nvPr>
            <p:ph idx="1"/>
          </p:nvPr>
        </p:nvSpPr>
        <p:spPr>
          <a:xfrm>
            <a:off x="457200" y="2636912"/>
            <a:ext cx="7620000" cy="936104"/>
          </a:xfrm>
        </p:spPr>
        <p:txBody>
          <a:bodyPr>
            <a:normAutofit/>
          </a:bodyPr>
          <a:lstStyle/>
          <a:p>
            <a:pPr algn="ctr"/>
            <a:r>
              <a:rPr lang="en-US" altLang="ja-JP" sz="3600" dirty="0" smtClean="0"/>
              <a:t>Do you have any questions?</a:t>
            </a:r>
          </a:p>
        </p:txBody>
      </p:sp>
    </p:spTree>
    <p:extLst>
      <p:ext uri="{BB962C8B-B14F-4D97-AF65-F5344CB8AC3E}">
        <p14:creationId xmlns:p14="http://schemas.microsoft.com/office/powerpoint/2010/main" val="2422697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71800" y="1844824"/>
            <a:ext cx="4104456" cy="2232248"/>
          </a:xfrm>
        </p:spPr>
        <p:txBody>
          <a:bodyPr>
            <a:normAutofit/>
          </a:bodyPr>
          <a:lstStyle/>
          <a:p>
            <a:r>
              <a:rPr lang="en-US" altLang="ja-JP" dirty="0" smtClean="0"/>
              <a:t>Thank you for your attention! </a:t>
            </a:r>
            <a:endParaRPr kumimoji="1" lang="ja-JP" altLang="en-US" dirty="0"/>
          </a:p>
        </p:txBody>
      </p:sp>
    </p:spTree>
    <p:extLst>
      <p:ext uri="{BB962C8B-B14F-4D97-AF65-F5344CB8AC3E}">
        <p14:creationId xmlns:p14="http://schemas.microsoft.com/office/powerpoint/2010/main" val="4236481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718"/>
            <a:ext cx="5791200" cy="683994"/>
          </a:xfrm>
        </p:spPr>
        <p:txBody>
          <a:bodyPr/>
          <a:lstStyle/>
          <a:p>
            <a:r>
              <a:rPr kumimoji="1" lang="en-US" altLang="ja-JP" dirty="0" smtClean="0"/>
              <a:t>overview</a:t>
            </a:r>
            <a:endParaRPr kumimoji="1" lang="ja-JP" altLang="en-US" dirty="0"/>
          </a:p>
        </p:txBody>
      </p:sp>
      <p:sp>
        <p:nvSpPr>
          <p:cNvPr id="3" name="コンテンツ プレースホルダー 2"/>
          <p:cNvSpPr>
            <a:spLocks noGrp="1"/>
          </p:cNvSpPr>
          <p:nvPr>
            <p:ph idx="1"/>
          </p:nvPr>
        </p:nvSpPr>
        <p:spPr>
          <a:xfrm>
            <a:off x="457200" y="836712"/>
            <a:ext cx="7620000" cy="5760640"/>
          </a:xfrm>
        </p:spPr>
        <p:txBody>
          <a:bodyPr>
            <a:normAutofit/>
          </a:bodyPr>
          <a:lstStyle/>
          <a:p>
            <a:pPr marL="514350" indent="-514350">
              <a:buFont typeface="+mj-lt"/>
              <a:buAutoNum type="arabicPeriod"/>
            </a:pPr>
            <a:r>
              <a:rPr lang="en-US" altLang="ja-JP" sz="2800" dirty="0" smtClean="0"/>
              <a:t>Activity ratio of  </a:t>
            </a:r>
            <a:r>
              <a:rPr lang="en-US" altLang="ja-JP" sz="2800" dirty="0" err="1" smtClean="0"/>
              <a:t>Juku</a:t>
            </a:r>
            <a:endParaRPr lang="en-US" altLang="ja-JP" sz="2800" dirty="0" smtClean="0"/>
          </a:p>
          <a:p>
            <a:pPr marL="514350" indent="-514350">
              <a:buFont typeface="+mj-lt"/>
              <a:buAutoNum type="arabicPeriod"/>
            </a:pPr>
            <a:r>
              <a:rPr kumimoji="1" lang="en-US" altLang="ja-JP" sz="2800" dirty="0" smtClean="0"/>
              <a:t>Cost </a:t>
            </a:r>
          </a:p>
          <a:p>
            <a:pPr marL="514350" indent="-514350">
              <a:buFont typeface="+mj-lt"/>
              <a:buAutoNum type="arabicPeriod"/>
            </a:pPr>
            <a:r>
              <a:rPr lang="en-US" altLang="ja-JP" sz="2800" dirty="0" smtClean="0"/>
              <a:t>Purpose of going to </a:t>
            </a:r>
            <a:r>
              <a:rPr lang="en-US" altLang="ja-JP" sz="2800" dirty="0" err="1" smtClean="0"/>
              <a:t>Juku</a:t>
            </a:r>
            <a:endParaRPr lang="en-US" altLang="ja-JP" sz="2800" dirty="0" smtClean="0"/>
          </a:p>
          <a:p>
            <a:pPr marL="514350" indent="-514350">
              <a:buFont typeface="+mj-lt"/>
              <a:buAutoNum type="arabicPeriod"/>
            </a:pPr>
            <a:r>
              <a:rPr lang="en-US" altLang="ja-JP" sz="2800" dirty="0" smtClean="0"/>
              <a:t>Parents opinions for school, policy of education, skills which parents want children to get </a:t>
            </a:r>
          </a:p>
          <a:p>
            <a:pPr marL="514350" indent="-514350">
              <a:buFont typeface="+mj-lt"/>
              <a:buAutoNum type="arabicPeriod"/>
            </a:pPr>
            <a:r>
              <a:rPr lang="en-US" altLang="ja-JP" sz="2800" dirty="0" smtClean="0"/>
              <a:t>Comparison with other Asian countries</a:t>
            </a:r>
          </a:p>
          <a:p>
            <a:pPr marL="514350" indent="-514350">
              <a:buFont typeface="+mj-lt"/>
              <a:buAutoNum type="arabicPeriod"/>
            </a:pPr>
            <a:r>
              <a:rPr lang="en-US" altLang="ja-JP" sz="2800" dirty="0" smtClean="0"/>
              <a:t>Our experiences </a:t>
            </a:r>
          </a:p>
          <a:p>
            <a:pPr marL="514350" indent="-514350">
              <a:buFont typeface="+mj-lt"/>
              <a:buAutoNum type="arabicPeriod"/>
            </a:pPr>
            <a:r>
              <a:rPr lang="en-US" altLang="ja-JP" sz="2800" dirty="0" smtClean="0"/>
              <a:t>Discussion</a:t>
            </a:r>
          </a:p>
          <a:p>
            <a:pPr marL="514350" indent="-514350">
              <a:buFont typeface="+mj-lt"/>
              <a:buAutoNum type="arabicPeriod"/>
            </a:pPr>
            <a:r>
              <a:rPr lang="en-US" altLang="ja-JP" sz="2800" dirty="0" smtClean="0"/>
              <a:t>Question</a:t>
            </a:r>
          </a:p>
          <a:p>
            <a:pPr marL="514350" indent="-514350">
              <a:buFont typeface="+mj-lt"/>
              <a:buAutoNum type="arabicPeriod"/>
            </a:pPr>
            <a:endParaRPr lang="en-US" altLang="ja-JP" dirty="0" smtClean="0"/>
          </a:p>
          <a:p>
            <a:pPr marL="514350" indent="-514350">
              <a:buFont typeface="+mj-lt"/>
              <a:buAutoNum type="arabicPeriod"/>
            </a:pPr>
            <a:endParaRPr kumimoji="1" lang="en-US" altLang="ja-JP" dirty="0" smtClean="0"/>
          </a:p>
          <a:p>
            <a:pPr marL="514350" indent="-514350">
              <a:buFont typeface="+mj-lt"/>
              <a:buAutoNum type="arabicPeriod"/>
            </a:pPr>
            <a:endParaRPr kumimoji="1" lang="ja-JP" altLang="en-US" dirty="0"/>
          </a:p>
        </p:txBody>
      </p:sp>
    </p:spTree>
    <p:extLst>
      <p:ext uri="{BB962C8B-B14F-4D97-AF65-F5344CB8AC3E}">
        <p14:creationId xmlns:p14="http://schemas.microsoft.com/office/powerpoint/2010/main" val="889569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718"/>
            <a:ext cx="8219256" cy="1371600"/>
          </a:xfrm>
        </p:spPr>
        <p:txBody>
          <a:bodyPr>
            <a:normAutofit/>
          </a:bodyPr>
          <a:lstStyle/>
          <a:p>
            <a:r>
              <a:rPr lang="en-US" altLang="ja-JP" b="1" dirty="0" smtClean="0"/>
              <a:t>1.Activity</a:t>
            </a:r>
            <a:r>
              <a:rPr lang="en-US" altLang="ja-JP" dirty="0" smtClean="0"/>
              <a:t> ratio of </a:t>
            </a:r>
            <a:r>
              <a:rPr lang="en-US" altLang="ja-JP" dirty="0" err="1" smtClean="0"/>
              <a:t>Juku</a:t>
            </a:r>
            <a:endParaRPr kumimoji="1" lang="ja-JP" altLang="en-US" dirty="0"/>
          </a:p>
        </p:txBody>
      </p:sp>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57200" y="1752600"/>
            <a:ext cx="7620000" cy="43735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テキスト ボックス 3"/>
          <p:cNvSpPr txBox="1"/>
          <p:nvPr/>
        </p:nvSpPr>
        <p:spPr>
          <a:xfrm>
            <a:off x="2375756" y="1988837"/>
            <a:ext cx="2664296" cy="584775"/>
          </a:xfrm>
          <a:prstGeom prst="rect">
            <a:avLst/>
          </a:prstGeom>
          <a:noFill/>
        </p:spPr>
        <p:txBody>
          <a:bodyPr wrap="square" rtlCol="0">
            <a:spAutoFit/>
          </a:bodyPr>
          <a:lstStyle/>
          <a:p>
            <a:pPr algn="ctr"/>
            <a:r>
              <a:rPr kumimoji="1" lang="en-US" altLang="ja-JP" sz="3200" dirty="0" smtClean="0">
                <a:solidFill>
                  <a:schemeClr val="bg1"/>
                </a:solidFill>
              </a:rPr>
              <a:t>Total</a:t>
            </a:r>
            <a:endParaRPr kumimoji="1" lang="ja-JP" altLang="en-US" sz="3200" dirty="0">
              <a:solidFill>
                <a:schemeClr val="bg1"/>
              </a:solidFill>
            </a:endParaRPr>
          </a:p>
        </p:txBody>
      </p:sp>
      <p:sp>
        <p:nvSpPr>
          <p:cNvPr id="5" name="テキスト ボックス 4"/>
          <p:cNvSpPr txBox="1"/>
          <p:nvPr/>
        </p:nvSpPr>
        <p:spPr>
          <a:xfrm>
            <a:off x="827584" y="2924944"/>
            <a:ext cx="3096344" cy="523220"/>
          </a:xfrm>
          <a:prstGeom prst="rect">
            <a:avLst/>
          </a:prstGeom>
          <a:noFill/>
        </p:spPr>
        <p:txBody>
          <a:bodyPr wrap="square" rtlCol="0">
            <a:spAutoFit/>
          </a:bodyPr>
          <a:lstStyle/>
          <a:p>
            <a:pPr algn="ctr"/>
            <a:r>
              <a:rPr kumimoji="1" lang="en-US" altLang="ja-JP" sz="2800" dirty="0" smtClean="0"/>
              <a:t>Kindergarten</a:t>
            </a:r>
            <a:endParaRPr kumimoji="1" lang="ja-JP" altLang="en-US" sz="2800" dirty="0"/>
          </a:p>
        </p:txBody>
      </p:sp>
      <p:sp>
        <p:nvSpPr>
          <p:cNvPr id="6" name="テキスト ボックス 5"/>
          <p:cNvSpPr txBox="1"/>
          <p:nvPr/>
        </p:nvSpPr>
        <p:spPr>
          <a:xfrm>
            <a:off x="611560" y="3692854"/>
            <a:ext cx="4248472" cy="523220"/>
          </a:xfrm>
          <a:prstGeom prst="rect">
            <a:avLst/>
          </a:prstGeom>
          <a:noFill/>
        </p:spPr>
        <p:txBody>
          <a:bodyPr wrap="square" rtlCol="0">
            <a:spAutoFit/>
          </a:bodyPr>
          <a:lstStyle/>
          <a:p>
            <a:pPr algn="ctr"/>
            <a:r>
              <a:rPr kumimoji="1" lang="en-US" altLang="ja-JP" sz="2800" dirty="0" smtClean="0"/>
              <a:t>Elementary schoo</a:t>
            </a:r>
            <a:r>
              <a:rPr lang="en-US" altLang="ja-JP" sz="2800" dirty="0" smtClean="0"/>
              <a:t>l</a:t>
            </a:r>
            <a:endParaRPr kumimoji="1" lang="ja-JP" altLang="en-US" sz="2800" dirty="0"/>
          </a:p>
        </p:txBody>
      </p:sp>
      <p:sp>
        <p:nvSpPr>
          <p:cNvPr id="7" name="テキスト ボックス 6"/>
          <p:cNvSpPr txBox="1"/>
          <p:nvPr/>
        </p:nvSpPr>
        <p:spPr>
          <a:xfrm>
            <a:off x="755576" y="4537514"/>
            <a:ext cx="3960440" cy="523220"/>
          </a:xfrm>
          <a:prstGeom prst="rect">
            <a:avLst/>
          </a:prstGeom>
          <a:noFill/>
        </p:spPr>
        <p:txBody>
          <a:bodyPr wrap="square" rtlCol="0">
            <a:spAutoFit/>
          </a:bodyPr>
          <a:lstStyle/>
          <a:p>
            <a:pPr algn="ctr"/>
            <a:r>
              <a:rPr kumimoji="1" lang="en-US" altLang="ja-JP" sz="2800" dirty="0" smtClean="0"/>
              <a:t>Junior high school</a:t>
            </a:r>
            <a:endParaRPr kumimoji="1" lang="ja-JP" altLang="en-US" sz="2800" dirty="0"/>
          </a:p>
        </p:txBody>
      </p:sp>
      <p:sp>
        <p:nvSpPr>
          <p:cNvPr id="8" name="テキスト ボックス 7"/>
          <p:cNvSpPr txBox="1"/>
          <p:nvPr/>
        </p:nvSpPr>
        <p:spPr>
          <a:xfrm>
            <a:off x="827584" y="5373216"/>
            <a:ext cx="3888432" cy="523220"/>
          </a:xfrm>
          <a:prstGeom prst="rect">
            <a:avLst/>
          </a:prstGeom>
          <a:noFill/>
        </p:spPr>
        <p:txBody>
          <a:bodyPr wrap="square" rtlCol="0">
            <a:spAutoFit/>
          </a:bodyPr>
          <a:lstStyle/>
          <a:p>
            <a:pPr algn="ctr"/>
            <a:r>
              <a:rPr kumimoji="1" lang="en-US" altLang="ja-JP" sz="2800" dirty="0" smtClean="0"/>
              <a:t>Senior high school</a:t>
            </a:r>
            <a:endParaRPr kumimoji="1" lang="ja-JP" altLang="en-US" sz="2800" dirty="0"/>
          </a:p>
        </p:txBody>
      </p:sp>
    </p:spTree>
    <p:extLst>
      <p:ext uri="{BB962C8B-B14F-4D97-AF65-F5344CB8AC3E}">
        <p14:creationId xmlns:p14="http://schemas.microsoft.com/office/powerpoint/2010/main" val="943384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718"/>
            <a:ext cx="5791200" cy="1188050"/>
          </a:xfrm>
        </p:spPr>
        <p:txBody>
          <a:bodyPr>
            <a:normAutofit/>
          </a:bodyPr>
          <a:lstStyle/>
          <a:p>
            <a:r>
              <a:rPr lang="en-US" altLang="ja-JP" sz="6000" dirty="0" smtClean="0"/>
              <a:t>2.Cost </a:t>
            </a:r>
            <a:endParaRPr kumimoji="1" lang="ja-JP" altLang="en-US" sz="6000" dirty="0"/>
          </a:p>
        </p:txBody>
      </p:sp>
      <p:sp>
        <p:nvSpPr>
          <p:cNvPr id="3" name="コンテンツ プレースホルダー 2"/>
          <p:cNvSpPr>
            <a:spLocks noGrp="1"/>
          </p:cNvSpPr>
          <p:nvPr>
            <p:ph idx="1"/>
          </p:nvPr>
        </p:nvSpPr>
        <p:spPr/>
        <p:txBody>
          <a:bodyPr/>
          <a:lstStyle/>
          <a:p>
            <a:endParaRPr kumimoji="1" lang="ja-JP" altLang="en-US"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607"/>
          <a:stretch/>
        </p:blipFill>
        <p:spPr bwMode="auto">
          <a:xfrm>
            <a:off x="0" y="1484784"/>
            <a:ext cx="8964488" cy="16561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10158"/>
          <a:stretch/>
        </p:blipFill>
        <p:spPr bwMode="auto">
          <a:xfrm>
            <a:off x="251520" y="3140968"/>
            <a:ext cx="8712967" cy="348591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テキスト ボックス 3"/>
          <p:cNvSpPr txBox="1"/>
          <p:nvPr/>
        </p:nvSpPr>
        <p:spPr>
          <a:xfrm>
            <a:off x="4932040" y="3429000"/>
            <a:ext cx="1584176" cy="369332"/>
          </a:xfrm>
          <a:prstGeom prst="rect">
            <a:avLst/>
          </a:prstGeom>
          <a:noFill/>
          <a:ln>
            <a:solidFill>
              <a:schemeClr val="tx1"/>
            </a:solidFill>
          </a:ln>
        </p:spPr>
        <p:txBody>
          <a:bodyPr wrap="square" rtlCol="0">
            <a:spAutoFit/>
          </a:bodyPr>
          <a:lstStyle/>
          <a:p>
            <a:pPr algn="ctr"/>
            <a:r>
              <a:rPr kumimoji="1" lang="en-US" altLang="ja-JP" dirty="0" smtClean="0"/>
              <a:t>Kindergarten</a:t>
            </a:r>
            <a:endParaRPr kumimoji="1" lang="ja-JP" altLang="en-US" dirty="0"/>
          </a:p>
        </p:txBody>
      </p:sp>
      <p:sp>
        <p:nvSpPr>
          <p:cNvPr id="5" name="テキスト ボックス 4"/>
          <p:cNvSpPr txBox="1"/>
          <p:nvPr/>
        </p:nvSpPr>
        <p:spPr>
          <a:xfrm>
            <a:off x="5689808" y="4355156"/>
            <a:ext cx="2088232" cy="369332"/>
          </a:xfrm>
          <a:prstGeom prst="rect">
            <a:avLst/>
          </a:prstGeom>
          <a:noFill/>
          <a:ln>
            <a:solidFill>
              <a:schemeClr val="tx1"/>
            </a:solidFill>
          </a:ln>
        </p:spPr>
        <p:txBody>
          <a:bodyPr wrap="square" rtlCol="0">
            <a:spAutoFit/>
          </a:bodyPr>
          <a:lstStyle/>
          <a:p>
            <a:r>
              <a:rPr kumimoji="1" lang="en-US" altLang="ja-JP" dirty="0" smtClean="0"/>
              <a:t>Elementary school</a:t>
            </a:r>
            <a:endParaRPr kumimoji="1" lang="ja-JP" altLang="en-US" dirty="0"/>
          </a:p>
        </p:txBody>
      </p:sp>
      <p:sp>
        <p:nvSpPr>
          <p:cNvPr id="6" name="テキスト ボックス 5"/>
          <p:cNvSpPr txBox="1"/>
          <p:nvPr/>
        </p:nvSpPr>
        <p:spPr>
          <a:xfrm>
            <a:off x="6156176" y="5157192"/>
            <a:ext cx="1440160" cy="369332"/>
          </a:xfrm>
          <a:prstGeom prst="rect">
            <a:avLst/>
          </a:prstGeom>
          <a:noFill/>
          <a:ln>
            <a:solidFill>
              <a:schemeClr val="tx1"/>
            </a:solidFill>
          </a:ln>
        </p:spPr>
        <p:txBody>
          <a:bodyPr wrap="square" rtlCol="0">
            <a:spAutoFit/>
          </a:bodyPr>
          <a:lstStyle/>
          <a:p>
            <a:r>
              <a:rPr kumimoji="1" lang="en-US" altLang="ja-JP" dirty="0" smtClean="0"/>
              <a:t>Junior high</a:t>
            </a:r>
            <a:endParaRPr kumimoji="1" lang="ja-JP" altLang="en-US" dirty="0"/>
          </a:p>
        </p:txBody>
      </p:sp>
      <p:sp>
        <p:nvSpPr>
          <p:cNvPr id="7" name="テキスト ボックス 6"/>
          <p:cNvSpPr txBox="1"/>
          <p:nvPr/>
        </p:nvSpPr>
        <p:spPr>
          <a:xfrm>
            <a:off x="6156176" y="6021288"/>
            <a:ext cx="1440160" cy="369332"/>
          </a:xfrm>
          <a:prstGeom prst="rect">
            <a:avLst/>
          </a:prstGeom>
          <a:noFill/>
          <a:ln>
            <a:solidFill>
              <a:schemeClr val="tx1"/>
            </a:solidFill>
          </a:ln>
        </p:spPr>
        <p:txBody>
          <a:bodyPr wrap="square" rtlCol="0">
            <a:spAutoFit/>
          </a:bodyPr>
          <a:lstStyle/>
          <a:p>
            <a:r>
              <a:rPr kumimoji="1" lang="en-US" altLang="ja-JP" dirty="0" smtClean="0"/>
              <a:t>Senior high</a:t>
            </a:r>
            <a:endParaRPr kumimoji="1" lang="ja-JP" altLang="en-US" dirty="0"/>
          </a:p>
        </p:txBody>
      </p:sp>
    </p:spTree>
    <p:extLst>
      <p:ext uri="{BB962C8B-B14F-4D97-AF65-F5344CB8AC3E}">
        <p14:creationId xmlns:p14="http://schemas.microsoft.com/office/powerpoint/2010/main" val="261266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43808" y="188640"/>
            <a:ext cx="5791200" cy="1371600"/>
          </a:xfrm>
        </p:spPr>
        <p:txBody>
          <a:bodyPr>
            <a:normAutofit fontScale="90000"/>
          </a:bodyPr>
          <a:lstStyle/>
          <a:p>
            <a:pPr algn="r"/>
            <a:r>
              <a:rPr kumimoji="1" lang="en-US" altLang="ja-JP" dirty="0" smtClean="0"/>
              <a:t>If children take entrance exam for junior high…</a:t>
            </a:r>
            <a:endParaRPr kumimoji="1" lang="ja-JP" altLang="en-U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07504" y="1758642"/>
            <a:ext cx="7620000" cy="43735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テキスト ボックス 3"/>
          <p:cNvSpPr txBox="1"/>
          <p:nvPr/>
        </p:nvSpPr>
        <p:spPr>
          <a:xfrm>
            <a:off x="7605546" y="2025473"/>
            <a:ext cx="1080120" cy="1200329"/>
          </a:xfrm>
          <a:prstGeom prst="rect">
            <a:avLst/>
          </a:prstGeom>
          <a:noFill/>
        </p:spPr>
        <p:txBody>
          <a:bodyPr wrap="square" rtlCol="0">
            <a:spAutoFit/>
          </a:bodyPr>
          <a:lstStyle/>
          <a:p>
            <a:r>
              <a:rPr lang="en-US" altLang="ja-JP" sz="2400" dirty="0" smtClean="0"/>
              <a:t>Take the exam</a:t>
            </a:r>
            <a:endParaRPr kumimoji="1" lang="ja-JP" altLang="en-US" sz="2400" dirty="0"/>
          </a:p>
        </p:txBody>
      </p:sp>
      <p:sp>
        <p:nvSpPr>
          <p:cNvPr id="6" name="テキスト ボックス 5"/>
          <p:cNvSpPr txBox="1"/>
          <p:nvPr/>
        </p:nvSpPr>
        <p:spPr>
          <a:xfrm>
            <a:off x="7562218" y="3488107"/>
            <a:ext cx="1584176" cy="1200329"/>
          </a:xfrm>
          <a:prstGeom prst="rect">
            <a:avLst/>
          </a:prstGeom>
          <a:noFill/>
        </p:spPr>
        <p:txBody>
          <a:bodyPr wrap="square" rtlCol="0">
            <a:spAutoFit/>
          </a:bodyPr>
          <a:lstStyle/>
          <a:p>
            <a:r>
              <a:rPr kumimoji="1" lang="en-US" altLang="ja-JP" sz="2400" dirty="0" smtClean="0"/>
              <a:t>Haven’t decided yet </a:t>
            </a:r>
            <a:endParaRPr kumimoji="1" lang="ja-JP" altLang="en-US" sz="2400" dirty="0"/>
          </a:p>
        </p:txBody>
      </p:sp>
      <p:sp>
        <p:nvSpPr>
          <p:cNvPr id="7" name="テキスト ボックス 6"/>
          <p:cNvSpPr txBox="1"/>
          <p:nvPr/>
        </p:nvSpPr>
        <p:spPr>
          <a:xfrm>
            <a:off x="7637269" y="4909522"/>
            <a:ext cx="1512168" cy="830997"/>
          </a:xfrm>
          <a:prstGeom prst="rect">
            <a:avLst/>
          </a:prstGeom>
          <a:noFill/>
        </p:spPr>
        <p:txBody>
          <a:bodyPr wrap="square" rtlCol="0">
            <a:spAutoFit/>
          </a:bodyPr>
          <a:lstStyle/>
          <a:p>
            <a:r>
              <a:rPr kumimoji="1" lang="en-US" altLang="ja-JP" sz="2400" dirty="0" smtClean="0"/>
              <a:t>Don’t take the exam</a:t>
            </a:r>
            <a:endParaRPr kumimoji="1" lang="ja-JP" altLang="en-US" sz="2400" dirty="0"/>
          </a:p>
        </p:txBody>
      </p:sp>
    </p:spTree>
    <p:extLst>
      <p:ext uri="{BB962C8B-B14F-4D97-AF65-F5344CB8AC3E}">
        <p14:creationId xmlns:p14="http://schemas.microsoft.com/office/powerpoint/2010/main" val="4173074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9392"/>
            <a:ext cx="8435280" cy="1371600"/>
          </a:xfrm>
        </p:spPr>
        <p:txBody>
          <a:bodyPr/>
          <a:lstStyle/>
          <a:p>
            <a:r>
              <a:rPr lang="en-US" altLang="ja-JP" dirty="0" smtClean="0"/>
              <a:t>3.Purpose of going to </a:t>
            </a:r>
            <a:r>
              <a:rPr lang="en-US" altLang="ja-JP" dirty="0" err="1" smtClean="0"/>
              <a:t>Juku</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514350" indent="-514350">
              <a:buFont typeface="+mj-lt"/>
              <a:buAutoNum type="arabicPeriod"/>
            </a:pPr>
            <a:r>
              <a:rPr lang="en-US" altLang="ja-JP" sz="4400" dirty="0" smtClean="0"/>
              <a:t>For entrance exam (12.0%)</a:t>
            </a:r>
          </a:p>
          <a:p>
            <a:pPr marL="514350" indent="-514350">
              <a:buFont typeface="+mj-lt"/>
              <a:buAutoNum type="arabicPeriod"/>
            </a:pPr>
            <a:r>
              <a:rPr kumimoji="1" lang="en-US" altLang="ja-JP" sz="4400" dirty="0" smtClean="0"/>
              <a:t>To improve their English skill (11.1%)</a:t>
            </a:r>
          </a:p>
          <a:p>
            <a:pPr marL="514350" indent="-514350">
              <a:buFont typeface="+mj-lt"/>
              <a:buAutoNum type="arabicPeriod"/>
            </a:pPr>
            <a:r>
              <a:rPr lang="en-US" altLang="ja-JP" sz="4400" dirty="0" smtClean="0"/>
              <a:t>To learn Japanese calligraphy and to have beautiful handwriting (7.4%)</a:t>
            </a:r>
          </a:p>
          <a:p>
            <a:pPr marL="0" indent="0">
              <a:buNone/>
            </a:pPr>
            <a:endParaRPr kumimoji="1" lang="en-US" altLang="ja-JP" sz="4400" dirty="0"/>
          </a:p>
        </p:txBody>
      </p:sp>
    </p:spTree>
    <p:extLst>
      <p:ext uri="{BB962C8B-B14F-4D97-AF65-F5344CB8AC3E}">
        <p14:creationId xmlns:p14="http://schemas.microsoft.com/office/powerpoint/2010/main" val="1685996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4.Parents’ opinions for school</a:t>
            </a:r>
            <a:endParaRPr kumimoji="1" lang="ja-JP" altLang="en-US" dirty="0"/>
          </a:p>
        </p:txBody>
      </p:sp>
      <p:pic>
        <p:nvPicPr>
          <p:cNvPr id="1026"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21073"/>
          <a:stretch/>
        </p:blipFill>
        <p:spPr bwMode="auto">
          <a:xfrm>
            <a:off x="0" y="2132856"/>
            <a:ext cx="8938125" cy="352839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テキスト ボックス 3"/>
          <p:cNvSpPr txBox="1"/>
          <p:nvPr/>
        </p:nvSpPr>
        <p:spPr>
          <a:xfrm>
            <a:off x="212054" y="2730911"/>
            <a:ext cx="4124454" cy="830997"/>
          </a:xfrm>
          <a:prstGeom prst="rect">
            <a:avLst/>
          </a:prstGeom>
          <a:solidFill>
            <a:schemeClr val="bg1"/>
          </a:solidFill>
        </p:spPr>
        <p:txBody>
          <a:bodyPr wrap="square" rtlCol="0">
            <a:spAutoFit/>
          </a:bodyPr>
          <a:lstStyle/>
          <a:p>
            <a:r>
              <a:rPr lang="ja-JP" altLang="en-US" sz="2400" dirty="0"/>
              <a:t>・</a:t>
            </a:r>
            <a:r>
              <a:rPr kumimoji="1" lang="en-US" altLang="ja-JP" sz="2400" dirty="0" smtClean="0"/>
              <a:t>School education </a:t>
            </a:r>
            <a:r>
              <a:rPr lang="en-US" altLang="ja-JP" sz="2400" dirty="0" smtClean="0"/>
              <a:t>doesn’t  suit of children’s skill</a:t>
            </a:r>
            <a:endParaRPr kumimoji="1" lang="ja-JP" altLang="en-US" sz="2400" dirty="0"/>
          </a:p>
        </p:txBody>
      </p:sp>
      <p:sp>
        <p:nvSpPr>
          <p:cNvPr id="5" name="テキスト ボックス 4"/>
          <p:cNvSpPr txBox="1"/>
          <p:nvPr/>
        </p:nvSpPr>
        <p:spPr>
          <a:xfrm>
            <a:off x="212054" y="3717030"/>
            <a:ext cx="3960440" cy="830997"/>
          </a:xfrm>
          <a:prstGeom prst="rect">
            <a:avLst/>
          </a:prstGeom>
          <a:solidFill>
            <a:schemeClr val="bg1"/>
          </a:solidFill>
        </p:spPr>
        <p:txBody>
          <a:bodyPr wrap="square" rtlCol="0">
            <a:spAutoFit/>
          </a:bodyPr>
          <a:lstStyle/>
          <a:p>
            <a:r>
              <a:rPr lang="ja-JP" altLang="en-US" sz="2400" dirty="0" smtClean="0"/>
              <a:t>・</a:t>
            </a:r>
            <a:r>
              <a:rPr lang="en-US" altLang="ja-JP" sz="2400" dirty="0" smtClean="0"/>
              <a:t>Parents are satisfied with school education</a:t>
            </a:r>
            <a:endParaRPr kumimoji="1" lang="ja-JP" altLang="en-US" sz="2400" dirty="0"/>
          </a:p>
        </p:txBody>
      </p:sp>
      <p:sp>
        <p:nvSpPr>
          <p:cNvPr id="6" name="テキスト ボックス 5"/>
          <p:cNvSpPr txBox="1"/>
          <p:nvPr/>
        </p:nvSpPr>
        <p:spPr>
          <a:xfrm>
            <a:off x="212054" y="4671138"/>
            <a:ext cx="4061915" cy="830997"/>
          </a:xfrm>
          <a:prstGeom prst="rect">
            <a:avLst/>
          </a:prstGeom>
          <a:solidFill>
            <a:schemeClr val="bg1"/>
          </a:solidFill>
        </p:spPr>
        <p:txBody>
          <a:bodyPr wrap="square" rtlCol="0">
            <a:spAutoFit/>
          </a:bodyPr>
          <a:lstStyle/>
          <a:p>
            <a:r>
              <a:rPr kumimoji="1" lang="ja-JP" altLang="en-US" sz="2400" dirty="0" smtClean="0"/>
              <a:t>・</a:t>
            </a:r>
            <a:r>
              <a:rPr kumimoji="1" lang="en-US" altLang="ja-JP" sz="2400" dirty="0" smtClean="0"/>
              <a:t>Teaching skill of teachers is getting lower</a:t>
            </a:r>
            <a:endParaRPr kumimoji="1" lang="ja-JP" altLang="en-US" sz="2400" dirty="0"/>
          </a:p>
        </p:txBody>
      </p:sp>
      <p:pic>
        <p:nvPicPr>
          <p:cNvPr id="2050" name="Picture 2" descr="C:\Users\norie\AppData\Local\Microsoft\Windows\Temporary Internet Files\Content.IE5\NWEHZNTA\b32657e5[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404664"/>
            <a:ext cx="2406278" cy="1595848"/>
          </a:xfrm>
          <a:prstGeom prst="rect">
            <a:avLst/>
          </a:prstGeom>
          <a:noFill/>
          <a:effectLst>
            <a:softEdge rad="2032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171549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1840" y="31886"/>
            <a:ext cx="5564832" cy="1371600"/>
          </a:xfrm>
        </p:spPr>
        <p:txBody>
          <a:bodyPr/>
          <a:lstStyle/>
          <a:p>
            <a:pPr algn="r"/>
            <a:r>
              <a:rPr kumimoji="1" lang="en-US" altLang="ja-JP" dirty="0" smtClean="0"/>
              <a:t>Parents’ policy of education</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6089"/>
          <a:stretch/>
        </p:blipFill>
        <p:spPr bwMode="auto">
          <a:xfrm>
            <a:off x="115358" y="1536290"/>
            <a:ext cx="8820472" cy="462901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テキスト ボックス 3"/>
          <p:cNvSpPr txBox="1"/>
          <p:nvPr/>
        </p:nvSpPr>
        <p:spPr>
          <a:xfrm>
            <a:off x="134019" y="1972946"/>
            <a:ext cx="3891647" cy="707886"/>
          </a:xfrm>
          <a:prstGeom prst="rect">
            <a:avLst/>
          </a:prstGeom>
          <a:solidFill>
            <a:schemeClr val="bg1"/>
          </a:solidFill>
        </p:spPr>
        <p:txBody>
          <a:bodyPr wrap="square" rtlCol="0">
            <a:spAutoFit/>
          </a:bodyPr>
          <a:lstStyle/>
          <a:p>
            <a:r>
              <a:rPr lang="ja-JP" altLang="en-US" sz="2000" dirty="0" smtClean="0"/>
              <a:t>・</a:t>
            </a:r>
            <a:r>
              <a:rPr lang="en-US" altLang="ja-JP" sz="2000" dirty="0" smtClean="0"/>
              <a:t>Respect children’s independence</a:t>
            </a:r>
          </a:p>
        </p:txBody>
      </p:sp>
      <p:sp>
        <p:nvSpPr>
          <p:cNvPr id="5" name="テキスト ボックス 4"/>
          <p:cNvSpPr txBox="1"/>
          <p:nvPr/>
        </p:nvSpPr>
        <p:spPr>
          <a:xfrm>
            <a:off x="115358" y="2852935"/>
            <a:ext cx="4113267" cy="1015663"/>
          </a:xfrm>
          <a:prstGeom prst="rect">
            <a:avLst/>
          </a:prstGeom>
          <a:solidFill>
            <a:schemeClr val="bg1"/>
          </a:solidFill>
        </p:spPr>
        <p:txBody>
          <a:bodyPr wrap="square" rtlCol="0">
            <a:spAutoFit/>
          </a:bodyPr>
          <a:lstStyle/>
          <a:p>
            <a:r>
              <a:rPr lang="ja-JP" altLang="en-US" sz="2000" dirty="0" smtClean="0"/>
              <a:t>・</a:t>
            </a:r>
            <a:r>
              <a:rPr lang="en-US" altLang="ja-JP" sz="2000" dirty="0" smtClean="0"/>
              <a:t>Parents’ eagerness about education decides children’s future</a:t>
            </a:r>
          </a:p>
          <a:p>
            <a:endParaRPr kumimoji="1" lang="ja-JP" altLang="en-US" sz="2000" dirty="0"/>
          </a:p>
        </p:txBody>
      </p:sp>
      <p:sp>
        <p:nvSpPr>
          <p:cNvPr id="6" name="テキスト ボックス 5"/>
          <p:cNvSpPr txBox="1"/>
          <p:nvPr/>
        </p:nvSpPr>
        <p:spPr>
          <a:xfrm>
            <a:off x="115358" y="3850797"/>
            <a:ext cx="4104456" cy="923330"/>
          </a:xfrm>
          <a:prstGeom prst="rect">
            <a:avLst/>
          </a:prstGeom>
          <a:solidFill>
            <a:schemeClr val="bg1"/>
          </a:solidFill>
        </p:spPr>
        <p:txBody>
          <a:bodyPr wrap="square" rtlCol="0">
            <a:spAutoFit/>
          </a:bodyPr>
          <a:lstStyle/>
          <a:p>
            <a:r>
              <a:rPr lang="ja-JP" altLang="en-US" dirty="0"/>
              <a:t>・</a:t>
            </a:r>
            <a:r>
              <a:rPr lang="en-US" altLang="ja-JP" dirty="0" smtClean="0"/>
              <a:t>Considering children’s future,</a:t>
            </a:r>
          </a:p>
          <a:p>
            <a:r>
              <a:rPr lang="en-US" altLang="ja-JP" dirty="0" smtClean="0"/>
              <a:t>parents worry about children if they don’t go to </a:t>
            </a:r>
            <a:r>
              <a:rPr lang="en-US" altLang="ja-JP" dirty="0" err="1" smtClean="0"/>
              <a:t>Juku</a:t>
            </a:r>
            <a:endParaRPr kumimoji="1" lang="ja-JP" altLang="en-US" dirty="0"/>
          </a:p>
        </p:txBody>
      </p:sp>
      <p:sp>
        <p:nvSpPr>
          <p:cNvPr id="7" name="テキスト ボックス 6"/>
          <p:cNvSpPr txBox="1"/>
          <p:nvPr/>
        </p:nvSpPr>
        <p:spPr>
          <a:xfrm>
            <a:off x="115358" y="4840421"/>
            <a:ext cx="4113268" cy="1015663"/>
          </a:xfrm>
          <a:prstGeom prst="rect">
            <a:avLst/>
          </a:prstGeom>
          <a:solidFill>
            <a:schemeClr val="bg1"/>
          </a:solidFill>
        </p:spPr>
        <p:txBody>
          <a:bodyPr wrap="square" rtlCol="0">
            <a:spAutoFit/>
          </a:bodyPr>
          <a:lstStyle/>
          <a:p>
            <a:r>
              <a:rPr kumimoji="1" lang="ja-JP" altLang="en-US" sz="2000" dirty="0" smtClean="0"/>
              <a:t>・</a:t>
            </a:r>
            <a:r>
              <a:rPr kumimoji="1" lang="en-US" altLang="ja-JP" sz="2000" dirty="0" smtClean="0"/>
              <a:t>If children enjoy their school life, parents don’t care about their score</a:t>
            </a:r>
            <a:endParaRPr kumimoji="1" lang="ja-JP" altLang="en-US" sz="2000" dirty="0"/>
          </a:p>
        </p:txBody>
      </p:sp>
    </p:spTree>
    <p:extLst>
      <p:ext uri="{BB962C8B-B14F-4D97-AF65-F5344CB8AC3E}">
        <p14:creationId xmlns:p14="http://schemas.microsoft.com/office/powerpoint/2010/main" val="1379297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18349" y="260648"/>
            <a:ext cx="6630115" cy="1371600"/>
          </a:xfrm>
        </p:spPr>
        <p:txBody>
          <a:bodyPr>
            <a:normAutofit fontScale="90000"/>
          </a:bodyPr>
          <a:lstStyle/>
          <a:p>
            <a:pPr algn="r"/>
            <a:r>
              <a:rPr kumimoji="1" lang="en-US" altLang="ja-JP" dirty="0" smtClean="0"/>
              <a:t>What kind of skills do parents want children to get?</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7569"/>
          <a:stretch/>
        </p:blipFill>
        <p:spPr bwMode="auto">
          <a:xfrm>
            <a:off x="467544" y="1484784"/>
            <a:ext cx="8352928" cy="46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467544" y="1916832"/>
            <a:ext cx="3318553" cy="646331"/>
          </a:xfrm>
          <a:prstGeom prst="rect">
            <a:avLst/>
          </a:prstGeom>
          <a:solidFill>
            <a:schemeClr val="bg1"/>
          </a:solidFill>
        </p:spPr>
        <p:txBody>
          <a:bodyPr wrap="square" rtlCol="0">
            <a:spAutoFit/>
          </a:bodyPr>
          <a:lstStyle/>
          <a:p>
            <a:r>
              <a:rPr kumimoji="1" lang="ja-JP" altLang="en-US" dirty="0" smtClean="0"/>
              <a:t>・</a:t>
            </a:r>
            <a:r>
              <a:rPr kumimoji="1" lang="en-US" altLang="ja-JP" dirty="0" smtClean="0"/>
              <a:t>Skill and qualification for children’s jobs</a:t>
            </a:r>
            <a:endParaRPr kumimoji="1" lang="ja-JP" altLang="en-US" dirty="0"/>
          </a:p>
        </p:txBody>
      </p:sp>
      <p:sp>
        <p:nvSpPr>
          <p:cNvPr id="5" name="テキスト ボックス 4"/>
          <p:cNvSpPr txBox="1"/>
          <p:nvPr/>
        </p:nvSpPr>
        <p:spPr>
          <a:xfrm>
            <a:off x="467544" y="2720182"/>
            <a:ext cx="3318553" cy="646331"/>
          </a:xfrm>
          <a:prstGeom prst="rect">
            <a:avLst/>
          </a:prstGeom>
          <a:solidFill>
            <a:schemeClr val="bg1"/>
          </a:solidFill>
        </p:spPr>
        <p:txBody>
          <a:bodyPr wrap="square" rtlCol="0">
            <a:spAutoFit/>
          </a:bodyPr>
          <a:lstStyle/>
          <a:p>
            <a:r>
              <a:rPr kumimoji="1" lang="ja-JP" altLang="en-US" dirty="0" smtClean="0"/>
              <a:t>・</a:t>
            </a:r>
            <a:r>
              <a:rPr kumimoji="1" lang="en-US" altLang="ja-JP" dirty="0" smtClean="0"/>
              <a:t>Various </a:t>
            </a:r>
          </a:p>
          <a:p>
            <a:r>
              <a:rPr kumimoji="1" lang="en-US" altLang="ja-JP" dirty="0" smtClean="0"/>
              <a:t>experiences</a:t>
            </a:r>
            <a:endParaRPr kumimoji="1" lang="ja-JP" altLang="en-US" dirty="0"/>
          </a:p>
        </p:txBody>
      </p:sp>
      <p:sp>
        <p:nvSpPr>
          <p:cNvPr id="6" name="テキスト ボックス 5"/>
          <p:cNvSpPr txBox="1"/>
          <p:nvPr/>
        </p:nvSpPr>
        <p:spPr>
          <a:xfrm>
            <a:off x="467544" y="3486586"/>
            <a:ext cx="3168352" cy="923330"/>
          </a:xfrm>
          <a:prstGeom prst="rect">
            <a:avLst/>
          </a:prstGeom>
          <a:solidFill>
            <a:schemeClr val="bg1"/>
          </a:solidFill>
        </p:spPr>
        <p:txBody>
          <a:bodyPr wrap="square" rtlCol="0">
            <a:spAutoFit/>
          </a:bodyPr>
          <a:lstStyle/>
          <a:p>
            <a:r>
              <a:rPr lang="ja-JP" altLang="en-US" dirty="0" smtClean="0"/>
              <a:t>・</a:t>
            </a:r>
            <a:r>
              <a:rPr lang="en-US" altLang="ja-JP" dirty="0" smtClean="0"/>
              <a:t>Better academic background</a:t>
            </a:r>
          </a:p>
          <a:p>
            <a:endParaRPr kumimoji="1" lang="ja-JP" altLang="en-US" dirty="0"/>
          </a:p>
        </p:txBody>
      </p:sp>
      <p:sp>
        <p:nvSpPr>
          <p:cNvPr id="7" name="テキスト ボックス 6"/>
          <p:cNvSpPr txBox="1"/>
          <p:nvPr/>
        </p:nvSpPr>
        <p:spPr>
          <a:xfrm>
            <a:off x="467544" y="4205673"/>
            <a:ext cx="3301611" cy="646331"/>
          </a:xfrm>
          <a:prstGeom prst="rect">
            <a:avLst/>
          </a:prstGeom>
          <a:solidFill>
            <a:schemeClr val="bg1"/>
          </a:solidFill>
        </p:spPr>
        <p:txBody>
          <a:bodyPr wrap="square" rtlCol="0">
            <a:spAutoFit/>
          </a:bodyPr>
          <a:lstStyle/>
          <a:p>
            <a:r>
              <a:rPr lang="ja-JP" altLang="en-US" dirty="0" smtClean="0"/>
              <a:t>・</a:t>
            </a:r>
            <a:r>
              <a:rPr lang="en-US" altLang="ja-JP" dirty="0" smtClean="0"/>
              <a:t>Experiences of learning Japanese traditional culture</a:t>
            </a:r>
            <a:endParaRPr kumimoji="1" lang="ja-JP" altLang="en-US" dirty="0"/>
          </a:p>
        </p:txBody>
      </p:sp>
      <p:sp>
        <p:nvSpPr>
          <p:cNvPr id="8" name="テキスト ボックス 7"/>
          <p:cNvSpPr txBox="1"/>
          <p:nvPr/>
        </p:nvSpPr>
        <p:spPr>
          <a:xfrm>
            <a:off x="467545" y="5085184"/>
            <a:ext cx="3336424" cy="923330"/>
          </a:xfrm>
          <a:prstGeom prst="rect">
            <a:avLst/>
          </a:prstGeom>
          <a:solidFill>
            <a:schemeClr val="bg1"/>
          </a:solidFill>
        </p:spPr>
        <p:txBody>
          <a:bodyPr wrap="square" rtlCol="0">
            <a:spAutoFit/>
          </a:bodyPr>
          <a:lstStyle/>
          <a:p>
            <a:r>
              <a:rPr kumimoji="1" lang="ja-JP" altLang="en-US" dirty="0" smtClean="0"/>
              <a:t>・</a:t>
            </a:r>
            <a:r>
              <a:rPr kumimoji="1" lang="en-US" altLang="ja-JP" dirty="0" smtClean="0"/>
              <a:t>Having experiences of learning foreign cultures and English</a:t>
            </a:r>
          </a:p>
        </p:txBody>
      </p:sp>
      <p:pic>
        <p:nvPicPr>
          <p:cNvPr id="9" name="Picture 2" descr="C:\Users\norie\AppData\Local\Microsoft\Windows\Temporary Internet Files\Content.IE5\N2WAL6V4\04_01_05-300x30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6568" y="4565556"/>
            <a:ext cx="1962586" cy="196258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001014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ッセンシャル">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342</TotalTime>
  <Words>799</Words>
  <Application>Microsoft Office PowerPoint</Application>
  <PresentationFormat>On-screen Show (4:3)</PresentationFormat>
  <Paragraphs>85</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ＭＳ Ｐゴシック</vt:lpstr>
      <vt:lpstr>Arial</vt:lpstr>
      <vt:lpstr>Arial Black</vt:lpstr>
      <vt:lpstr>Calibri</vt:lpstr>
      <vt:lpstr>エッセンシャル</vt:lpstr>
      <vt:lpstr>TO JUKU  or  NOT TO JUKU</vt:lpstr>
      <vt:lpstr>overview</vt:lpstr>
      <vt:lpstr>1.Activity ratio of Juku</vt:lpstr>
      <vt:lpstr>2.Cost </vt:lpstr>
      <vt:lpstr>If children take entrance exam for junior high…</vt:lpstr>
      <vt:lpstr>3.Purpose of going to Juku</vt:lpstr>
      <vt:lpstr>4.Parents’ opinions for school</vt:lpstr>
      <vt:lpstr>Parents’ policy of education</vt:lpstr>
      <vt:lpstr>What kind of skills do parents want children to get?</vt:lpstr>
      <vt:lpstr>5.To compare with other Asian countries…</vt:lpstr>
      <vt:lpstr>6.Our experiences</vt:lpstr>
      <vt:lpstr>7.Discussion</vt:lpstr>
      <vt:lpstr>8.Question</vt:lpstr>
      <vt:lpstr>Thank you for your attention!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JUKU or NOT TO JUKU</dc:title>
  <dc:creator>marino</dc:creator>
  <cp:lastModifiedBy>明治大学</cp:lastModifiedBy>
  <cp:revision>23</cp:revision>
  <dcterms:created xsi:type="dcterms:W3CDTF">2015-01-17T05:57:56Z</dcterms:created>
  <dcterms:modified xsi:type="dcterms:W3CDTF">2017-04-21T07:53:17Z</dcterms:modified>
</cp:coreProperties>
</file>