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3"/>
  </p:notesMasterIdLst>
  <p:sldIdLst>
    <p:sldId id="256" r:id="rId2"/>
    <p:sldId id="284" r:id="rId3"/>
    <p:sldId id="343" r:id="rId4"/>
    <p:sldId id="344" r:id="rId5"/>
    <p:sldId id="345" r:id="rId6"/>
    <p:sldId id="346" r:id="rId7"/>
    <p:sldId id="347" r:id="rId8"/>
    <p:sldId id="348" r:id="rId9"/>
    <p:sldId id="349" r:id="rId10"/>
    <p:sldId id="350" r:id="rId11"/>
    <p:sldId id="265" r:id="rId12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598" autoAdjust="0"/>
  </p:normalViewPr>
  <p:slideViewPr>
    <p:cSldViewPr>
      <p:cViewPr varScale="1">
        <p:scale>
          <a:sx n="88" d="100"/>
          <a:sy n="88" d="100"/>
        </p:scale>
        <p:origin x="-96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5291F7C-F7D8-4EE5-A4B3-DF1FFB07CC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2120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9A290-5399-45C3-BB55-08B634EB362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6A85-76C3-4369-8938-7BE60B50DA2C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262B-579F-44D2-ABCE-8941E65E560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E0BC1-2C55-417D-A98C-BB77AB056AA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295AD-41CF-4305-BD4D-503F649B64C8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A6E6A-FFE2-4637-BC83-D5E1C9F5759A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77C8D-D5B5-4DB3-874F-E09CF0167A1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CD24-1449-4CDA-866D-64C4B72D19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8B41F-16ED-4A60-8FDC-BC1A0E900C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DBC08-7F35-4C12-8C0A-EB8B1503947B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03FD057-902E-4E66-9007-5A2ED552A02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4C635E-74C7-4E9C-9536-D56E8C780CF4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3777" y="1700808"/>
            <a:ext cx="8294687" cy="2857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/>
              <a:t>IPA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(International </a:t>
            </a:r>
            <a:r>
              <a:rPr lang="en-US" altLang="ja-JP" dirty="0" smtClean="0"/>
              <a:t>Phonetic Alphabet)</a:t>
            </a:r>
            <a:endParaRPr lang="en-US" altLang="ja-JP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The vowel map…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1043608" y="3140968"/>
            <a:ext cx="3528394" cy="1512169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1720" y="2132856"/>
            <a:ext cx="4968552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63888" y="5661248"/>
            <a:ext cx="3456384" cy="4313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220072" y="3933056"/>
            <a:ext cx="3600400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5940152" y="4797152"/>
            <a:ext cx="1008112" cy="7920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ja-JP" sz="4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ɑ</a:t>
            </a:r>
            <a:endParaRPr lang="en-US" altLang="ja-JP" sz="5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483768" y="2223512"/>
            <a:ext cx="1080120" cy="8454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i</a:t>
            </a:r>
            <a:endParaRPr kumimoji="1" lang="en-US" altLang="ja-JP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940152" y="2348880"/>
            <a:ext cx="864096" cy="8640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u</a:t>
            </a:r>
            <a:endParaRPr kumimoji="1" lang="en-US" altLang="ja-JP" sz="5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265512" y="3519656"/>
            <a:ext cx="946448" cy="7734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el-GR" altLang="ja-JP" sz="4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ε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5940152" y="3501008"/>
            <a:ext cx="1008112" cy="8640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o</a:t>
            </a:r>
            <a:endParaRPr kumimoji="1" lang="en-US" altLang="ja-JP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  <p:bldP spid="12" grpId="0" build="p" autoUpdateAnimBg="0"/>
      <p:bldP spid="14" grpId="0" build="p" autoUpdateAnimBg="0"/>
      <p:bldP spid="16" grpId="0"/>
      <p:bldP spid="1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0778"/>
            <a:ext cx="7715250" cy="10080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I</a:t>
            </a:r>
            <a:r>
              <a:rPr lang="en-US" altLang="ja-JP" dirty="0" smtClean="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altLang="ja-JP" dirty="0" smtClean="0">
                <a:solidFill>
                  <a:schemeClr val="tx1"/>
                </a:solidFill>
              </a:rPr>
              <a:t>d </a:t>
            </a:r>
            <a:r>
              <a:rPr lang="en-US" altLang="ja-JP" dirty="0" smtClean="0">
                <a:solidFill>
                  <a:schemeClr val="tx1"/>
                </a:solidFill>
              </a:rPr>
              <a:t>be happy to entertain any questions at this time!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209800"/>
            <a:ext cx="8704263" cy="39227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ja-JP" i="1" dirty="0" smtClean="0"/>
              <a:t>(sorry if </a:t>
            </a:r>
            <a:r>
              <a:rPr lang="en-US" altLang="ja-JP" i="1" dirty="0" smtClean="0"/>
              <a:t>I</a:t>
            </a:r>
            <a:r>
              <a:rPr lang="en-US" altLang="ja-JP" i="1" dirty="0" smtClean="0">
                <a:latin typeface="Arial" charset="0"/>
              </a:rPr>
              <a:t>’</a:t>
            </a:r>
            <a:r>
              <a:rPr lang="en-US" altLang="ja-JP" i="1" dirty="0" smtClean="0"/>
              <a:t>ve </a:t>
            </a:r>
            <a:r>
              <a:rPr lang="en-US" altLang="ja-JP" i="1" dirty="0" smtClean="0"/>
              <a:t>tied you in knots)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ja-JP" sz="6000" i="1" dirty="0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21509" name="Picture 6" descr="F:\My photos\puppet photos\yes-name_floss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1400" y="2995613"/>
            <a:ext cx="4546600" cy="370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First, a review…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ja-JP" sz="3600" dirty="0" smtClean="0">
                <a:sym typeface="Wingdings" pitchFamily="2" charset="2"/>
              </a:rPr>
              <a:t>“phonetic” means … </a:t>
            </a:r>
            <a:r>
              <a:rPr lang="en-US" altLang="ja-JP" sz="3600" u="sng" dirty="0" smtClean="0">
                <a:solidFill>
                  <a:srgbClr val="FF0000"/>
                </a:solidFill>
                <a:sym typeface="Wingdings" pitchFamily="2" charset="2"/>
              </a:rPr>
              <a:t>sound</a:t>
            </a:r>
          </a:p>
          <a:p>
            <a:pPr eaLnBrk="1" hangingPunct="1"/>
            <a:r>
              <a:rPr lang="en-US" altLang="ja-JP" sz="3600" dirty="0" smtClean="0">
                <a:sym typeface="Wingdings" pitchFamily="2" charset="2"/>
              </a:rPr>
              <a:t>The basic idea is </a:t>
            </a:r>
            <a:r>
              <a:rPr lang="en-US" altLang="ja-JP" sz="3600" i="1" dirty="0" smtClean="0">
                <a:sym typeface="Wingdings" pitchFamily="2" charset="2"/>
              </a:rPr>
              <a:t>one symbol </a:t>
            </a:r>
            <a:r>
              <a:rPr lang="en-US" altLang="ja-JP" sz="3600" dirty="0" smtClean="0">
                <a:sym typeface="Wingdings" pitchFamily="2" charset="2"/>
              </a:rPr>
              <a:t>= </a:t>
            </a:r>
            <a:r>
              <a:rPr lang="en-US" altLang="ja-JP" sz="3600" i="1" dirty="0" smtClean="0">
                <a:sym typeface="Wingdings" pitchFamily="2" charset="2"/>
              </a:rPr>
              <a:t>one sound</a:t>
            </a:r>
          </a:p>
          <a:p>
            <a:pPr eaLnBrk="1" hangingPunct="1"/>
            <a:r>
              <a:rPr lang="en-US" altLang="ja-JP" sz="3600" dirty="0" smtClean="0">
                <a:sym typeface="Wingdings" pitchFamily="2" charset="2"/>
              </a:rPr>
              <a:t>IPA symbols are in slashes   / … /</a:t>
            </a:r>
          </a:p>
          <a:p>
            <a:pPr eaLnBrk="1" hangingPunct="1"/>
            <a:endParaRPr lang="en-US" altLang="ja-JP" sz="3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Today, the Japanese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vowels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77914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sym typeface="Wingdings" pitchFamily="2" charset="2"/>
              </a:rPr>
              <a:t> </a:t>
            </a:r>
            <a:r>
              <a:rPr lang="ja-JP" altLang="en-US" sz="4000" dirty="0" smtClean="0">
                <a:sym typeface="Wingdings" pitchFamily="2" charset="2"/>
              </a:rPr>
              <a:t>ア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= / </a:t>
            </a:r>
            <a:r>
              <a:rPr lang="en-US" altLang="ja-JP" sz="32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ɑ</a:t>
            </a:r>
            <a:r>
              <a:rPr lang="en-US" altLang="ja-JP" sz="36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　　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3100" y="2792736"/>
            <a:ext cx="8037990" cy="85057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000" dirty="0" smtClean="0">
                <a:latin typeface="+mn-lt"/>
                <a:ea typeface="+mn-ea"/>
                <a:sym typeface="Wingdings" pitchFamily="2" charset="2"/>
              </a:rPr>
              <a:t> </a:t>
            </a:r>
            <a:r>
              <a:rPr lang="ja-JP" altLang="en-US" sz="4000" dirty="0" smtClean="0">
                <a:latin typeface="+mn-lt"/>
                <a:ea typeface="+mn-ea"/>
                <a:sym typeface="Wingdings" pitchFamily="2" charset="2"/>
              </a:rPr>
              <a:t>イ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= / i / 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786190"/>
            <a:ext cx="7532166" cy="1179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 </a:t>
            </a:r>
            <a:r>
              <a:rPr lang="ja-JP" altLang="en-US" sz="4000" dirty="0" smtClean="0">
                <a:latin typeface="Calibri" pitchFamily="34" charset="0"/>
                <a:ea typeface="+mn-ea"/>
                <a:sym typeface="Wingdings" pitchFamily="2" charset="2"/>
              </a:rPr>
              <a:t>ウ </a:t>
            </a: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= / u /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71726" y="4786322"/>
            <a:ext cx="6529166" cy="9934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エ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= / </a:t>
            </a:r>
            <a:r>
              <a:rPr kumimoji="1" lang="el-GR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ε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/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9540" y="5864570"/>
            <a:ext cx="6529166" cy="9934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1" lang="ja-JP" altLang="en-US" sz="40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オ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= / o /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5" grpId="0"/>
      <p:bldP spid="8" grpId="0" build="p" autoUpdateAnimBg="0"/>
      <p:bldP spid="9" grpId="0" build="p" autoUpdateAnimBg="0"/>
      <p:bldP spid="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The vowel map…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67544" y="120588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First, imagine a person’s head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The vowel map…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7544" y="3006080"/>
            <a:ext cx="8229600" cy="854968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Now imagine inside the mouth…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The vowel map…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The vowel map…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7544" y="3006080"/>
            <a:ext cx="8229600" cy="854968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Now imagine a box…here…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The vowel map…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ounded Rectangle 17"/>
          <p:cNvSpPr/>
          <p:nvPr/>
        </p:nvSpPr>
        <p:spPr>
          <a:xfrm>
            <a:off x="2483768" y="4221088"/>
            <a:ext cx="2376264" cy="1512168"/>
          </a:xfrm>
          <a:prstGeom prst="roundRect">
            <a:avLst/>
          </a:prstGeom>
          <a:solidFill>
            <a:srgbClr val="FFFF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2267744" y="4725144"/>
            <a:ext cx="1224136" cy="504056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27784" y="4365104"/>
            <a:ext cx="2088232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31840" y="5589240"/>
            <a:ext cx="1584176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4103948" y="4974172"/>
            <a:ext cx="1224136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18" grpId="0" animBg="1"/>
      <p:bldP spid="1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The vowel map…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1043608" y="3140968"/>
            <a:ext cx="3528394" cy="1512169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1720" y="2132856"/>
            <a:ext cx="4968552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63888" y="5661248"/>
            <a:ext cx="3456384" cy="4313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220072" y="3933056"/>
            <a:ext cx="3600400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1932</TotalTime>
  <Words>134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IPA  (International Phonetic Alphabet)</vt:lpstr>
      <vt:lpstr>First, a review…</vt:lpstr>
      <vt:lpstr>Today, the Japanese vowels</vt:lpstr>
      <vt:lpstr>The vowel map…</vt:lpstr>
      <vt:lpstr>The vowel map…</vt:lpstr>
      <vt:lpstr>The vowel map…</vt:lpstr>
      <vt:lpstr>The vowel map…</vt:lpstr>
      <vt:lpstr>The vowel map…</vt:lpstr>
      <vt:lpstr>The vowel map…</vt:lpstr>
      <vt:lpstr>The vowel map…</vt:lpstr>
      <vt:lpstr>I’d be happy to entertain any questions at this time! </vt:lpstr>
    </vt:vector>
  </TitlesOfParts>
  <Company>筑波大学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My Project</dc:title>
  <dc:creator>root</dc:creator>
  <cp:lastModifiedBy>Elwood James</cp:lastModifiedBy>
  <cp:revision>103</cp:revision>
  <cp:lastPrinted>1601-01-01T00:00:00Z</cp:lastPrinted>
  <dcterms:created xsi:type="dcterms:W3CDTF">2006-01-31T01:24:28Z</dcterms:created>
  <dcterms:modified xsi:type="dcterms:W3CDTF">2014-04-08T10:26:13Z</dcterms:modified>
</cp:coreProperties>
</file>