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2"/>
  </p:notesMasterIdLst>
  <p:sldIdLst>
    <p:sldId id="256" r:id="rId2"/>
    <p:sldId id="343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265" r:id="rId11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9694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 =</a:t>
            </a:r>
            <a:r>
              <a:rPr lang="en-US" baseline="0" dirty="0" smtClean="0"/>
              <a:t> “essential”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1328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124743"/>
            <a:ext cx="8294687" cy="28083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6000" dirty="0" smtClean="0"/>
              <a:t>IPA 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en-US" altLang="ja-JP" sz="6000" dirty="0" smtClean="0"/>
              <a:t>(International </a:t>
            </a:r>
            <a:r>
              <a:rPr lang="en-US" altLang="ja-JP" sz="6000" dirty="0" smtClean="0"/>
              <a:t>Phonetic Alphabet)</a:t>
            </a:r>
            <a:endParaRPr lang="en-US" altLang="ja-JP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770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dirty="0" smtClean="0">
                <a:solidFill>
                  <a:schemeClr val="tx1"/>
                </a:solidFill>
              </a:rPr>
              <a:t>d </a:t>
            </a:r>
            <a:r>
              <a:rPr lang="en-US" altLang="ja-JP" dirty="0" smtClean="0">
                <a:solidFill>
                  <a:schemeClr val="tx1"/>
                </a:solidFill>
              </a:rPr>
              <a:t>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</a:t>
            </a:r>
            <a:r>
              <a:rPr lang="en-US" altLang="ja-JP" i="1" dirty="0" smtClean="0"/>
              <a:t>I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</a:t>
            </a:r>
            <a:r>
              <a:rPr lang="en-US" altLang="ja-JP" i="1" dirty="0" smtClean="0"/>
              <a:t>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11188" y="2565400"/>
            <a:ext cx="7993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/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5780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Again, the Japanese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vowels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ym typeface="Wingdings" pitchFamily="2" charset="2"/>
              </a:rPr>
              <a:t> </a:t>
            </a:r>
            <a:r>
              <a:rPr lang="ja-JP" altLang="en-US" sz="4000" dirty="0" smtClean="0">
                <a:sym typeface="Wingdings" pitchFamily="2" charset="2"/>
              </a:rPr>
              <a:t>ア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　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85057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+mn-lt"/>
                <a:ea typeface="+mn-ea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n-lt"/>
                <a:ea typeface="+mn-ea"/>
                <a:sym typeface="Wingdings" pitchFamily="2" charset="2"/>
              </a:rPr>
              <a:t>イ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i /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78619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Calibri" pitchFamily="34" charset="0"/>
                <a:ea typeface="+mn-ea"/>
                <a:sym typeface="Wingdings" pitchFamily="2" charset="2"/>
              </a:rPr>
              <a:t>ウ 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= / u /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71726" y="4786322"/>
            <a:ext cx="6529166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ja-JP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エ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= / </a:t>
            </a:r>
            <a:r>
              <a:rPr kumimoji="1" lang="el-GR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ε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/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5864570"/>
            <a:ext cx="6529166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ja-JP" altLang="en-US" sz="40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オ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= / o /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  <p:bldP spid="258051" grpId="0" build="p" autoUpdateAnimBg="0"/>
      <p:bldP spid="5" grpId="0"/>
      <p:bldP spid="8" grpId="0" build="p" autoUpdateAnimBg="0"/>
      <p:bldP spid="9" grpId="0" build="p" autoUpdateAnimBg="0"/>
      <p:bldP spid="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ounded Rectangle 17"/>
          <p:cNvSpPr/>
          <p:nvPr/>
        </p:nvSpPr>
        <p:spPr>
          <a:xfrm>
            <a:off x="2483768" y="4221088"/>
            <a:ext cx="2376264" cy="1512168"/>
          </a:xfrm>
          <a:prstGeom prst="roundRect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2267744" y="4725144"/>
            <a:ext cx="1224136" cy="504056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27784" y="4365104"/>
            <a:ext cx="2088232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589240"/>
            <a:ext cx="158417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103948" y="4974172"/>
            <a:ext cx="122413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8" grpId="0" animBg="1"/>
      <p:bldP spid="1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012160" y="4797152"/>
            <a:ext cx="1008112" cy="8640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altLang="ja-JP" sz="6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endParaRPr lang="en-US" altLang="ja-JP" sz="6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195736" y="2223512"/>
            <a:ext cx="1152128" cy="98946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i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940152" y="2204864"/>
            <a:ext cx="1008112" cy="8640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u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843808" y="3356992"/>
            <a:ext cx="946448" cy="91745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6500" dirty="0" smtClean="0">
                <a:sym typeface="Wingdings" pitchFamily="2" charset="2"/>
              </a:rPr>
              <a:t>ε</a:t>
            </a:r>
            <a:endParaRPr kumimoji="1" lang="en-US" altLang="ja-JP" sz="6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6019506" y="3501008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o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1" grpId="0" build="p" autoUpdateAnimBg="0"/>
      <p:bldP spid="12" grpId="0" build="p" autoUpdateAnimBg="0"/>
      <p:bldP spid="14" grpId="0" build="p" autoUpdateAnimBg="0"/>
      <p:bldP spid="16" grpId="0"/>
      <p:bldP spid="1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Today, some new vowel sounds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1061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5400" dirty="0" smtClean="0">
                <a:sym typeface="Wingdings" pitchFamily="2" charset="2"/>
              </a:rPr>
              <a:t>/ </a:t>
            </a:r>
            <a:r>
              <a:rPr lang="en-US" altLang="ja-JP" sz="5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5400" dirty="0" smtClean="0">
                <a:sym typeface="Wingdings" pitchFamily="2" charset="2"/>
              </a:rPr>
              <a:t> /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= h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t, r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ver, f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sh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smtClean="0">
                <a:latin typeface="+mj-lt"/>
                <a:cs typeface="Arial" pitchFamily="34" charset="0"/>
                <a:sym typeface="Wingdings" pitchFamily="2" charset="2"/>
              </a:rPr>
              <a:t>æ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h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a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t, c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a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sh, f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a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st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8491" y="3728840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l-GR" altLang="ja-JP" sz="44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u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p, l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u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nch, b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u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tter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8907" y="4664944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4400" dirty="0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Ʊ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f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oo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t, sh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ou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ld, p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u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The vowel map…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012160" y="4797152"/>
            <a:ext cx="1008112" cy="8640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altLang="ja-JP" sz="6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endParaRPr lang="en-US" altLang="ja-JP" sz="6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195736" y="2223512"/>
            <a:ext cx="1152128" cy="98946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i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940152" y="2204864"/>
            <a:ext cx="1008112" cy="8640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u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843808" y="3356992"/>
            <a:ext cx="946448" cy="91745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6500" dirty="0" smtClean="0">
                <a:sym typeface="Wingdings" pitchFamily="2" charset="2"/>
              </a:rPr>
              <a:t>ε</a:t>
            </a:r>
            <a:endParaRPr kumimoji="1" lang="en-US" altLang="ja-JP" sz="6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6019506" y="3501008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o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987824" y="2511544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6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ɪ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3779912" y="4815800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6000" dirty="0" smtClean="0">
                <a:latin typeface="Calibri" pitchFamily="34" charset="0"/>
                <a:cs typeface="Arial" pitchFamily="34" charset="0"/>
                <a:sym typeface="Wingdings" pitchFamily="2" charset="2"/>
              </a:rPr>
              <a:t>æ</a:t>
            </a:r>
            <a:endParaRPr kumimoji="1" lang="en-US" altLang="ja-JP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489648" y="3501008"/>
            <a:ext cx="874440" cy="84544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l-GR" altLang="ja-JP" sz="52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5425752" y="2492896"/>
            <a:ext cx="874440" cy="8454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4800" dirty="0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Ʊ</a:t>
            </a:r>
            <a:endParaRPr kumimoji="1" lang="en-US" altLang="ja-JP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1" grpId="0" build="p" autoUpdateAnimBg="0"/>
      <p:bldP spid="12" grpId="0" build="p" autoUpdateAnimBg="0"/>
      <p:bldP spid="14" grpId="0" build="p" autoUpdateAnimBg="0"/>
      <p:bldP spid="16" grpId="0"/>
      <p:bldP spid="17" grpId="0" build="p" autoUpdateAnimBg="0"/>
      <p:bldP spid="18" grpId="0" build="p" autoUpdateAnimBg="0"/>
      <p:bldP spid="19" grpId="0" build="p" autoUpdateAnimBg="0"/>
      <p:bldP spid="20" grpId="0" build="p" autoUpdateAnimBg="0"/>
      <p:bldP spid="2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Let’s practice </a:t>
            </a:r>
            <a:r>
              <a:rPr lang="en-US" altLang="ja-JP" dirty="0" smtClean="0">
                <a:solidFill>
                  <a:schemeClr val="tx1"/>
                </a:solidFill>
                <a:sym typeface="Wingdings" pitchFamily="2" charset="2"/>
              </a:rPr>
              <a:t> 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1061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r</a:t>
            </a:r>
            <a:r>
              <a:rPr lang="en-US" altLang="ja-JP" sz="5400" dirty="0" err="1" smtClean="0"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vr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m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æʧ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_______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8491" y="3728840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m</a:t>
            </a:r>
            <a:r>
              <a:rPr lang="el-GR" altLang="ja-JP" sz="44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ðr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________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8907" y="4736952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ʃ</a:t>
            </a:r>
            <a:r>
              <a:rPr lang="en-US" altLang="ja-JP" sz="4400" dirty="0" err="1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Ʊ</a:t>
            </a:r>
            <a:r>
              <a:rPr lang="en-US" altLang="ja-JP" sz="5400" dirty="0" err="1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:d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________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131587" y="1772816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river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491627" y="2799034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match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563635" y="3870101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mother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275603" y="4878213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should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  <p:bldP spid="10" grpId="0"/>
      <p:bldP spid="11" grpId="0"/>
      <p:bldP spid="12" grpId="0"/>
      <p:bldP spid="9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Let’s practice </a:t>
            </a:r>
            <a:r>
              <a:rPr lang="en-US" altLang="ja-JP" dirty="0" smtClean="0">
                <a:solidFill>
                  <a:schemeClr val="tx1"/>
                </a:solidFill>
                <a:sym typeface="Wingdings" pitchFamily="2" charset="2"/>
              </a:rPr>
              <a:t> 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1061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ʃ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o</a:t>
            </a:r>
            <a:r>
              <a:rPr lang="en-US" altLang="ja-JP" sz="5400" dirty="0" smtClean="0">
                <a:latin typeface="+mj-lt"/>
                <a:cs typeface="Arial" pitchFamily="34" charset="0"/>
                <a:sym typeface="Wingdings" pitchFamily="2" charset="2"/>
              </a:rPr>
              <a:t>:  mi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_________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ʃu:z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8491" y="3728840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b</a:t>
            </a:r>
            <a:r>
              <a:rPr lang="el-GR" altLang="ja-JP" sz="44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r>
              <a:rPr lang="en-US" altLang="ja-JP" sz="5400" dirty="0" err="1" smtClean="0">
                <a:latin typeface="+mn-lt"/>
                <a:cs typeface="Arial" pitchFamily="34" charset="0"/>
                <a:sym typeface="Wingdings" pitchFamily="2" charset="2"/>
              </a:rPr>
              <a:t>ɾ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r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8907" y="4736952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f</a:t>
            </a:r>
            <a:r>
              <a:rPr lang="en-US" altLang="ja-JP" sz="5400" dirty="0" err="1" smtClean="0"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ŋgr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51667" y="1772816"/>
            <a:ext cx="3600653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Show me.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131840" y="2799034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shoes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19872" y="3870101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butter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419619" y="4878213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finger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  <p:bldP spid="10" grpId="0"/>
      <p:bldP spid="11" grpId="0"/>
      <p:bldP spid="12" grpId="0"/>
      <p:bldP spid="9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1980</TotalTime>
  <Words>196</Words>
  <Application>Microsoft Office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IPA  (International Phonetic Alphabet)</vt:lpstr>
      <vt:lpstr>Again, the Japanese vowels</vt:lpstr>
      <vt:lpstr>The vowel map…</vt:lpstr>
      <vt:lpstr>The vowel map…</vt:lpstr>
      <vt:lpstr>The vowel map…</vt:lpstr>
      <vt:lpstr>Today, some new vowel sounds</vt:lpstr>
      <vt:lpstr>The vowel map…</vt:lpstr>
      <vt:lpstr>Let’s practice  </vt:lpstr>
      <vt:lpstr>Let’s practice  </vt:lpstr>
      <vt:lpstr>I’d be happy to entertain any questions at this time! </vt:lpstr>
    </vt:vector>
  </TitlesOfParts>
  <Company>筑波大学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Elwood James</cp:lastModifiedBy>
  <cp:revision>108</cp:revision>
  <cp:lastPrinted>1601-01-01T00:00:00Z</cp:lastPrinted>
  <dcterms:created xsi:type="dcterms:W3CDTF">2006-01-31T01:24:28Z</dcterms:created>
  <dcterms:modified xsi:type="dcterms:W3CDTF">2014-04-08T09:54:30Z</dcterms:modified>
</cp:coreProperties>
</file>