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11"/>
  </p:notesMasterIdLst>
  <p:sldIdLst>
    <p:sldId id="256" r:id="rId2"/>
    <p:sldId id="284" r:id="rId3"/>
    <p:sldId id="360" r:id="rId4"/>
    <p:sldId id="349" r:id="rId5"/>
    <p:sldId id="356" r:id="rId6"/>
    <p:sldId id="362" r:id="rId7"/>
    <p:sldId id="363" r:id="rId8"/>
    <p:sldId id="352" r:id="rId9"/>
    <p:sldId id="265" r:id="rId10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64" d="100"/>
          <a:sy n="64" d="100"/>
        </p:scale>
        <p:origin x="60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212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3777" y="1700808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/>
              <a:t>IPA </a:t>
            </a:r>
            <a:br>
              <a:rPr lang="en-US" altLang="ja-JP" dirty="0" smtClean="0"/>
            </a:br>
            <a:r>
              <a:rPr lang="en-US" altLang="ja-JP" dirty="0" smtClean="0"/>
              <a:t>(International Phonetic Alphabet)</a:t>
            </a:r>
            <a:endParaRPr lang="en-US" altLang="ja-JP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First, an introduction…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ja-JP" sz="3600" dirty="0" smtClean="0">
                <a:latin typeface="+mj-lt"/>
                <a:sym typeface="Wingdings" pitchFamily="2" charset="2"/>
              </a:rPr>
              <a:t>“phonetic” means … </a:t>
            </a:r>
            <a:r>
              <a:rPr lang="en-US" altLang="ja-JP" sz="3600" u="sng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sound</a:t>
            </a:r>
          </a:p>
          <a:p>
            <a:pPr eaLnBrk="1" hangingPunct="1"/>
            <a:r>
              <a:rPr lang="en-US" altLang="ja-JP" sz="3600" dirty="0" smtClean="0">
                <a:latin typeface="+mj-lt"/>
                <a:sym typeface="Wingdings" pitchFamily="2" charset="2"/>
              </a:rPr>
              <a:t>The basic idea is </a:t>
            </a:r>
            <a:r>
              <a:rPr lang="en-US" altLang="ja-JP" sz="3600" i="1" dirty="0" smtClean="0">
                <a:latin typeface="+mj-lt"/>
                <a:sym typeface="Wingdings" pitchFamily="2" charset="2"/>
              </a:rPr>
              <a:t>one symbol </a:t>
            </a:r>
            <a:r>
              <a:rPr lang="en-US" altLang="ja-JP" sz="3600" dirty="0" smtClean="0">
                <a:latin typeface="+mj-lt"/>
                <a:sym typeface="Wingdings" pitchFamily="2" charset="2"/>
              </a:rPr>
              <a:t>= </a:t>
            </a:r>
            <a:r>
              <a:rPr lang="en-US" altLang="ja-JP" sz="3600" i="1" dirty="0" smtClean="0">
                <a:latin typeface="+mj-lt"/>
                <a:sym typeface="Wingdings" pitchFamily="2" charset="2"/>
              </a:rPr>
              <a:t>one sound</a:t>
            </a:r>
          </a:p>
          <a:p>
            <a:pPr eaLnBrk="1" hangingPunct="1"/>
            <a:r>
              <a:rPr lang="en-US" altLang="ja-JP" sz="3600" dirty="0" smtClean="0">
                <a:latin typeface="+mj-lt"/>
                <a:sym typeface="Wingdings" pitchFamily="2" charset="2"/>
              </a:rPr>
              <a:t>IPA symbols are in slashes   / … /</a:t>
            </a:r>
          </a:p>
          <a:p>
            <a:pPr eaLnBrk="1" hangingPunct="1"/>
            <a:endParaRPr lang="en-US" altLang="ja-JP" sz="3600" dirty="0" smtClean="0">
              <a:latin typeface="+mj-lt"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Today, the </a:t>
            </a:r>
            <a:r>
              <a:rPr lang="en-US" altLang="ja-JP" dirty="0" smtClean="0">
                <a:solidFill>
                  <a:srgbClr val="FF0000"/>
                </a:solidFill>
              </a:rPr>
              <a:t>affricates</a:t>
            </a:r>
            <a:endParaRPr lang="en-US" altLang="ja-JP" sz="2400" dirty="0" smtClean="0">
              <a:solidFill>
                <a:srgbClr val="FF0000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3941792"/>
          </a:xfrm>
        </p:spPr>
        <p:txBody>
          <a:bodyPr>
            <a:normAutofit fontScale="92500"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Sounds that combine a plosive and a fricative …</a:t>
            </a: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The symbol is thus also a combination of two symbols. </a:t>
            </a:r>
          </a:p>
          <a:p>
            <a:r>
              <a:rPr lang="en-US" altLang="ja-JP" sz="4000" dirty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The place of articulation will be (almost) the same for both sounds, of course. 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 marL="0" indent="0"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6654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58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58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dirty="0" smtClean="0">
                <a:solidFill>
                  <a:srgbClr val="0000FF"/>
                </a:solidFill>
              </a:rPr>
              <a:t>Place of Articulation </a:t>
            </a:r>
            <a:br>
              <a:rPr lang="en-US" altLang="ja-JP" dirty="0" smtClean="0">
                <a:solidFill>
                  <a:srgbClr val="0000FF"/>
                </a:solidFill>
              </a:rPr>
            </a:br>
            <a:r>
              <a:rPr lang="en-US" altLang="ja-JP" dirty="0" smtClean="0">
                <a:solidFill>
                  <a:srgbClr val="0000FF"/>
                </a:solidFill>
              </a:rPr>
              <a:t>Alveolar Ridge</a:t>
            </a:r>
            <a:endParaRPr lang="en-US" altLang="ja-JP" sz="2400" dirty="0" smtClean="0">
              <a:solidFill>
                <a:srgbClr val="0000FF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1628800"/>
            <a:ext cx="8207598" cy="33373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529651"/>
            <a:ext cx="4104456" cy="4851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2810" y="3429000"/>
            <a:ext cx="368336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ounded Rectangle 1"/>
          <p:cNvSpPr/>
          <p:nvPr/>
        </p:nvSpPr>
        <p:spPr>
          <a:xfrm>
            <a:off x="179512" y="2780928"/>
            <a:ext cx="2475161" cy="8446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00FF"/>
                </a:solidFill>
              </a:rPr>
              <a:t>Alveolar ridge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2393402">
            <a:off x="1947757" y="3902066"/>
            <a:ext cx="1295375" cy="347558"/>
          </a:xfrm>
          <a:prstGeom prst="right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158729" y="4437112"/>
            <a:ext cx="405159" cy="432048"/>
          </a:xfrm>
          <a:prstGeom prst="ellipse">
            <a:avLst/>
          </a:prstGeom>
          <a:solidFill>
            <a:schemeClr val="accent2">
              <a:lumMod val="40000"/>
              <a:lumOff val="60000"/>
              <a:alpha val="3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9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utoUpdateAnimBg="0"/>
      <p:bldP spid="2" grpId="0" animBg="1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Alveolar Affricates?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1277496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4700" dirty="0" smtClean="0">
                <a:latin typeface="+mj-lt"/>
                <a:sym typeface="Wingdings" pitchFamily="2" charset="2"/>
              </a:rPr>
              <a:t> Alveolar plosive + alveolar fricative … both voice</a:t>
            </a:r>
            <a:r>
              <a:rPr lang="en-US" altLang="ja-JP" sz="47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less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540" y="3284984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t + s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= ____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9539" y="4797152"/>
            <a:ext cx="8494949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t     s 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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t  s 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   </a:t>
            </a:r>
            <a:r>
              <a:rPr kumimoji="1" lang="en-US" altLang="ja-JP" sz="4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ts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  </a:t>
            </a: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   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ʦ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67544" y="4077072"/>
            <a:ext cx="806489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sz="4000" dirty="0">
                <a:latin typeface="+mj-lt"/>
                <a:ea typeface="+mn-ea"/>
                <a:sym typeface="Wingdings" pitchFamily="2" charset="2"/>
              </a:rPr>
              <a:t>	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The symbol</a:t>
            </a:r>
            <a:r>
              <a:rPr kumimoji="1" lang="en-US" altLang="ja-JP" sz="36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is thus …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26" name="Picture 2" descr="http://mummieslist.com/blog/wp-content/uploads/2015/07/pizz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4535" y="3789040"/>
            <a:ext cx="4322407" cy="287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64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7" grpId="0" build="p" autoUpdateAnimBg="0"/>
      <p:bldP spid="10" grpId="0" build="p" autoUpdateAnimBg="0"/>
      <p:bldP spid="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Alveolar Affricates?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1277496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4700" dirty="0" smtClean="0">
                <a:latin typeface="+mj-lt"/>
                <a:sym typeface="Wingdings" pitchFamily="2" charset="2"/>
              </a:rPr>
              <a:t> Alveolar plosive + post-alveolar fricative … both voice</a:t>
            </a:r>
            <a:r>
              <a:rPr lang="en-US" altLang="ja-JP" sz="47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less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540" y="3284984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t + </a:t>
            </a:r>
            <a:r>
              <a:rPr lang="en-US" sz="4000" dirty="0" smtClean="0">
                <a:latin typeface="+mj-lt"/>
              </a:rPr>
              <a:t>ʃ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= ____   (“t” + “</a:t>
            </a:r>
            <a:r>
              <a:rPr kumimoji="1" lang="en-US" altLang="ja-JP" sz="4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sh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”)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9539" y="4797152"/>
            <a:ext cx="8494949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t    </a:t>
            </a:r>
            <a:r>
              <a:rPr lang="en-US" sz="4000" dirty="0" smtClean="0">
                <a:latin typeface="+mj-lt"/>
              </a:rPr>
              <a:t>ʃ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     t  </a:t>
            </a:r>
            <a:r>
              <a:rPr lang="en-US" sz="4000" dirty="0" smtClean="0">
                <a:latin typeface="+mj-lt"/>
              </a:rPr>
              <a:t>ʃ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    t</a:t>
            </a:r>
            <a:r>
              <a:rPr lang="en-US" sz="4000" dirty="0" smtClean="0">
                <a:latin typeface="+mj-lt"/>
              </a:rPr>
              <a:t>ʃ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  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ʧ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67544" y="4077072"/>
            <a:ext cx="806489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sz="4000" dirty="0">
                <a:latin typeface="+mj-lt"/>
                <a:ea typeface="+mn-ea"/>
                <a:sym typeface="Wingdings" pitchFamily="2" charset="2"/>
              </a:rPr>
              <a:t>	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The symbol</a:t>
            </a:r>
            <a:r>
              <a:rPr kumimoji="1" lang="en-US" altLang="ja-JP" sz="36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is thus …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5589240"/>
            <a:ext cx="806489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sz="4000" dirty="0">
                <a:latin typeface="+mj-lt"/>
                <a:ea typeface="+mn-ea"/>
                <a:sym typeface="Wingdings" pitchFamily="2" charset="2"/>
              </a:rPr>
              <a:t>	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The sound? Of course, 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ch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air, ea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ch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, … 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7035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7" grpId="0" build="p" autoUpdateAnimBg="0"/>
      <p:bldP spid="10" grpId="0" build="p" autoUpdateAnimBg="0"/>
      <p:bldP spid="11" grpId="0" build="p" autoUpdateAnimBg="0"/>
      <p:bldP spid="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Alveolar Affricates?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1277496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sz="4700" dirty="0" smtClean="0">
                <a:latin typeface="+mj-lt"/>
                <a:sym typeface="Wingdings" pitchFamily="2" charset="2"/>
              </a:rPr>
              <a:t> Alveolar plosive + post-alveolar fricative … both voic</a:t>
            </a:r>
            <a:r>
              <a:rPr lang="en-US" altLang="ja-JP" sz="47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ed</a:t>
            </a: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pPr>
              <a:buNone/>
            </a:pPr>
            <a:endParaRPr lang="en-US" altLang="ja-JP" sz="2400" dirty="0" smtClean="0">
              <a:latin typeface="+mj-lt"/>
              <a:sym typeface="Wingdings" pitchFamily="2" charset="2"/>
            </a:endParaRPr>
          </a:p>
          <a:p>
            <a:endParaRPr lang="en-US" altLang="ja-JP" sz="2400" dirty="0" smtClean="0">
              <a:sym typeface="Wingdings" pitchFamily="2" charset="2"/>
            </a:endParaRPr>
          </a:p>
          <a:p>
            <a:pPr eaLnBrk="1" hangingPunct="1"/>
            <a:endParaRPr lang="en-US" altLang="ja-JP" sz="2400" dirty="0" smtClean="0">
              <a:sym typeface="Wingdings" pitchFamily="2" charset="2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540" y="3284984"/>
            <a:ext cx="652916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d + </a:t>
            </a:r>
            <a:r>
              <a:rPr lang="en-US" sz="4000" dirty="0">
                <a:latin typeface="+mj-lt"/>
              </a:rPr>
              <a:t>ʒ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= ____   (“d” + “</a:t>
            </a:r>
            <a:r>
              <a:rPr kumimoji="1" lang="en-US" altLang="ja-JP" sz="40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zh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”)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69539" y="4797152"/>
            <a:ext cx="8494949" cy="73278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d    </a:t>
            </a:r>
            <a:r>
              <a:rPr lang="en-US" sz="4000" dirty="0" smtClean="0">
                <a:latin typeface="+mj-lt"/>
              </a:rPr>
              <a:t>ʒ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     d </a:t>
            </a:r>
            <a:r>
              <a:rPr lang="en-US" sz="4000" dirty="0">
                <a:latin typeface="+mj-lt"/>
              </a:rPr>
              <a:t>ʒ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    d</a:t>
            </a:r>
            <a:r>
              <a:rPr lang="en-US" sz="4000" dirty="0" smtClean="0">
                <a:latin typeface="+mj-lt"/>
              </a:rPr>
              <a:t>ʒ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   </a:t>
            </a:r>
            <a:r>
              <a:rPr lang="en-US" altLang="ja-JP" sz="4000" dirty="0">
                <a:latin typeface="+mj-lt"/>
                <a:sym typeface="Wingdings" pitchFamily="2" charset="2"/>
              </a:rPr>
              <a:t>ʤ</a:t>
            </a:r>
            <a:r>
              <a:rPr kumimoji="1" lang="en-US" altLang="ja-JP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sym typeface="Wingdings" pitchFamily="2" charset="2"/>
              </a:rPr>
              <a:t>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467544" y="4077072"/>
            <a:ext cx="8064896" cy="7200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lang="en-US" altLang="ja-JP" sz="4000" dirty="0">
                <a:latin typeface="+mj-lt"/>
                <a:ea typeface="+mn-ea"/>
                <a:sym typeface="Wingdings" pitchFamily="2" charset="2"/>
              </a:rPr>
              <a:t>	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The symbol</a:t>
            </a:r>
            <a:r>
              <a:rPr kumimoji="1" lang="en-US" altLang="ja-JP" sz="3600" b="0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 is thus …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7544" y="5517232"/>
            <a:ext cx="8064896" cy="12241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720000"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The sound? How about 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J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une, 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g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eneral, 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j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ust, and 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G</a:t>
            </a:r>
            <a:r>
              <a:rPr kumimoji="1" lang="en-US" altLang="ja-JP" sz="36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  <a:sym typeface="Wingdings" pitchFamily="2" charset="2"/>
              </a:rPr>
              <a:t>iants?</a:t>
            </a:r>
            <a:endParaRPr kumimoji="1" lang="en-US" altLang="ja-JP" sz="36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2446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7" grpId="0" build="p" autoUpdateAnimBg="0"/>
      <p:bldP spid="10" grpId="0" build="p" autoUpdateAnimBg="0"/>
      <p:bldP spid="11" grpId="0" build="p" autoUpdateAnimBg="0"/>
      <p:bldP spid="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dirty="0" smtClean="0">
                <a:solidFill>
                  <a:schemeClr val="tx1"/>
                </a:solidFill>
              </a:rPr>
              <a:t>Thus, the affricates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480"/>
            <a:ext cx="8229600" cy="77914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+mj-lt"/>
                <a:sym typeface="Wingdings" pitchFamily="2" charset="2"/>
              </a:rPr>
              <a:t> 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err="1" smtClean="0">
                <a:latin typeface="+mj-lt"/>
                <a:sym typeface="Wingdings" pitchFamily="2" charset="2"/>
              </a:rPr>
              <a:t>ts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=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/ </a:t>
            </a:r>
            <a:r>
              <a:rPr lang="en-US" altLang="ja-JP" sz="4000" dirty="0">
                <a:latin typeface="+mj-lt"/>
                <a:sym typeface="Wingdings" pitchFamily="2" charset="2"/>
              </a:rPr>
              <a:t>ʦ</a:t>
            </a:r>
            <a:r>
              <a:rPr lang="en-US" altLang="ja-JP" sz="4000" dirty="0" smtClean="0">
                <a:latin typeface="+mj-lt"/>
                <a:cs typeface="Arial" pitchFamily="34" charset="0"/>
                <a:sym typeface="Wingdings" pitchFamily="2" charset="2"/>
              </a:rPr>
              <a:t> 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/</a:t>
            </a:r>
            <a:r>
              <a:rPr lang="ja-JP" altLang="en-US" sz="4000" dirty="0" smtClean="0">
                <a:latin typeface="+mj-lt"/>
                <a:sym typeface="Wingdings" pitchFamily="2" charset="2"/>
              </a:rPr>
              <a:t>　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pi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zz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a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, Le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sym typeface="Wingdings" pitchFamily="2" charset="2"/>
              </a:rPr>
              <a:t>t’s</a:t>
            </a:r>
            <a:r>
              <a:rPr lang="en-US" altLang="ja-JP" sz="4000" dirty="0" smtClean="0">
                <a:latin typeface="+mj-lt"/>
                <a:sym typeface="Wingdings" pitchFamily="2" charset="2"/>
              </a:rPr>
              <a:t> go! </a:t>
            </a:r>
            <a:endParaRPr lang="en-US" altLang="ja-JP" sz="2400" dirty="0" smtClean="0">
              <a:latin typeface="+mj-lt"/>
              <a:sym typeface="Wingdings" pitchFamily="2" charset="2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3100" y="2708920"/>
            <a:ext cx="8037990" cy="78028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</a:t>
            </a:r>
            <a:r>
              <a:rPr lang="en-US" altLang="ja-JP" sz="4000" dirty="0" err="1" smtClean="0">
                <a:latin typeface="+mj-lt"/>
                <a:ea typeface="+mn-ea"/>
                <a:sym typeface="Wingdings" pitchFamily="2" charset="2"/>
              </a:rPr>
              <a:t>ch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=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/ </a:t>
            </a:r>
            <a:r>
              <a:rPr lang="en-US" altLang="ja-JP" sz="4000" dirty="0">
                <a:latin typeface="+mj-lt"/>
                <a:sym typeface="Wingdings" pitchFamily="2" charset="2"/>
              </a:rPr>
              <a:t>ʧ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/ </a:t>
            </a:r>
            <a:r>
              <a:rPr lang="ja-JP" altLang="en-US" sz="4000" dirty="0" smtClean="0">
                <a:latin typeface="+mj-lt"/>
                <a:ea typeface="+mn-ea"/>
                <a:sym typeface="Wingdings" pitchFamily="2" charset="2"/>
              </a:rPr>
              <a:t>　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ch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air, 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ea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ch, ch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erry</a:t>
            </a: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1" lang="en-US" altLang="ja-JP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68858" y="3501008"/>
            <a:ext cx="7532166" cy="792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g, j = / </a:t>
            </a:r>
            <a:r>
              <a:rPr lang="en-US" altLang="ja-JP" sz="4000" dirty="0">
                <a:latin typeface="+mj-lt"/>
                <a:sym typeface="Wingdings" pitchFamily="2" charset="2"/>
              </a:rPr>
              <a:t>ʤ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 /  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G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iants, </a:t>
            </a:r>
            <a:r>
              <a:rPr lang="en-US" altLang="ja-JP" sz="4000" dirty="0" smtClean="0">
                <a:solidFill>
                  <a:srgbClr val="FF0000"/>
                </a:solidFill>
                <a:latin typeface="+mj-lt"/>
                <a:ea typeface="+mn-ea"/>
                <a:sym typeface="Wingdings" pitchFamily="2" charset="2"/>
              </a:rPr>
              <a:t>J</a:t>
            </a:r>
            <a:r>
              <a:rPr lang="en-US" altLang="ja-JP" sz="4000" dirty="0" smtClean="0">
                <a:latin typeface="+mj-lt"/>
                <a:ea typeface="+mn-ea"/>
                <a:sym typeface="Wingdings" pitchFamily="2" charset="2"/>
              </a:rPr>
              <a:t>une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n-ea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4209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58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1" grpId="0" build="p" autoUpdateAnimBg="0"/>
      <p:bldP spid="5" grpId="0"/>
      <p:bldP spid="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980778"/>
            <a:ext cx="7715250" cy="10080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>
                <a:solidFill>
                  <a:schemeClr val="tx1"/>
                </a:solidFill>
              </a:rPr>
              <a:t>I</a:t>
            </a:r>
            <a:r>
              <a:rPr lang="en-US" altLang="ja-JP" dirty="0" smtClean="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altLang="ja-JP" dirty="0" smtClean="0">
                <a:solidFill>
                  <a:schemeClr val="tx1"/>
                </a:solidFill>
              </a:rPr>
              <a:t>d be happy to entertain any questions at this time!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209800"/>
            <a:ext cx="8704263" cy="392271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ja-JP" i="1" dirty="0" smtClean="0"/>
              <a:t>(sorry if I</a:t>
            </a:r>
            <a:r>
              <a:rPr lang="en-US" altLang="ja-JP" i="1" dirty="0" smtClean="0">
                <a:latin typeface="Arial" charset="0"/>
              </a:rPr>
              <a:t>’</a:t>
            </a:r>
            <a:r>
              <a:rPr lang="en-US" altLang="ja-JP" i="1" dirty="0" smtClean="0"/>
              <a:t>ve tied you in knots)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altLang="ja-JP" sz="6000" i="1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pic>
        <p:nvPicPr>
          <p:cNvPr id="21509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 autoUpdateAnimBg="0"/>
      <p:bldP spid="21507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2576</TotalTime>
  <Words>238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HGP創英角ﾎﾟｯﾌﾟ体</vt:lpstr>
      <vt:lpstr>HGP明朝E</vt:lpstr>
      <vt:lpstr>ＭＳ Ｐゴシック</vt:lpstr>
      <vt:lpstr>ＭＳ Ｐ明朝</vt:lpstr>
      <vt:lpstr>Arial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IPA  (International Phonetic Alphabet)</vt:lpstr>
      <vt:lpstr>First, an introduction…</vt:lpstr>
      <vt:lpstr>Today, the affricates</vt:lpstr>
      <vt:lpstr>Place of Articulation  Alveolar Ridge</vt:lpstr>
      <vt:lpstr>Alveolar Affricates?</vt:lpstr>
      <vt:lpstr>Alveolar Affricates?</vt:lpstr>
      <vt:lpstr>Alveolar Affricates?</vt:lpstr>
      <vt:lpstr>Thus, the affricates</vt:lpstr>
      <vt:lpstr>I’d be happy to entertain any questions at this time! 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明治大学</cp:lastModifiedBy>
  <cp:revision>144</cp:revision>
  <cp:lastPrinted>1601-01-01T00:00:00Z</cp:lastPrinted>
  <dcterms:created xsi:type="dcterms:W3CDTF">2006-01-31T01:24:28Z</dcterms:created>
  <dcterms:modified xsi:type="dcterms:W3CDTF">2016-05-16T01:17:25Z</dcterms:modified>
</cp:coreProperties>
</file>