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22"/>
  </p:notesMasterIdLst>
  <p:sldIdLst>
    <p:sldId id="256" r:id="rId2"/>
    <p:sldId id="284" r:id="rId3"/>
    <p:sldId id="360" r:id="rId4"/>
    <p:sldId id="344" r:id="rId5"/>
    <p:sldId id="345" r:id="rId6"/>
    <p:sldId id="347" r:id="rId7"/>
    <p:sldId id="348" r:id="rId8"/>
    <p:sldId id="355" r:id="rId9"/>
    <p:sldId id="354" r:id="rId10"/>
    <p:sldId id="353" r:id="rId11"/>
    <p:sldId id="349" r:id="rId12"/>
    <p:sldId id="356" r:id="rId13"/>
    <p:sldId id="357" r:id="rId14"/>
    <p:sldId id="359" r:id="rId15"/>
    <p:sldId id="358" r:id="rId16"/>
    <p:sldId id="352" r:id="rId17"/>
    <p:sldId id="361" r:id="rId18"/>
    <p:sldId id="362" r:id="rId19"/>
    <p:sldId id="363" r:id="rId20"/>
    <p:sldId id="265" r:id="rId21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598" autoAdjust="0"/>
  </p:normalViewPr>
  <p:slideViewPr>
    <p:cSldViewPr>
      <p:cViewPr varScale="1">
        <p:scale>
          <a:sx n="91" d="100"/>
          <a:sy n="91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br>
              <a:rPr lang="en-US" altLang="ja-JP" dirty="0" smtClean="0"/>
            </a:br>
            <a:r>
              <a:rPr lang="en-US" altLang="ja-JP" dirty="0" smtClean="0"/>
              <a:t>(International 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How about dental fricatives?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lnSpcReduction="10000"/>
          </a:bodyPr>
          <a:lstStyle/>
          <a:p>
            <a:r>
              <a:rPr lang="en-US" altLang="ja-JP" sz="4000" dirty="0" smtClean="0">
                <a:sym typeface="Wingdings" pitchFamily="2" charset="2"/>
              </a:rPr>
              <a:t> How about dental (teeth) + your </a:t>
            </a:r>
            <a:br>
              <a:rPr lang="en-US" altLang="ja-JP" sz="4000" dirty="0" smtClean="0">
                <a:sym typeface="Wingdings" pitchFamily="2" charset="2"/>
              </a:rPr>
            </a:br>
            <a:r>
              <a:rPr lang="en-US" altLang="ja-JP" sz="4000" dirty="0" smtClean="0">
                <a:sym typeface="Wingdings" pitchFamily="2" charset="2"/>
              </a:rPr>
              <a:t>tongue?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856763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300" dirty="0" smtClean="0">
                <a:latin typeface="Calibri" pitchFamily="34" charset="0"/>
                <a:ea typeface="+mn-ea"/>
                <a:sym typeface="Wingdings" pitchFamily="2" charset="2"/>
              </a:rPr>
              <a:t>Thus, a dental fricative would be … </a:t>
            </a:r>
            <a:endParaRPr kumimoji="1" lang="en-US" altLang="ja-JP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4221088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= / </a:t>
            </a:r>
            <a:r>
              <a:rPr lang="en-US" sz="4000" dirty="0"/>
              <a:t>θ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eta,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ink, 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wi</a:t>
            </a:r>
            <a:r>
              <a:rPr lang="en-US" altLang="ja-JP" sz="4000" dirty="0" err="1">
                <a:solidFill>
                  <a:srgbClr val="FF0000"/>
                </a:solidFill>
                <a:latin typeface="+mj-lt"/>
                <a:sym typeface="Wingdings" pitchFamily="2" charset="2"/>
              </a:rPr>
              <a:t>th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5733256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</a:t>
            </a:r>
            <a:r>
              <a:rPr lang="en-US" sz="4000" dirty="0"/>
              <a:t>ð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is, mo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er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941168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The voiced</a:t>
            </a:r>
            <a:r>
              <a:rPr kumimoji="1" lang="en-US" altLang="ja-JP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counterpart </a:t>
            </a:r>
            <a:r>
              <a:rPr kumimoji="1" lang="en-US" altLang="ja-JP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is …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99381" y="4824173"/>
            <a:ext cx="4078237" cy="181816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ð is  an old letter called </a:t>
            </a:r>
            <a:r>
              <a:rPr lang="en-US" sz="3600" i="1" dirty="0" smtClean="0">
                <a:solidFill>
                  <a:srgbClr val="0000FF"/>
                </a:solidFill>
              </a:rPr>
              <a:t>eth</a:t>
            </a:r>
            <a:endParaRPr lang="en-US" sz="3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0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8" grpId="0" build="p" autoUpdateAnimBg="0"/>
      <p:bldP spid="7" grpId="0" build="p" autoUpdateAnimBg="0"/>
      <p:bldP spid="10" grpId="0" build="p" autoUpdateAnimBg="0"/>
      <p:bldP spid="11" grpId="0" build="p" autoUpdateAnimBg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Alveolar Ridge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Alveolar ridge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947757" y="3902066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58729" y="4437112"/>
            <a:ext cx="405159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 Fricatives?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How about your alveolar ridge + your tongue?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856763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Thus, an alveolar fricative would be …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4221088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= / </a:t>
            </a:r>
            <a:r>
              <a:rPr lang="en-US" sz="4000" dirty="0" smtClean="0">
                <a:latin typeface="+mj-lt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ing, ye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5733256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z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 smtClean="0">
                <a:latin typeface="+mj-lt"/>
              </a:rPr>
              <a:t>z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z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ebra, ri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941168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	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The </a:t>
            </a:r>
            <a:r>
              <a:rPr kumimoji="1" lang="en-US" altLang="ja-JP" sz="3600" b="0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voiced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counterpart 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is … 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96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8" grpId="0" build="p" autoUpdateAnimBg="0"/>
      <p:bldP spid="7" grpId="0" build="p" autoUpdateAnimBg="0"/>
      <p:bldP spid="10" grpId="0" build="p" autoUpdateAnimBg="0"/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140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Post-alveolar Fricatives?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lnSpcReduction="10000"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Move slightly back from your alveolar ridge and add your tongue …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856763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Thus, a post-alveolar fricative is …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4221088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= / </a:t>
            </a:r>
            <a:r>
              <a:rPr lang="en-US" sz="4000" dirty="0">
                <a:latin typeface="+mj-lt"/>
              </a:rPr>
              <a:t>ʃ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e, fi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sh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5733256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zh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>
                <a:latin typeface="+mj-lt"/>
              </a:rPr>
              <a:t>ʒ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plea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ure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941168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	The </a:t>
            </a:r>
            <a:r>
              <a:rPr kumimoji="1" lang="en-US" altLang="ja-JP" sz="3600" b="0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voiced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counterpart 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is … 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46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8" grpId="0" build="p" autoUpdateAnimBg="0"/>
      <p:bldP spid="7" grpId="0" build="p" autoUpdateAnimBg="0"/>
      <p:bldP spid="10" grpId="0" build="p" autoUpdateAnimBg="0"/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Glottis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Glottis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749604">
            <a:off x="1573053" y="4332594"/>
            <a:ext cx="3208208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0" y="5126830"/>
            <a:ext cx="737018" cy="53441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Glottal Fricatives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lnSpcReduction="10000"/>
          </a:bodyPr>
          <a:lstStyle/>
          <a:p>
            <a:r>
              <a:rPr lang="en-US" altLang="ja-JP" sz="4000" dirty="0" smtClean="0">
                <a:sym typeface="Wingdings" pitchFamily="2" charset="2"/>
              </a:rPr>
              <a:t> OK, one more time: </a:t>
            </a:r>
            <a:r>
              <a:rPr lang="en-US" altLang="ja-JP" sz="4000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altLang="ja-JP" sz="4000" dirty="0" smtClean="0">
                <a:sym typeface="Wingdings" pitchFamily="2" charset="2"/>
              </a:rPr>
              <a:t>ow about a glottal fricative?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856763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300" dirty="0" smtClean="0">
                <a:latin typeface="Calibri" pitchFamily="34" charset="0"/>
                <a:ea typeface="+mn-ea"/>
                <a:sym typeface="Wingdings" pitchFamily="2" charset="2"/>
              </a:rPr>
              <a:t>Thus, a glottal fricative would be … </a:t>
            </a:r>
            <a:endParaRPr kumimoji="1" lang="en-US" altLang="ja-JP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4221088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= / </a:t>
            </a:r>
            <a:r>
              <a:rPr lang="en-US" sz="4000" dirty="0" smtClean="0">
                <a:latin typeface="+mj-lt"/>
              </a:rPr>
              <a:t>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ello,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ow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652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8" grpId="0" build="p" autoUpdateAnimBg="0"/>
      <p:bldP spid="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Thus, the fricatives (part 1)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f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f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f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ine, al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ph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abet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n-lt"/>
                <a:ea typeface="+mn-ea"/>
                <a:sym typeface="Wingdings" pitchFamily="2" charset="2"/>
              </a:rPr>
              <a:t> v</a:t>
            </a:r>
            <a:r>
              <a:rPr lang="ja-JP" altLang="en-US" sz="4000" dirty="0" smtClean="0">
                <a:latin typeface="+mn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v / 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v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ery, tele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v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ision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7532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err="1" smtClean="0">
                <a:latin typeface="+mj-lt"/>
                <a:ea typeface="+mn-ea"/>
                <a:sym typeface="Wingdings" pitchFamily="2" charset="2"/>
              </a:rPr>
              <a:t>th</a:t>
            </a: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(-voice)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>
                <a:latin typeface="+mj-lt"/>
              </a:rPr>
              <a:t>Ɵ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/  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th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ank, wi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th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1726" y="4221088"/>
            <a:ext cx="8029364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err="1" smtClean="0">
                <a:latin typeface="+mj-lt"/>
                <a:ea typeface="+mn-ea"/>
                <a:sym typeface="Wingdings" pitchFamily="2" charset="2"/>
              </a:rPr>
              <a:t>th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(+voice)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>
                <a:latin typeface="+mj-lt"/>
              </a:rPr>
              <a:t>ð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thi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 mo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er 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20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  <p:bldP spid="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Thus, the fricatives (part 2)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s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s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un, ye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z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z / 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z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ebra, vi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s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it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7532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err="1" smtClean="0">
                <a:latin typeface="+mj-lt"/>
                <a:ea typeface="+mn-ea"/>
                <a:sym typeface="Wingdings" pitchFamily="2" charset="2"/>
              </a:rPr>
              <a:t>sh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>
                <a:latin typeface="+mj-lt"/>
              </a:rPr>
              <a:t>ʃ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/  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sh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e, di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sh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1726" y="4221088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err="1" smtClean="0">
                <a:latin typeface="+mj-lt"/>
                <a:ea typeface="+mn-ea"/>
                <a:sym typeface="Wingdings" pitchFamily="2" charset="2"/>
              </a:rPr>
              <a:t>zh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 smtClean="0">
                <a:latin typeface="+mj-lt"/>
              </a:rPr>
              <a:t>ʒ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My plea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ure.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4941168"/>
            <a:ext cx="8029364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h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</a:t>
            </a:r>
            <a:r>
              <a:rPr lang="en-US" sz="4000" dirty="0" smtClean="0">
                <a:latin typeface="+mj-lt"/>
              </a:rPr>
              <a:t>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ow, </a:t>
            </a:r>
            <a:r>
              <a:rPr kumimoji="1" lang="en-US" altLang="ja-JP" sz="4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h</a:t>
            </a:r>
            <a:r>
              <a:rPr kumimoji="1" lang="en-US" altLang="ja-JP" sz="4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elp 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41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  <p:bldP spid="9" grpId="0" build="p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OK,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Some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Practice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30358" y="1988840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</a:t>
            </a:r>
            <a:r>
              <a:rPr lang="en-US" sz="4800" dirty="0" smtClean="0">
                <a:latin typeface="+mj-lt"/>
              </a:rPr>
              <a:t>/ </a:t>
            </a:r>
            <a:r>
              <a:rPr lang="en-US" sz="4800" dirty="0" err="1" smtClean="0">
                <a:latin typeface="+mj-lt"/>
              </a:rPr>
              <a:t>ʃu:z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5877272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24210" y="2780928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 / </a:t>
            </a:r>
            <a:r>
              <a:rPr lang="en-US" sz="4800" dirty="0" err="1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fıʃ</a:t>
            </a:r>
            <a:r>
              <a:rPr lang="en-US" sz="4800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4800" dirty="0" smtClean="0">
                <a:latin typeface="Baskerville Old Face" panose="02020602080505020303" pitchFamily="18" charset="0"/>
                <a:ea typeface="+mn-ea"/>
                <a:cs typeface="Times New Roman" panose="02020603050405020304" pitchFamily="18" charset="0"/>
                <a:sym typeface="Wingdings" pitchFamily="2" charset="2"/>
              </a:rPr>
              <a:t>/  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anose="02020602080505020303" pitchFamily="18" charset="0"/>
              <a:ea typeface="+mn-ea"/>
              <a:cs typeface="Times New Roman" panose="02020603050405020304" pitchFamily="18" charset="0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3573016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</a:t>
            </a:r>
            <a:r>
              <a:rPr lang="en-US" altLang="ja-JP" sz="4800" dirty="0" err="1" smtClean="0">
                <a:latin typeface="+mj-lt"/>
              </a:rPr>
              <a:t>Ɵ</a:t>
            </a:r>
            <a:r>
              <a:rPr lang="en-US" sz="4800" dirty="0" err="1">
                <a:latin typeface="Baskerville Old Face" panose="02020602080505020303" pitchFamily="18" charset="0"/>
                <a:cs typeface="Times New Roman" panose="02020603050405020304" pitchFamily="18" charset="0"/>
              </a:rPr>
              <a:t>ı</a:t>
            </a:r>
            <a:r>
              <a:rPr lang="en-US" altLang="ja-JP" sz="4800" dirty="0" err="1" smtClean="0">
                <a:latin typeface="+mj-lt"/>
                <a:sym typeface="Wingdings" pitchFamily="2" charset="2"/>
              </a:rPr>
              <a:t>k</a:t>
            </a:r>
            <a:r>
              <a:rPr lang="en-US" sz="4800" dirty="0" smtClean="0">
                <a:latin typeface="+mj-lt"/>
              </a:rPr>
              <a:t>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95536" y="4365104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</a:t>
            </a:r>
            <a:r>
              <a:rPr lang="en-US" altLang="ja-JP" sz="4800" dirty="0" err="1" smtClean="0">
                <a:latin typeface="+mj-lt"/>
              </a:rPr>
              <a:t>ð</a:t>
            </a:r>
            <a:r>
              <a:rPr lang="en-US" sz="4800" dirty="0" err="1">
                <a:latin typeface="Baskerville Old Face" panose="02020602080505020303" pitchFamily="18" charset="0"/>
                <a:cs typeface="Times New Roman" panose="02020603050405020304" pitchFamily="18" charset="0"/>
              </a:rPr>
              <a:t>ı</a:t>
            </a:r>
            <a:r>
              <a:rPr lang="en-US" altLang="ja-JP" sz="4800" dirty="0" err="1" smtClean="0">
                <a:latin typeface="+mj-lt"/>
                <a:sym typeface="Wingdings" pitchFamily="2" charset="2"/>
              </a:rPr>
              <a:t>s</a:t>
            </a:r>
            <a:r>
              <a:rPr lang="en-US" sz="4800" dirty="0" smtClean="0">
                <a:latin typeface="+mj-lt"/>
              </a:rPr>
              <a:t>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00528" y="5085184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….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81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OK,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Some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Practice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30358" y="1988840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ʃu:z</a:t>
            </a:r>
            <a:r>
              <a:rPr lang="en-US" sz="4800" dirty="0" smtClean="0">
                <a:latin typeface="+mj-lt"/>
              </a:rPr>
              <a:t>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5877272"/>
            <a:ext cx="6529166" cy="79208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/ </a:t>
            </a:r>
            <a:r>
              <a:rPr lang="en-US" sz="4800" dirty="0" smtClean="0">
                <a:latin typeface="+mj-lt"/>
              </a:rPr>
              <a:t>ʒ</a:t>
            </a:r>
            <a:r>
              <a: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/ 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24210" y="2780928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</a:t>
            </a:r>
            <a:r>
              <a:rPr lang="en-US" sz="4800" dirty="0" err="1" smtClean="0">
                <a:latin typeface="+mj-lt"/>
              </a:rPr>
              <a:t>fiʃ</a:t>
            </a:r>
            <a:r>
              <a:rPr lang="en-US" sz="4800" dirty="0" smtClean="0">
                <a:latin typeface="+mj-lt"/>
              </a:rPr>
              <a:t>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3573016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</a:t>
            </a:r>
            <a:r>
              <a:rPr lang="en-US" altLang="ja-JP" sz="4800" dirty="0" err="1" smtClean="0">
                <a:latin typeface="+mj-lt"/>
              </a:rPr>
              <a:t>Ɵ</a:t>
            </a:r>
            <a:r>
              <a:rPr lang="en-US" altLang="ja-JP" sz="4800" dirty="0" err="1" smtClean="0">
                <a:latin typeface="+mj-lt"/>
                <a:sym typeface="Wingdings" pitchFamily="2" charset="2"/>
              </a:rPr>
              <a:t>ik</a:t>
            </a:r>
            <a:r>
              <a:rPr lang="en-US" sz="4800" dirty="0" smtClean="0">
                <a:latin typeface="+mj-lt"/>
              </a:rPr>
              <a:t>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95536" y="4365104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</a:t>
            </a:r>
            <a:r>
              <a:rPr lang="en-US" altLang="ja-JP" sz="4800" dirty="0" err="1" smtClean="0">
                <a:latin typeface="+mj-lt"/>
              </a:rPr>
              <a:t>ð</a:t>
            </a:r>
            <a:r>
              <a:rPr lang="en-US" altLang="ja-JP" sz="4800" dirty="0" err="1" smtClean="0">
                <a:latin typeface="+mj-lt"/>
                <a:sym typeface="Wingdings" pitchFamily="2" charset="2"/>
              </a:rPr>
              <a:t>is</a:t>
            </a:r>
            <a:r>
              <a:rPr lang="en-US" sz="4800" dirty="0" smtClean="0">
                <a:latin typeface="+mj-lt"/>
              </a:rPr>
              <a:t>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00528" y="5085184"/>
            <a:ext cx="7532166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800" dirty="0" smtClean="0">
                <a:latin typeface="+mj-lt"/>
              </a:rPr>
              <a:t> / …. </a:t>
            </a:r>
            <a:r>
              <a:rPr lang="en-US" altLang="ja-JP" sz="4800" dirty="0" smtClean="0">
                <a:latin typeface="+mj-lt"/>
                <a:ea typeface="+mn-ea"/>
                <a:sym typeface="Wingdings" pitchFamily="2" charset="2"/>
              </a:rPr>
              <a:t>/</a:t>
            </a:r>
            <a:endParaRPr kumimoji="1" lang="en-US" altLang="ja-JP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28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an introduction…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sym typeface="Wingdings" pitchFamily="2" charset="2"/>
              </a:rPr>
              <a:t>one symbol </a:t>
            </a:r>
            <a:r>
              <a:rPr lang="en-US" altLang="ja-JP" sz="3600" dirty="0" smtClean="0">
                <a:sym typeface="Wingdings" pitchFamily="2" charset="2"/>
              </a:rPr>
              <a:t>= </a:t>
            </a:r>
            <a:r>
              <a:rPr lang="en-US" altLang="ja-JP" sz="3600" i="1" dirty="0" smtClean="0"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fricatives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ym typeface="Wingdings" pitchFamily="2" charset="2"/>
              </a:rPr>
              <a:t> Sounds based on </a:t>
            </a:r>
            <a:r>
              <a:rPr lang="en-US" altLang="ja-JP" sz="4000" dirty="0" smtClean="0">
                <a:solidFill>
                  <a:srgbClr val="FF0000"/>
                </a:solidFill>
                <a:sym typeface="Wingdings" pitchFamily="2" charset="2"/>
              </a:rPr>
              <a:t>friction</a:t>
            </a:r>
            <a:r>
              <a:rPr lang="en-US" altLang="ja-JP" sz="4000" dirty="0" smtClean="0">
                <a:sym typeface="Wingdings" pitchFamily="2" charset="2"/>
              </a:rPr>
              <a:t> …</a:t>
            </a:r>
          </a:p>
          <a:p>
            <a:r>
              <a:rPr lang="en-US" altLang="ja-JP" sz="4000" dirty="0">
                <a:sym typeface="Wingdings" pitchFamily="2" charset="2"/>
              </a:rPr>
              <a:t> </a:t>
            </a:r>
            <a:r>
              <a:rPr lang="en-US" altLang="ja-JP" sz="4000" dirty="0" smtClean="0">
                <a:sym typeface="Wingdings" pitchFamily="2" charset="2"/>
              </a:rPr>
              <a:t>Rub your hands together and feel the heat … which is from friction.  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 marL="0" indent="0">
              <a:buNone/>
            </a:pPr>
            <a:endParaRPr lang="en-US" altLang="ja-JP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65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>
                <a:solidFill>
                  <a:srgbClr val="0000FF"/>
                </a:solidFill>
              </a:rPr>
              <a:t>P</a:t>
            </a:r>
            <a:r>
              <a:rPr lang="en-US" altLang="ja-JP" dirty="0" smtClean="0">
                <a:solidFill>
                  <a:srgbClr val="0000FF"/>
                </a:solidFill>
              </a:rPr>
              <a:t>laces of Articulation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205880"/>
            <a:ext cx="8229600" cy="301520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5000" dirty="0" smtClean="0">
                <a:latin typeface="+mj-lt"/>
                <a:ea typeface="+mj-ea"/>
                <a:cs typeface="+mj-cs"/>
              </a:rPr>
              <a:t>Articulation? How a word is said or pronounced … </a:t>
            </a:r>
            <a:endParaRPr lang="en-US" altLang="ja-JP" sz="5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First, imagine a person’s head…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Inside Your Mouth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03" y="1268760"/>
            <a:ext cx="4093729" cy="4837092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092" y="3561976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inside the mouth…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Lips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lips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labio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587717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19959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Teeth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teeth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dental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731733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35983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What would </a:t>
            </a:r>
            <a:r>
              <a:rPr lang="en-US" altLang="ja-JP" dirty="0" err="1" smtClean="0">
                <a:solidFill>
                  <a:schemeClr val="tx1"/>
                </a:solidFill>
              </a:rPr>
              <a:t>labio</a:t>
            </a:r>
            <a:r>
              <a:rPr lang="en-US" altLang="ja-JP" dirty="0" smtClean="0">
                <a:solidFill>
                  <a:schemeClr val="tx1"/>
                </a:solidFill>
              </a:rPr>
              <a:t>-dental mean?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lnSpcReduction="10000"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How about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labio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+ dental, or </a:t>
            </a:r>
            <a:br>
              <a:rPr lang="en-US" altLang="ja-JP" sz="4000" dirty="0" smtClean="0">
                <a:latin typeface="+mj-lt"/>
                <a:sym typeface="Wingdings" pitchFamily="2" charset="2"/>
              </a:rPr>
            </a:br>
            <a:r>
              <a:rPr lang="en-US" altLang="ja-JP" sz="4000" dirty="0" smtClean="0">
                <a:latin typeface="+mj-lt"/>
                <a:sym typeface="Wingdings" pitchFamily="2" charset="2"/>
              </a:rPr>
              <a:t>lips + teeth?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8567638" cy="792088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300" dirty="0" smtClean="0">
                <a:latin typeface="Calibri" pitchFamily="34" charset="0"/>
                <a:ea typeface="+mn-ea"/>
                <a:sym typeface="Wingdings" pitchFamily="2" charset="2"/>
              </a:rPr>
              <a:t>Thus, a </a:t>
            </a:r>
            <a:r>
              <a:rPr lang="en-US" altLang="ja-JP" sz="4300" dirty="0" err="1" smtClean="0">
                <a:latin typeface="Calibri" pitchFamily="34" charset="0"/>
                <a:ea typeface="+mn-ea"/>
                <a:sym typeface="Wingdings" pitchFamily="2" charset="2"/>
              </a:rPr>
              <a:t>labio</a:t>
            </a:r>
            <a:r>
              <a:rPr lang="en-US" altLang="ja-JP" sz="4300" dirty="0" smtClean="0">
                <a:latin typeface="Calibri" pitchFamily="34" charset="0"/>
                <a:ea typeface="+mn-ea"/>
                <a:sym typeface="Wingdings" pitchFamily="2" charset="2"/>
              </a:rPr>
              <a:t>-dental fricative would be … </a:t>
            </a:r>
            <a:endParaRPr kumimoji="1" lang="en-US" altLang="ja-JP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4221088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f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f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f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ish, al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ph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abet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5733256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v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v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v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ery, tele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v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ision,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con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v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enience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941168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	Note that / f / is voiceless, and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… 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270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8" grpId="0" build="p" autoUpdateAnimBg="0"/>
      <p:bldP spid="7" grpId="0" build="p" autoUpdateAnimBg="0"/>
      <p:bldP spid="10" grpId="0" build="p" autoUpdateAnimBg="0"/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Teeth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teeth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dental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731733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35983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1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2684</TotalTime>
  <Words>480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HGP創英角ﾎﾟｯﾌﾟ体</vt:lpstr>
      <vt:lpstr>HGP明朝E</vt:lpstr>
      <vt:lpstr>ＭＳ Ｐゴシック</vt:lpstr>
      <vt:lpstr>ＭＳ Ｐ明朝</vt:lpstr>
      <vt:lpstr>Arial</vt:lpstr>
      <vt:lpstr>Baskerville Old Face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IPA  (International Phonetic Alphabet)</vt:lpstr>
      <vt:lpstr>First, an introduction…</vt:lpstr>
      <vt:lpstr>Today, the fricatives</vt:lpstr>
      <vt:lpstr>Places of Articulation</vt:lpstr>
      <vt:lpstr>Inside Your Mouth</vt:lpstr>
      <vt:lpstr>Place of Articulation Lips </vt:lpstr>
      <vt:lpstr>Place of Articulation Teeth </vt:lpstr>
      <vt:lpstr>What would labio-dental mean?</vt:lpstr>
      <vt:lpstr>Place of Articulation Teeth </vt:lpstr>
      <vt:lpstr>How about dental fricatives?</vt:lpstr>
      <vt:lpstr>Place of Articulation  Alveolar Ridge</vt:lpstr>
      <vt:lpstr>Alveolar Fricatives?</vt:lpstr>
      <vt:lpstr>Post-alveolar Fricatives?</vt:lpstr>
      <vt:lpstr>Place of Articulation  Glottis</vt:lpstr>
      <vt:lpstr>Glottal Fricatives</vt:lpstr>
      <vt:lpstr>Thus, the fricatives (part 1)</vt:lpstr>
      <vt:lpstr>Thus, the fricatives (part 2)</vt:lpstr>
      <vt:lpstr>OK, Some Practice</vt:lpstr>
      <vt:lpstr>OK, Some Practice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</cp:lastModifiedBy>
  <cp:revision>139</cp:revision>
  <cp:lastPrinted>1601-01-01T00:00:00Z</cp:lastPrinted>
  <dcterms:created xsi:type="dcterms:W3CDTF">2006-01-31T01:24:28Z</dcterms:created>
  <dcterms:modified xsi:type="dcterms:W3CDTF">2017-05-16T23:50:13Z</dcterms:modified>
</cp:coreProperties>
</file>