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22"/>
  </p:notesMasterIdLst>
  <p:sldIdLst>
    <p:sldId id="256" r:id="rId2"/>
    <p:sldId id="284" r:id="rId3"/>
    <p:sldId id="360" r:id="rId4"/>
    <p:sldId id="344" r:id="rId5"/>
    <p:sldId id="345" r:id="rId6"/>
    <p:sldId id="347" r:id="rId7"/>
    <p:sldId id="348" r:id="rId8"/>
    <p:sldId id="355" r:id="rId9"/>
    <p:sldId id="354" r:id="rId10"/>
    <p:sldId id="353" r:id="rId11"/>
    <p:sldId id="349" r:id="rId12"/>
    <p:sldId id="356" r:id="rId13"/>
    <p:sldId id="357" r:id="rId14"/>
    <p:sldId id="359" r:id="rId15"/>
    <p:sldId id="358" r:id="rId16"/>
    <p:sldId id="352" r:id="rId17"/>
    <p:sldId id="361" r:id="rId18"/>
    <p:sldId id="362" r:id="rId19"/>
    <p:sldId id="363" r:id="rId20"/>
    <p:sldId id="265" r:id="rId21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598" autoAdjust="0"/>
  </p:normalViewPr>
  <p:slideViewPr>
    <p:cSldViewPr>
      <p:cViewPr varScale="1">
        <p:scale>
          <a:sx n="91" d="100"/>
          <a:sy n="91" d="100"/>
        </p:scale>
        <p:origin x="11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212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3777" y="1700808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/>
              <a:t>IPA </a:t>
            </a:r>
            <a:br>
              <a:rPr lang="en-US" altLang="ja-JP" dirty="0" smtClean="0"/>
            </a:br>
            <a:r>
              <a:rPr lang="en-US" altLang="ja-JP" dirty="0" smtClean="0"/>
              <a:t>(International Phonetic Alphabet)</a:t>
            </a:r>
            <a:endParaRPr lang="en-US" altLang="ja-JP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How about dental fricatives?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1277496"/>
          </a:xfrm>
        </p:spPr>
        <p:txBody>
          <a:bodyPr>
            <a:normAutofit lnSpcReduction="10000"/>
          </a:bodyPr>
          <a:lstStyle/>
          <a:p>
            <a:r>
              <a:rPr lang="en-US" altLang="ja-JP" sz="4000" dirty="0" smtClean="0">
                <a:sym typeface="Wingdings" pitchFamily="2" charset="2"/>
              </a:rPr>
              <a:t> How about dental (teeth) + your </a:t>
            </a:r>
            <a:br>
              <a:rPr lang="en-US" altLang="ja-JP" sz="4000" dirty="0" smtClean="0">
                <a:sym typeface="Wingdings" pitchFamily="2" charset="2"/>
              </a:rPr>
            </a:br>
            <a:r>
              <a:rPr lang="en-US" altLang="ja-JP" sz="4000" dirty="0" smtClean="0">
                <a:sym typeface="Wingdings" pitchFamily="2" charset="2"/>
              </a:rPr>
              <a:t>tongue?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501008"/>
            <a:ext cx="856763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300" dirty="0" smtClean="0">
                <a:latin typeface="Calibri" pitchFamily="34" charset="0"/>
                <a:ea typeface="+mn-ea"/>
                <a:sym typeface="Wingdings" pitchFamily="2" charset="2"/>
              </a:rPr>
              <a:t>Thus, a dental fricative would be … </a:t>
            </a:r>
            <a:endParaRPr kumimoji="1" lang="en-US" altLang="ja-JP" sz="4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4221088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th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= / </a:t>
            </a:r>
            <a:r>
              <a:rPr lang="en-US" sz="4000" dirty="0"/>
              <a:t>θ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eta,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ink, 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wi</a:t>
            </a:r>
            <a:r>
              <a:rPr lang="en-US" altLang="ja-JP" sz="4000" dirty="0" err="1">
                <a:solidFill>
                  <a:srgbClr val="FF0000"/>
                </a:solidFill>
                <a:latin typeface="+mj-lt"/>
                <a:sym typeface="Wingdings" pitchFamily="2" charset="2"/>
              </a:rPr>
              <a:t>th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9539" y="5733256"/>
            <a:ext cx="8494949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th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= / </a:t>
            </a:r>
            <a:r>
              <a:rPr lang="en-US" sz="4000" dirty="0"/>
              <a:t>ð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is, mo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er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7544" y="4941168"/>
            <a:ext cx="806489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The voiced</a:t>
            </a:r>
            <a:r>
              <a:rPr kumimoji="1" lang="en-US" altLang="ja-JP" sz="4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counterpart </a:t>
            </a:r>
            <a:r>
              <a:rPr kumimoji="1" lang="en-US" altLang="ja-JP" sz="4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is …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899381" y="4824173"/>
            <a:ext cx="4078237" cy="181816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ð is  an old letter called </a:t>
            </a:r>
            <a:r>
              <a:rPr lang="en-US" sz="3600" i="1" dirty="0" smtClean="0">
                <a:solidFill>
                  <a:srgbClr val="0000FF"/>
                </a:solidFill>
              </a:rPr>
              <a:t>eth</a:t>
            </a:r>
            <a:endParaRPr lang="en-US" sz="36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0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8" grpId="0" build="p" autoUpdateAnimBg="0"/>
      <p:bldP spid="7" grpId="0" build="p" autoUpdateAnimBg="0"/>
      <p:bldP spid="10" grpId="0" build="p" autoUpdateAnimBg="0"/>
      <p:bldP spid="11" grpId="0" build="p" autoUpdateAnimBg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>Alveolar Ridge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Alveolar ridge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947757" y="3902066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158729" y="4437112"/>
            <a:ext cx="405159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9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Alveolar Fricatives?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127749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4700" dirty="0" smtClean="0">
                <a:latin typeface="+mj-lt"/>
                <a:sym typeface="Wingdings" pitchFamily="2" charset="2"/>
              </a:rPr>
              <a:t> How about your alveolar ridge + your tongue?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501008"/>
            <a:ext cx="856763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Thus, an alveolar fricative would be …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4221088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= / </a:t>
            </a:r>
            <a:r>
              <a:rPr lang="en-US" sz="4000" dirty="0" smtClean="0">
                <a:latin typeface="+mj-lt"/>
              </a:rPr>
              <a:t>s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ing, ye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9539" y="5733256"/>
            <a:ext cx="8494949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z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</a:t>
            </a:r>
            <a:r>
              <a:rPr lang="en-US" sz="4000" dirty="0" smtClean="0">
                <a:latin typeface="+mj-lt"/>
              </a:rPr>
              <a:t>z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z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ebra, ri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e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7544" y="4941168"/>
            <a:ext cx="806489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4000" dirty="0">
                <a:latin typeface="+mj-lt"/>
                <a:ea typeface="+mn-ea"/>
                <a:sym typeface="Wingdings" pitchFamily="2" charset="2"/>
              </a:rPr>
              <a:t>	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The </a:t>
            </a:r>
            <a:r>
              <a:rPr kumimoji="1" lang="en-US" altLang="ja-JP" sz="3600" b="0" i="1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voiced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counterpart 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is … 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7964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8" grpId="0" build="p" autoUpdateAnimBg="0"/>
      <p:bldP spid="7" grpId="0" build="p" autoUpdateAnimBg="0"/>
      <p:bldP spid="10" grpId="0" build="p" autoUpdateAnimBg="0"/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3140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Post-alveolar Fricatives?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1277496"/>
          </a:xfrm>
        </p:spPr>
        <p:txBody>
          <a:bodyPr>
            <a:normAutofit lnSpcReduction="10000"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Move slightly back from your alveolar ridge and add your tongue …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501008"/>
            <a:ext cx="856763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Thus, a post-alveolar fricative is …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4221088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= / </a:t>
            </a:r>
            <a:r>
              <a:rPr lang="en-US" sz="4000" dirty="0">
                <a:latin typeface="+mj-lt"/>
              </a:rPr>
              <a:t>ʃ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e, fi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sh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9539" y="5733256"/>
            <a:ext cx="8494949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zh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</a:t>
            </a:r>
            <a:r>
              <a:rPr lang="en-US" sz="4000" dirty="0">
                <a:latin typeface="+mj-lt"/>
              </a:rPr>
              <a:t>ʒ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/  plea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ure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7544" y="4941168"/>
            <a:ext cx="806489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	The </a:t>
            </a:r>
            <a:r>
              <a:rPr kumimoji="1" lang="en-US" altLang="ja-JP" sz="3600" b="0" i="1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voiced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counterpart 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is … 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646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8" grpId="0" build="p" autoUpdateAnimBg="0"/>
      <p:bldP spid="7" grpId="0" build="p" autoUpdateAnimBg="0"/>
      <p:bldP spid="10" grpId="0" build="p" autoUpdateAnimBg="0"/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>Glottis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Glottis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1749604">
            <a:off x="1573053" y="4332594"/>
            <a:ext cx="3208208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572000" y="5126830"/>
            <a:ext cx="737018" cy="53441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2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Glottal Fricatives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1277496"/>
          </a:xfrm>
        </p:spPr>
        <p:txBody>
          <a:bodyPr>
            <a:normAutofit lnSpcReduction="10000"/>
          </a:bodyPr>
          <a:lstStyle/>
          <a:p>
            <a:r>
              <a:rPr lang="en-US" altLang="ja-JP" sz="4000" dirty="0" smtClean="0">
                <a:sym typeface="Wingdings" pitchFamily="2" charset="2"/>
              </a:rPr>
              <a:t> OK, one more time: </a:t>
            </a:r>
            <a:r>
              <a:rPr lang="en-US" altLang="ja-JP" sz="4000" dirty="0" smtClean="0">
                <a:solidFill>
                  <a:srgbClr val="FF0000"/>
                </a:solidFill>
                <a:sym typeface="Wingdings" pitchFamily="2" charset="2"/>
              </a:rPr>
              <a:t>H</a:t>
            </a:r>
            <a:r>
              <a:rPr lang="en-US" altLang="ja-JP" sz="4000" dirty="0" smtClean="0">
                <a:sym typeface="Wingdings" pitchFamily="2" charset="2"/>
              </a:rPr>
              <a:t>ow about a glottal fricative?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501008"/>
            <a:ext cx="8567638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300" dirty="0" smtClean="0">
                <a:latin typeface="Calibri" pitchFamily="34" charset="0"/>
                <a:ea typeface="+mn-ea"/>
                <a:sym typeface="Wingdings" pitchFamily="2" charset="2"/>
              </a:rPr>
              <a:t>Thus, a glottal fricative would be … </a:t>
            </a:r>
            <a:endParaRPr kumimoji="1" lang="en-US" altLang="ja-JP" sz="4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4221088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= / </a:t>
            </a:r>
            <a:r>
              <a:rPr lang="en-US" sz="4000" dirty="0" smtClean="0">
                <a:latin typeface="+mj-lt"/>
              </a:rPr>
              <a:t>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ello,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ow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6522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8" grpId="0" build="p" autoUpdateAnimBg="0"/>
      <p:bldP spid="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Thus, the fricatives (part 1)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f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f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f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ine, al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ph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abet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08920"/>
            <a:ext cx="8037990" cy="7802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+mn-lt"/>
                <a:ea typeface="+mn-ea"/>
                <a:sym typeface="Wingdings" pitchFamily="2" charset="2"/>
              </a:rPr>
              <a:t> v</a:t>
            </a:r>
            <a:r>
              <a:rPr lang="ja-JP" altLang="en-US" sz="4000" dirty="0" smtClean="0">
                <a:latin typeface="+mn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v / 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v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ery, tele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v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ision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501008"/>
            <a:ext cx="7532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err="1" smtClean="0">
                <a:latin typeface="+mj-lt"/>
                <a:ea typeface="+mn-ea"/>
                <a:sym typeface="Wingdings" pitchFamily="2" charset="2"/>
              </a:rPr>
              <a:t>th</a:t>
            </a:r>
            <a:r>
              <a:rPr lang="en-US" altLang="ja-JP" sz="4000" dirty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(-voice)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</a:t>
            </a:r>
            <a:r>
              <a:rPr lang="en-US" sz="4000" dirty="0">
                <a:latin typeface="+mj-lt"/>
              </a:rPr>
              <a:t>Ɵ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/  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th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ank, wi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th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71726" y="4221088"/>
            <a:ext cx="8029364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err="1" smtClean="0">
                <a:latin typeface="+mj-lt"/>
                <a:ea typeface="+mn-ea"/>
                <a:sym typeface="Wingdings" pitchFamily="2" charset="2"/>
              </a:rPr>
              <a:t>th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(+voice)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</a:t>
            </a:r>
            <a:r>
              <a:rPr lang="en-US" sz="4000" dirty="0">
                <a:latin typeface="+mj-lt"/>
              </a:rPr>
              <a:t>ð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/  thi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, mo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th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er 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4209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  <p:bldP spid="8" grpId="0" build="p" autoUpdateAnimBg="0"/>
      <p:bldP spid="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Thus, the fricatives (part 2)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s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s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un, ye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08920"/>
            <a:ext cx="8037990" cy="7802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z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z / 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z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ebra, vi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s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it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501008"/>
            <a:ext cx="7532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err="1" smtClean="0">
                <a:latin typeface="+mj-lt"/>
                <a:ea typeface="+mn-ea"/>
                <a:sym typeface="Wingdings" pitchFamily="2" charset="2"/>
              </a:rPr>
              <a:t>sh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</a:t>
            </a:r>
            <a:r>
              <a:rPr lang="en-US" sz="4000" dirty="0">
                <a:latin typeface="+mj-lt"/>
              </a:rPr>
              <a:t>ʃ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/  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sh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e, di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sh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71726" y="4221088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err="1" smtClean="0">
                <a:latin typeface="+mj-lt"/>
                <a:ea typeface="+mn-ea"/>
                <a:sym typeface="Wingdings" pitchFamily="2" charset="2"/>
              </a:rPr>
              <a:t>zh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</a:t>
            </a:r>
            <a:r>
              <a:rPr lang="en-US" sz="4000" dirty="0" smtClean="0">
                <a:latin typeface="+mj-lt"/>
              </a:rPr>
              <a:t>ʒ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/  My plea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ure.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7544" y="4941168"/>
            <a:ext cx="8029364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h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</a:t>
            </a:r>
            <a:r>
              <a:rPr lang="en-US" sz="4000" dirty="0" smtClean="0">
                <a:latin typeface="+mj-lt"/>
              </a:rPr>
              <a:t>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ow, </a:t>
            </a:r>
            <a:r>
              <a:rPr kumimoji="1" lang="en-US" altLang="ja-JP" sz="40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h</a:t>
            </a:r>
            <a:r>
              <a:rPr kumimoji="1" lang="en-US" altLang="ja-JP" sz="40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elp 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1414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  <p:bldP spid="8" grpId="0" build="p" autoUpdateAnimBg="0"/>
      <p:bldP spid="9" grpId="0" build="p" autoUpdateAnimBg="0"/>
      <p:bldP spid="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OK,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Some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Practice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30358" y="1988840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+mj-lt"/>
              </a:rPr>
              <a:t> </a:t>
            </a:r>
            <a:r>
              <a:rPr lang="en-US" sz="4800" dirty="0" smtClean="0">
                <a:latin typeface="+mj-lt"/>
              </a:rPr>
              <a:t>/ </a:t>
            </a:r>
            <a:r>
              <a:rPr lang="en-US" sz="4800" dirty="0" err="1" smtClean="0">
                <a:latin typeface="+mj-lt"/>
              </a:rPr>
              <a:t>ʃu:z</a:t>
            </a:r>
            <a:r>
              <a:rPr lang="en-US" sz="4800" dirty="0" smtClean="0">
                <a:latin typeface="+mj-lt"/>
              </a:rPr>
              <a:t> </a:t>
            </a:r>
            <a:r>
              <a:rPr lang="en-US" sz="4800" dirty="0">
                <a:latin typeface="+mj-lt"/>
                <a:ea typeface="+mn-ea"/>
                <a:sym typeface="Wingdings" pitchFamily="2" charset="2"/>
              </a:rPr>
              <a:t>/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5536" y="5877272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24210" y="2780928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Baskerville Old Face" panose="02020602080505020303" pitchFamily="18" charset="0"/>
                <a:cs typeface="Times New Roman" panose="02020603050405020304" pitchFamily="18" charset="0"/>
              </a:rPr>
              <a:t> / </a:t>
            </a:r>
            <a:r>
              <a:rPr lang="en-US" sz="4800" dirty="0" err="1" smtClean="0">
                <a:latin typeface="Baskerville Old Face" panose="02020602080505020303" pitchFamily="18" charset="0"/>
                <a:cs typeface="Times New Roman" panose="02020603050405020304" pitchFamily="18" charset="0"/>
              </a:rPr>
              <a:t>fıʃ</a:t>
            </a:r>
            <a:r>
              <a:rPr lang="en-US" sz="4800" dirty="0" smtClean="0">
                <a:latin typeface="Baskerville Old Face" panose="02020602080505020303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4800" dirty="0" smtClean="0">
                <a:latin typeface="Baskerville Old Face" panose="02020602080505020303" pitchFamily="18" charset="0"/>
                <a:ea typeface="+mn-ea"/>
                <a:cs typeface="Times New Roman" panose="02020603050405020304" pitchFamily="18" charset="0"/>
                <a:sym typeface="Wingdings" pitchFamily="2" charset="2"/>
              </a:rPr>
              <a:t>/  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skerville Old Face" panose="02020602080505020303" pitchFamily="18" charset="0"/>
              <a:ea typeface="+mn-ea"/>
              <a:cs typeface="Times New Roman" panose="02020603050405020304" pitchFamily="18" charset="0"/>
              <a:sym typeface="Wingdings" pitchFamily="2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3573016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+mj-lt"/>
              </a:rPr>
              <a:t> / </a:t>
            </a:r>
            <a:r>
              <a:rPr lang="en-US" altLang="ja-JP" sz="4800" dirty="0" err="1" smtClean="0">
                <a:latin typeface="+mj-lt"/>
              </a:rPr>
              <a:t>Ɵ</a:t>
            </a:r>
            <a:r>
              <a:rPr lang="en-US" sz="4800" dirty="0" err="1">
                <a:latin typeface="Baskerville Old Face" panose="02020602080505020303" pitchFamily="18" charset="0"/>
                <a:cs typeface="Times New Roman" panose="02020603050405020304" pitchFamily="18" charset="0"/>
              </a:rPr>
              <a:t>ı</a:t>
            </a:r>
            <a:r>
              <a:rPr lang="en-US" altLang="ja-JP" sz="4800" dirty="0" err="1" smtClean="0">
                <a:latin typeface="+mj-lt"/>
                <a:sym typeface="Wingdings" pitchFamily="2" charset="2"/>
              </a:rPr>
              <a:t>k</a:t>
            </a:r>
            <a:r>
              <a:rPr lang="en-US" sz="4800" dirty="0" smtClean="0">
                <a:latin typeface="+mj-lt"/>
              </a:rPr>
              <a:t> </a:t>
            </a:r>
            <a:r>
              <a:rPr lang="en-US" altLang="ja-JP" sz="4800" dirty="0" smtClean="0">
                <a:latin typeface="+mj-lt"/>
                <a:ea typeface="+mn-ea"/>
                <a:sym typeface="Wingdings" pitchFamily="2" charset="2"/>
              </a:rPr>
              <a:t>/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95536" y="4365104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+mj-lt"/>
              </a:rPr>
              <a:t> / </a:t>
            </a:r>
            <a:r>
              <a:rPr lang="en-US" altLang="ja-JP" sz="4800" dirty="0" err="1" smtClean="0">
                <a:latin typeface="+mj-lt"/>
              </a:rPr>
              <a:t>ð</a:t>
            </a:r>
            <a:r>
              <a:rPr lang="en-US" sz="4800" dirty="0" err="1">
                <a:latin typeface="Baskerville Old Face" panose="02020602080505020303" pitchFamily="18" charset="0"/>
                <a:cs typeface="Times New Roman" panose="02020603050405020304" pitchFamily="18" charset="0"/>
              </a:rPr>
              <a:t>ı</a:t>
            </a:r>
            <a:r>
              <a:rPr lang="en-US" altLang="ja-JP" sz="4800" dirty="0" err="1" smtClean="0">
                <a:latin typeface="+mj-lt"/>
                <a:sym typeface="Wingdings" pitchFamily="2" charset="2"/>
              </a:rPr>
              <a:t>s</a:t>
            </a:r>
            <a:r>
              <a:rPr lang="en-US" sz="4800" dirty="0" smtClean="0">
                <a:latin typeface="+mj-lt"/>
              </a:rPr>
              <a:t> </a:t>
            </a:r>
            <a:r>
              <a:rPr lang="en-US" altLang="ja-JP" sz="4800" dirty="0" smtClean="0">
                <a:latin typeface="+mj-lt"/>
                <a:ea typeface="+mn-ea"/>
                <a:sym typeface="Wingdings" pitchFamily="2" charset="2"/>
              </a:rPr>
              <a:t>/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00528" y="5085184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+mj-lt"/>
              </a:rPr>
              <a:t> / …. </a:t>
            </a:r>
            <a:r>
              <a:rPr lang="en-US" altLang="ja-JP" sz="4800" dirty="0" smtClean="0">
                <a:latin typeface="+mj-lt"/>
                <a:ea typeface="+mn-ea"/>
                <a:sym typeface="Wingdings" pitchFamily="2" charset="2"/>
              </a:rPr>
              <a:t>/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5810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9" grpId="0" build="p" autoUpdateAnimBg="0"/>
      <p:bldP spid="10" grpId="0" build="p" autoUpdateAnimBg="0"/>
      <p:bldP spid="11" grpId="0" build="p" autoUpdateAnimBg="0"/>
      <p:bldP spid="12" grpId="0" build="p" autoUpdateAnimBg="0"/>
      <p:bldP spid="1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OK,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Some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Practice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30358" y="1988840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+mj-lt"/>
              </a:rPr>
              <a:t> </a:t>
            </a:r>
            <a:r>
              <a:rPr lang="en-US" sz="4800" dirty="0" err="1" smtClean="0">
                <a:latin typeface="+mj-lt"/>
              </a:rPr>
              <a:t>ʃu:z</a:t>
            </a:r>
            <a:r>
              <a:rPr lang="en-US" sz="4800" dirty="0" smtClean="0">
                <a:latin typeface="+mj-lt"/>
              </a:rPr>
              <a:t> </a:t>
            </a:r>
            <a:r>
              <a:rPr lang="en-US" altLang="ja-JP" sz="4800" dirty="0" smtClean="0">
                <a:latin typeface="+mj-lt"/>
                <a:ea typeface="+mn-ea"/>
                <a:sym typeface="Wingdings" pitchFamily="2" charset="2"/>
              </a:rPr>
              <a:t>/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5536" y="5877272"/>
            <a:ext cx="6529166" cy="79208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/ </a:t>
            </a:r>
            <a:r>
              <a:rPr lang="en-US" sz="4800" dirty="0" smtClean="0">
                <a:latin typeface="+mj-lt"/>
              </a:rPr>
              <a:t>ʒ</a:t>
            </a:r>
            <a:r>
              <a:rPr kumimoji="1" lang="en-US" altLang="ja-JP" sz="4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/ 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24210" y="2780928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+mj-lt"/>
              </a:rPr>
              <a:t> / </a:t>
            </a:r>
            <a:r>
              <a:rPr lang="en-US" sz="4800" dirty="0" err="1" smtClean="0">
                <a:latin typeface="+mj-lt"/>
              </a:rPr>
              <a:t>fiʃ</a:t>
            </a:r>
            <a:r>
              <a:rPr lang="en-US" sz="4800" dirty="0" smtClean="0">
                <a:latin typeface="+mj-lt"/>
              </a:rPr>
              <a:t> </a:t>
            </a:r>
            <a:r>
              <a:rPr lang="en-US" altLang="ja-JP" sz="4800" dirty="0" smtClean="0">
                <a:latin typeface="+mj-lt"/>
                <a:ea typeface="+mn-ea"/>
                <a:sym typeface="Wingdings" pitchFamily="2" charset="2"/>
              </a:rPr>
              <a:t>/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3573016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+mj-lt"/>
              </a:rPr>
              <a:t> / </a:t>
            </a:r>
            <a:r>
              <a:rPr lang="en-US" altLang="ja-JP" sz="4800" dirty="0" err="1" smtClean="0">
                <a:latin typeface="+mj-lt"/>
              </a:rPr>
              <a:t>Ɵ</a:t>
            </a:r>
            <a:r>
              <a:rPr lang="en-US" altLang="ja-JP" sz="4800" dirty="0" err="1" smtClean="0">
                <a:latin typeface="+mj-lt"/>
                <a:sym typeface="Wingdings" pitchFamily="2" charset="2"/>
              </a:rPr>
              <a:t>ik</a:t>
            </a:r>
            <a:r>
              <a:rPr lang="en-US" sz="4800" dirty="0" smtClean="0">
                <a:latin typeface="+mj-lt"/>
              </a:rPr>
              <a:t> </a:t>
            </a:r>
            <a:r>
              <a:rPr lang="en-US" altLang="ja-JP" sz="4800" dirty="0" smtClean="0">
                <a:latin typeface="+mj-lt"/>
                <a:ea typeface="+mn-ea"/>
                <a:sym typeface="Wingdings" pitchFamily="2" charset="2"/>
              </a:rPr>
              <a:t>/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95536" y="4365104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+mj-lt"/>
              </a:rPr>
              <a:t> / </a:t>
            </a:r>
            <a:r>
              <a:rPr lang="en-US" altLang="ja-JP" sz="4800" dirty="0" err="1" smtClean="0">
                <a:latin typeface="+mj-lt"/>
              </a:rPr>
              <a:t>ð</a:t>
            </a:r>
            <a:r>
              <a:rPr lang="en-US" altLang="ja-JP" sz="4800" dirty="0" err="1" smtClean="0">
                <a:latin typeface="+mj-lt"/>
                <a:sym typeface="Wingdings" pitchFamily="2" charset="2"/>
              </a:rPr>
              <a:t>is</a:t>
            </a:r>
            <a:r>
              <a:rPr lang="en-US" sz="4800" dirty="0" smtClean="0">
                <a:latin typeface="+mj-lt"/>
              </a:rPr>
              <a:t> </a:t>
            </a:r>
            <a:r>
              <a:rPr lang="en-US" altLang="ja-JP" sz="4800" dirty="0" smtClean="0">
                <a:latin typeface="+mj-lt"/>
                <a:ea typeface="+mn-ea"/>
                <a:sym typeface="Wingdings" pitchFamily="2" charset="2"/>
              </a:rPr>
              <a:t>/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00528" y="5085184"/>
            <a:ext cx="7532166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4800" dirty="0" smtClean="0">
                <a:latin typeface="+mj-lt"/>
              </a:rPr>
              <a:t> / …. </a:t>
            </a:r>
            <a:r>
              <a:rPr lang="en-US" altLang="ja-JP" sz="4800" dirty="0" smtClean="0">
                <a:latin typeface="+mj-lt"/>
                <a:ea typeface="+mn-ea"/>
                <a:sym typeface="Wingdings" pitchFamily="2" charset="2"/>
              </a:rPr>
              <a:t>/</a:t>
            </a:r>
            <a:endParaRPr kumimoji="1" lang="en-US" altLang="ja-JP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1283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9" grpId="0" build="p" autoUpdateAnimBg="0"/>
      <p:bldP spid="10" grpId="0" build="p" autoUpdateAnimBg="0"/>
      <p:bldP spid="11" grpId="0" build="p" autoUpdateAnimBg="0"/>
      <p:bldP spid="12" grpId="0" build="p" autoUpdateAnimBg="0"/>
      <p:bldP spid="1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First, an introduction…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“phonetic” means … </a:t>
            </a:r>
            <a:r>
              <a:rPr lang="en-US" altLang="ja-JP" sz="3600" u="sng" dirty="0" smtClean="0">
                <a:solidFill>
                  <a:srgbClr val="FF0000"/>
                </a:solidFill>
                <a:sym typeface="Wingdings" pitchFamily="2" charset="2"/>
              </a:rPr>
              <a:t>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The basic idea is </a:t>
            </a:r>
            <a:r>
              <a:rPr lang="en-US" altLang="ja-JP" sz="3600" i="1" dirty="0" smtClean="0">
                <a:sym typeface="Wingdings" pitchFamily="2" charset="2"/>
              </a:rPr>
              <a:t>one symbol </a:t>
            </a:r>
            <a:r>
              <a:rPr lang="en-US" altLang="ja-JP" sz="3600" dirty="0" smtClean="0">
                <a:sym typeface="Wingdings" pitchFamily="2" charset="2"/>
              </a:rPr>
              <a:t>= </a:t>
            </a:r>
            <a:r>
              <a:rPr lang="en-US" altLang="ja-JP" sz="3600" i="1" dirty="0" smtClean="0">
                <a:sym typeface="Wingdings" pitchFamily="2" charset="2"/>
              </a:rPr>
              <a:t>one 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IPA symbols are in slashes   / … /</a:t>
            </a:r>
          </a:p>
          <a:p>
            <a:pPr eaLnBrk="1" hangingPunct="1"/>
            <a:endParaRPr lang="en-US" altLang="ja-JP" sz="3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78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dirty="0" smtClean="0">
                <a:solidFill>
                  <a:schemeClr val="tx1"/>
                </a:solidFill>
              </a:rPr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I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215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Today, the fricatives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3941792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ym typeface="Wingdings" pitchFamily="2" charset="2"/>
              </a:rPr>
              <a:t> Sounds based on </a:t>
            </a:r>
            <a:r>
              <a:rPr lang="en-US" altLang="ja-JP" sz="4000" dirty="0" smtClean="0">
                <a:solidFill>
                  <a:srgbClr val="FF0000"/>
                </a:solidFill>
                <a:sym typeface="Wingdings" pitchFamily="2" charset="2"/>
              </a:rPr>
              <a:t>friction</a:t>
            </a:r>
            <a:r>
              <a:rPr lang="en-US" altLang="ja-JP" sz="4000" dirty="0" smtClean="0">
                <a:sym typeface="Wingdings" pitchFamily="2" charset="2"/>
              </a:rPr>
              <a:t> …</a:t>
            </a:r>
          </a:p>
          <a:p>
            <a:r>
              <a:rPr lang="en-US" altLang="ja-JP" sz="4000" dirty="0">
                <a:sym typeface="Wingdings" pitchFamily="2" charset="2"/>
              </a:rPr>
              <a:t> </a:t>
            </a:r>
            <a:r>
              <a:rPr lang="en-US" altLang="ja-JP" sz="4000" dirty="0" smtClean="0">
                <a:sym typeface="Wingdings" pitchFamily="2" charset="2"/>
              </a:rPr>
              <a:t>Rub your hands together and feel the heat … which is from friction.  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 marL="0" indent="0">
              <a:buNone/>
            </a:pPr>
            <a:endParaRPr lang="en-US" altLang="ja-JP" sz="24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6654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>
                <a:solidFill>
                  <a:srgbClr val="0000FF"/>
                </a:solidFill>
              </a:rPr>
              <a:t>P</a:t>
            </a:r>
            <a:r>
              <a:rPr lang="en-US" altLang="ja-JP" dirty="0" smtClean="0">
                <a:solidFill>
                  <a:srgbClr val="0000FF"/>
                </a:solidFill>
              </a:rPr>
              <a:t>laces of Articulation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67544" y="1205880"/>
            <a:ext cx="8229600" cy="3015208"/>
          </a:xfrm>
          <a:prstGeom prst="rect">
            <a:avLst/>
          </a:prstGeom>
        </p:spPr>
        <p:txBody>
          <a:bodyPr vert="horz" lIns="0" rIns="0" bIns="0" anchor="b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5000" dirty="0" smtClean="0">
                <a:latin typeface="+mj-lt"/>
                <a:ea typeface="+mj-ea"/>
                <a:cs typeface="+mj-cs"/>
              </a:rPr>
              <a:t>Articulation? How a word is said or pronounced … </a:t>
            </a:r>
            <a:endParaRPr lang="en-US" altLang="ja-JP" sz="5000" dirty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First, imagine a person’s head…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Inside Your Mouth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503" y="1268760"/>
            <a:ext cx="4093729" cy="4837092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4092" y="3561976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3006080"/>
            <a:ext cx="8229600" cy="854968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Now imagine inside the mouth…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>Lips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lips 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labio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587717" y="4019955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719959" y="4509120"/>
            <a:ext cx="483889" cy="79208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3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>Teeth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teeth 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dental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731733" y="4019955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935983" y="4509120"/>
            <a:ext cx="483889" cy="79208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6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What would </a:t>
            </a:r>
            <a:r>
              <a:rPr lang="en-US" altLang="ja-JP" dirty="0" err="1" smtClean="0">
                <a:solidFill>
                  <a:schemeClr val="tx1"/>
                </a:solidFill>
              </a:rPr>
              <a:t>labio</a:t>
            </a:r>
            <a:r>
              <a:rPr lang="en-US" altLang="ja-JP" dirty="0" smtClean="0">
                <a:solidFill>
                  <a:schemeClr val="tx1"/>
                </a:solidFill>
              </a:rPr>
              <a:t>-dental mean?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1277496"/>
          </a:xfrm>
        </p:spPr>
        <p:txBody>
          <a:bodyPr>
            <a:normAutofit lnSpcReduction="10000"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How about 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labio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+ dental, or </a:t>
            </a:r>
            <a:br>
              <a:rPr lang="en-US" altLang="ja-JP" sz="4000" dirty="0" smtClean="0">
                <a:latin typeface="+mj-lt"/>
                <a:sym typeface="Wingdings" pitchFamily="2" charset="2"/>
              </a:rPr>
            </a:br>
            <a:r>
              <a:rPr lang="en-US" altLang="ja-JP" sz="4000" dirty="0" smtClean="0">
                <a:latin typeface="+mj-lt"/>
                <a:sym typeface="Wingdings" pitchFamily="2" charset="2"/>
              </a:rPr>
              <a:t>lips + teeth?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501008"/>
            <a:ext cx="8567638" cy="792088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300" dirty="0" smtClean="0">
                <a:latin typeface="Calibri" pitchFamily="34" charset="0"/>
                <a:ea typeface="+mn-ea"/>
                <a:sym typeface="Wingdings" pitchFamily="2" charset="2"/>
              </a:rPr>
              <a:t>Thus, a </a:t>
            </a:r>
            <a:r>
              <a:rPr lang="en-US" altLang="ja-JP" sz="4300" dirty="0" err="1" smtClean="0">
                <a:latin typeface="Calibri" pitchFamily="34" charset="0"/>
                <a:ea typeface="+mn-ea"/>
                <a:sym typeface="Wingdings" pitchFamily="2" charset="2"/>
              </a:rPr>
              <a:t>labio</a:t>
            </a:r>
            <a:r>
              <a:rPr lang="en-US" altLang="ja-JP" sz="4300" dirty="0" smtClean="0">
                <a:latin typeface="Calibri" pitchFamily="34" charset="0"/>
                <a:ea typeface="+mn-ea"/>
                <a:sym typeface="Wingdings" pitchFamily="2" charset="2"/>
              </a:rPr>
              <a:t>-dental fricative would be … </a:t>
            </a:r>
            <a:endParaRPr kumimoji="1" lang="en-US" altLang="ja-JP" sz="4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4221088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f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= / f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f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ish, al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ph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abet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9539" y="5733256"/>
            <a:ext cx="8494949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v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= / v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v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ery, tele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v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ision,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con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v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enience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7544" y="4941168"/>
            <a:ext cx="806489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	Note that / f / is voiceless, and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… 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6270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8" grpId="0" build="p" autoUpdateAnimBg="0"/>
      <p:bldP spid="7" grpId="0" build="p" autoUpdateAnimBg="0"/>
      <p:bldP spid="10" grpId="0" build="p" autoUpdateAnimBg="0"/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>Teeth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teeth 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dental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731733" y="4019955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935983" y="4509120"/>
            <a:ext cx="483889" cy="79208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1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2684</TotalTime>
  <Words>480</Words>
  <Application>Microsoft Office PowerPoint</Application>
  <PresentationFormat>On-screen Show (4:3)</PresentationFormat>
  <Paragraphs>126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HGP創英角ﾎﾟｯﾌﾟ体</vt:lpstr>
      <vt:lpstr>HGP明朝E</vt:lpstr>
      <vt:lpstr>ＭＳ Ｐゴシック</vt:lpstr>
      <vt:lpstr>ＭＳ Ｐ明朝</vt:lpstr>
      <vt:lpstr>Arial</vt:lpstr>
      <vt:lpstr>Baskerville Old Face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IPA  (International Phonetic Alphabet)</vt:lpstr>
      <vt:lpstr>First, an introduction…</vt:lpstr>
      <vt:lpstr>Today, the fricatives</vt:lpstr>
      <vt:lpstr>Places of Articulation</vt:lpstr>
      <vt:lpstr>Inside Your Mouth</vt:lpstr>
      <vt:lpstr>Place of Articulation Lips </vt:lpstr>
      <vt:lpstr>Place of Articulation Teeth </vt:lpstr>
      <vt:lpstr>What would labio-dental mean?</vt:lpstr>
      <vt:lpstr>Place of Articulation Teeth </vt:lpstr>
      <vt:lpstr>How about dental fricatives?</vt:lpstr>
      <vt:lpstr>Place of Articulation  Alveolar Ridge</vt:lpstr>
      <vt:lpstr>Alveolar Fricatives?</vt:lpstr>
      <vt:lpstr>Post-alveolar Fricatives?</vt:lpstr>
      <vt:lpstr>Place of Articulation  Glottis</vt:lpstr>
      <vt:lpstr>Glottal Fricatives</vt:lpstr>
      <vt:lpstr>Thus, the fricatives (part 1)</vt:lpstr>
      <vt:lpstr>Thus, the fricatives (part 2)</vt:lpstr>
      <vt:lpstr>OK, Some Practice</vt:lpstr>
      <vt:lpstr>OK, Some Practice</vt:lpstr>
      <vt:lpstr>I’d be happy to entertain any questions at this time! 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Elwood</cp:lastModifiedBy>
  <cp:revision>139</cp:revision>
  <cp:lastPrinted>1601-01-01T00:00:00Z</cp:lastPrinted>
  <dcterms:created xsi:type="dcterms:W3CDTF">2006-01-31T01:24:28Z</dcterms:created>
  <dcterms:modified xsi:type="dcterms:W3CDTF">2017-05-16T23:50:13Z</dcterms:modified>
</cp:coreProperties>
</file>