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31"/>
  </p:notesMasterIdLst>
  <p:sldIdLst>
    <p:sldId id="256" r:id="rId2"/>
    <p:sldId id="284" r:id="rId3"/>
    <p:sldId id="360" r:id="rId4"/>
    <p:sldId id="349" r:id="rId5"/>
    <p:sldId id="356" r:id="rId6"/>
    <p:sldId id="364" r:id="rId7"/>
    <p:sldId id="366" r:id="rId8"/>
    <p:sldId id="381" r:id="rId9"/>
    <p:sldId id="352" r:id="rId10"/>
    <p:sldId id="367" r:id="rId11"/>
    <p:sldId id="373" r:id="rId12"/>
    <p:sldId id="370" r:id="rId13"/>
    <p:sldId id="375" r:id="rId14"/>
    <p:sldId id="376" r:id="rId15"/>
    <p:sldId id="377" r:id="rId16"/>
    <p:sldId id="365" r:id="rId17"/>
    <p:sldId id="387" r:id="rId18"/>
    <p:sldId id="374" r:id="rId19"/>
    <p:sldId id="371" r:id="rId20"/>
    <p:sldId id="384" r:id="rId21"/>
    <p:sldId id="368" r:id="rId22"/>
    <p:sldId id="369" r:id="rId23"/>
    <p:sldId id="372" r:id="rId24"/>
    <p:sldId id="378" r:id="rId25"/>
    <p:sldId id="379" r:id="rId26"/>
    <p:sldId id="382" r:id="rId27"/>
    <p:sldId id="385" r:id="rId28"/>
    <p:sldId id="386" r:id="rId29"/>
    <p:sldId id="265" r:id="rId30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36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212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4201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94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3777" y="1700808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/>
              <a:t>IPA </a:t>
            </a:r>
            <a:br>
              <a:rPr lang="en-US" altLang="ja-JP" dirty="0" smtClean="0"/>
            </a:br>
            <a:r>
              <a:rPr lang="en-US" altLang="ja-JP" dirty="0" smtClean="0"/>
              <a:t>(International Phonetic Alphabet)</a:t>
            </a:r>
            <a:endParaRPr lang="en-US" altLang="ja-JP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Second, the </a:t>
            </a:r>
            <a:r>
              <a:rPr lang="en-US" altLang="ja-JP" dirty="0" smtClean="0">
                <a:solidFill>
                  <a:srgbClr val="FF0000"/>
                </a:solidFill>
              </a:rPr>
              <a:t>glides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“Glide” refers to sounds which move or </a:t>
            </a:r>
            <a:r>
              <a:rPr lang="en-US" altLang="ja-JP" sz="3600" i="1" dirty="0" smtClean="0">
                <a:latin typeface="+mj-lt"/>
                <a:sym typeface="Wingdings" pitchFamily="2" charset="2"/>
              </a:rPr>
              <a:t>glide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from one place to another</a:t>
            </a:r>
          </a:p>
          <a:p>
            <a:r>
              <a:rPr lang="en-US" altLang="ja-JP" sz="3600" dirty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We will be looking at just two … </a:t>
            </a:r>
          </a:p>
        </p:txBody>
      </p:sp>
    </p:spTree>
    <p:extLst>
      <p:ext uri="{BB962C8B-B14F-4D97-AF65-F5344CB8AC3E}">
        <p14:creationId xmlns:p14="http://schemas.microsoft.com/office/powerpoint/2010/main" val="340330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FF0000"/>
                </a:solidFill>
              </a:rPr>
              <a:t>Glides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Our first glide is the 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labio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-velar glide. </a:t>
            </a:r>
          </a:p>
          <a:p>
            <a:r>
              <a:rPr lang="en-US" altLang="ja-JP" sz="3600" dirty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Labio</a:t>
            </a:r>
            <a:r>
              <a:rPr lang="en-US" altLang="ja-JP" sz="36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-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refers to lips, of course, while </a:t>
            </a:r>
            <a:r>
              <a:rPr lang="en-US" altLang="ja-JP" sz="36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velar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refers to the back top part of your mouth (what are the velar plosives, folks?)</a:t>
            </a:r>
          </a:p>
          <a:p>
            <a:r>
              <a:rPr lang="en-US" altLang="ja-JP" sz="3600" dirty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Perhaps / k / and / g / ?  </a:t>
            </a:r>
          </a:p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Thus, a 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labio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-velar glide would be … </a:t>
            </a:r>
          </a:p>
        </p:txBody>
      </p:sp>
    </p:spTree>
    <p:extLst>
      <p:ext uri="{BB962C8B-B14F-4D97-AF65-F5344CB8AC3E}">
        <p14:creationId xmlns:p14="http://schemas.microsoft.com/office/powerpoint/2010/main" val="421533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</a:t>
            </a:r>
            <a:r>
              <a:rPr lang="en-US" altLang="ja-JP" dirty="0" smtClean="0">
                <a:solidFill>
                  <a:srgbClr val="FF0000"/>
                </a:solidFill>
              </a:rPr>
              <a:t>s</a:t>
            </a:r>
            <a:r>
              <a:rPr lang="en-US" altLang="ja-JP" dirty="0" smtClean="0">
                <a:solidFill>
                  <a:srgbClr val="0000FF"/>
                </a:solidFill>
              </a:rPr>
              <a:t>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251520" y="2872412"/>
            <a:ext cx="1656184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Lips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990491">
            <a:off x="1726678" y="3963005"/>
            <a:ext cx="1028510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699792" y="4589537"/>
            <a:ext cx="576064" cy="529020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105226" y="2440364"/>
            <a:ext cx="1656184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Velum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rot="6958081">
            <a:off x="4439156" y="3573532"/>
            <a:ext cx="1028510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067944" y="4145529"/>
            <a:ext cx="725680" cy="579615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33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4" presetClass="path" presetSubtype="0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0399 0.01505 L 0.03975 -0.02361 C 0.04704 -0.03218 0.05937 -0.03935 0.07361 -0.04676 C 0.08889 -0.05417 0.10156 -0.05857 0.11145 -0.05857 L 0.15729 -0.05995 " pathEditMode="relative" rAng="20400000" ptsTypes="AAAA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26" y="-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  <p:bldP spid="4" grpId="1" animBg="1"/>
      <p:bldP spid="9" grpId="0" animBg="1"/>
      <p:bldP spid="10" grpId="0" animBg="1"/>
      <p:bldP spid="11" grpId="0" animBg="1"/>
      <p:bldP spid="1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FF0000"/>
                </a:solidFill>
              </a:rPr>
              <a:t>Glides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Got that? Of course, the 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labio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-velar glide is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W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, which is cleverly written / w /. </a:t>
            </a:r>
          </a:p>
          <a:p>
            <a:r>
              <a:rPr lang="en-US" altLang="ja-JP" sz="3600" dirty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Examples include </a:t>
            </a:r>
            <a:r>
              <a:rPr lang="en-US" altLang="ja-JP" sz="36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w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ater, </a:t>
            </a:r>
            <a:r>
              <a:rPr lang="en-US" altLang="ja-JP" sz="36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w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et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, </a:t>
            </a:r>
            <a:r>
              <a:rPr lang="en-US" altLang="ja-JP" sz="36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W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ednesday, </a:t>
            </a:r>
            <a:r>
              <a:rPr lang="en-US" altLang="ja-JP" sz="36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w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as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, and so forth.  </a:t>
            </a:r>
          </a:p>
          <a:p>
            <a:r>
              <a:rPr lang="en-US" altLang="ja-JP" sz="3600" dirty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Note that question words,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however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,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    usually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include a second sound …  </a:t>
            </a:r>
          </a:p>
        </p:txBody>
      </p:sp>
    </p:spTree>
    <p:extLst>
      <p:ext uri="{BB962C8B-B14F-4D97-AF65-F5344CB8AC3E}">
        <p14:creationId xmlns:p14="http://schemas.microsoft.com/office/powerpoint/2010/main" val="322513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FF0000"/>
                </a:solidFill>
              </a:rPr>
              <a:t>Glides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when = / 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hw</a:t>
            </a:r>
            <a:r>
              <a:rPr lang="en-US" sz="3600" dirty="0" err="1" smtClean="0">
                <a:latin typeface="+mj-lt"/>
              </a:rPr>
              <a:t>ɛ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n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/ </a:t>
            </a:r>
          </a:p>
          <a:p>
            <a:r>
              <a:rPr lang="en-US" altLang="ja-JP" sz="3600" dirty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what = / 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hw</a:t>
            </a:r>
            <a:r>
              <a:rPr lang="en-US" sz="3600" dirty="0" err="1" smtClean="0">
                <a:latin typeface="+mj-lt"/>
              </a:rPr>
              <a:t>ʌt</a:t>
            </a:r>
            <a:r>
              <a:rPr lang="en-US" sz="3600" dirty="0" smtClean="0">
                <a:latin typeface="+mj-lt"/>
              </a:rPr>
              <a:t> / </a:t>
            </a:r>
            <a:endParaRPr lang="en-US" altLang="ja-JP" sz="3600" dirty="0" smtClean="0">
              <a:latin typeface="+mj-lt"/>
              <a:sym typeface="Wingdings" pitchFamily="2" charset="2"/>
            </a:endParaRPr>
          </a:p>
          <a:p>
            <a:r>
              <a:rPr lang="en-US" altLang="ja-JP" sz="3600" dirty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why = / 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hwai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/</a:t>
            </a:r>
          </a:p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where = / 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hw</a:t>
            </a:r>
            <a:r>
              <a:rPr lang="en-US" sz="3600" dirty="0" err="1" smtClean="0">
                <a:latin typeface="+mj-lt"/>
              </a:rPr>
              <a:t>ɛr</a:t>
            </a:r>
            <a:r>
              <a:rPr lang="en-US" sz="3600" dirty="0" smtClean="0">
                <a:latin typeface="+mj-lt"/>
              </a:rPr>
              <a:t> / </a:t>
            </a:r>
            <a:endParaRPr lang="en-US" sz="3600" dirty="0" smtClean="0">
              <a:latin typeface="+mj-lt"/>
            </a:endParaRPr>
          </a:p>
          <a:p>
            <a:pPr marL="0" indent="0">
              <a:buNone/>
            </a:pPr>
            <a:r>
              <a:rPr lang="en-US" sz="3600" dirty="0">
                <a:latin typeface="+mj-lt"/>
              </a:rPr>
              <a:t> </a:t>
            </a:r>
            <a:r>
              <a:rPr lang="en-US" sz="3600" dirty="0" smtClean="0">
                <a:latin typeface="+mj-lt"/>
              </a:rPr>
              <a:t>      </a:t>
            </a:r>
            <a:r>
              <a:rPr lang="en-US" sz="3600" i="1" dirty="0" smtClean="0">
                <a:latin typeface="+mj-lt"/>
              </a:rPr>
              <a:t>However, note that one is different …</a:t>
            </a:r>
            <a:endParaRPr lang="en-US" sz="3600" i="1" dirty="0" smtClean="0">
              <a:latin typeface="+mj-lt"/>
            </a:endParaRPr>
          </a:p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who = / </a:t>
            </a:r>
            <a:r>
              <a:rPr lang="en-US" altLang="ja-JP" sz="36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h</a:t>
            </a:r>
            <a:r>
              <a:rPr lang="en-US" altLang="ja-JP" sz="3600" dirty="0" err="1" smtClean="0">
                <a:latin typeface="+mj-lt"/>
                <a:sym typeface="Wingdings" pitchFamily="2" charset="2"/>
              </a:rPr>
              <a:t>u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: / </a:t>
            </a:r>
            <a:endParaRPr lang="en-US" altLang="ja-JP" sz="3600" dirty="0" smtClean="0">
              <a:latin typeface="+mj-lt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3181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FF0000"/>
                </a:solidFill>
              </a:rPr>
              <a:t>Glides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Our second glide is the alveolar-palatal glide. </a:t>
            </a:r>
          </a:p>
          <a:p>
            <a:r>
              <a:rPr lang="en-US" altLang="ja-JP" sz="3600" dirty="0">
                <a:latin typeface="+mj-lt"/>
                <a:sym typeface="Wingdings" pitchFamily="2" charset="2"/>
              </a:rPr>
              <a:t> </a:t>
            </a:r>
            <a:r>
              <a:rPr lang="en-US" altLang="ja-JP" sz="36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Alveolar-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 refers to the little ridge behind your teeth, of course, while the </a:t>
            </a:r>
            <a:r>
              <a:rPr lang="en-US" altLang="ja-JP" sz="36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palate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refers to the top part of your mouth</a:t>
            </a:r>
          </a:p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Thus, our alveolar-palatal glide would be … </a:t>
            </a:r>
          </a:p>
        </p:txBody>
      </p:sp>
    </p:spTree>
    <p:extLst>
      <p:ext uri="{BB962C8B-B14F-4D97-AF65-F5344CB8AC3E}">
        <p14:creationId xmlns:p14="http://schemas.microsoft.com/office/powerpoint/2010/main" val="354077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Alveolar-Palatal </a:t>
            </a:r>
            <a:r>
              <a:rPr lang="en-US" altLang="ja-JP" dirty="0" smtClean="0">
                <a:solidFill>
                  <a:schemeClr val="tx1"/>
                </a:solidFill>
              </a:rPr>
              <a:t>Glide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Remember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our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alveolar plosives, / t / and / d /?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How about our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velar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plosives, /k/ and /g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/?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This glide will move from the front location to the back one … 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4843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err="1" smtClean="0">
                <a:solidFill>
                  <a:schemeClr val="tx1"/>
                </a:solidFill>
              </a:rPr>
              <a:t>Labio</a:t>
            </a:r>
            <a:r>
              <a:rPr lang="en-US" altLang="ja-JP" dirty="0" smtClean="0">
                <a:solidFill>
                  <a:schemeClr val="tx1"/>
                </a:solidFill>
              </a:rPr>
              <a:t>-velar Glide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261929"/>
            <a:ext cx="4176464" cy="4936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3272651"/>
            <a:ext cx="3888432" cy="2964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10"/>
          <p:cNvSpPr/>
          <p:nvPr/>
        </p:nvSpPr>
        <p:spPr>
          <a:xfrm>
            <a:off x="3851920" y="4437112"/>
            <a:ext cx="432048" cy="360040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932040" y="4077072"/>
            <a:ext cx="648072" cy="579615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20914496">
            <a:off x="4276942" y="4269222"/>
            <a:ext cx="62688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0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</a:t>
            </a:r>
            <a:r>
              <a:rPr lang="en-US" altLang="ja-JP" dirty="0" smtClean="0">
                <a:solidFill>
                  <a:srgbClr val="FF0000"/>
                </a:solidFill>
              </a:rPr>
              <a:t>s</a:t>
            </a:r>
            <a:r>
              <a:rPr lang="en-US" altLang="ja-JP" dirty="0" smtClean="0">
                <a:solidFill>
                  <a:srgbClr val="0000FF"/>
                </a:solidFill>
              </a:rPr>
              <a:t>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564904"/>
            <a:ext cx="2448271" cy="10606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Alveolar ridge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3009931">
            <a:off x="2433708" y="3820294"/>
            <a:ext cx="863970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059832" y="4340140"/>
            <a:ext cx="576064" cy="529020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004049" y="2656388"/>
            <a:ext cx="2448271" cy="10606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Palate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rot="8282099">
            <a:off x="4289389" y="3817310"/>
            <a:ext cx="863970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1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01771 -0.0169 C 0.02136 -0.02061 0.02743 -0.02431 0.03403 -0.02755 C 0.04132 -0.03102 0.0474 -0.03334 0.05209 -0.03357 L 0.07396 -0.03588 " pathEditMode="relative" rAng="-1198987" ptsTypes="FffFF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9" y="-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  <p:bldP spid="4" grpId="1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Glides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Alveolar-palatal glide = ____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Of course, the Y sound, which is written / j / 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yes = / 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j</a:t>
            </a:r>
            <a:r>
              <a:rPr lang="en-US" sz="4000" dirty="0" err="1" smtClean="0">
                <a:latin typeface="+mj-lt"/>
              </a:rPr>
              <a:t>ɛs</a:t>
            </a:r>
            <a:r>
              <a:rPr lang="en-US" sz="4000" dirty="0" smtClean="0">
                <a:latin typeface="+mj-lt"/>
              </a:rPr>
              <a:t> / 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yellow = / 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j</a:t>
            </a:r>
            <a:r>
              <a:rPr lang="en-US" sz="4000" dirty="0" err="1" smtClean="0">
                <a:latin typeface="+mj-lt"/>
              </a:rPr>
              <a:t>ɛlo</a:t>
            </a:r>
            <a:r>
              <a:rPr lang="en-US" sz="4000" dirty="0" smtClean="0">
                <a:latin typeface="+mj-lt"/>
              </a:rPr>
              <a:t> / </a:t>
            </a:r>
            <a:endParaRPr lang="en-US" sz="4000" dirty="0" smtClean="0">
              <a:latin typeface="+mj-lt"/>
            </a:endParaRP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Yamamoto = / 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j</a:t>
            </a:r>
            <a:r>
              <a:rPr lang="en-US" sz="4000" dirty="0" err="1" smtClean="0">
                <a:latin typeface="+mj-lt"/>
              </a:rPr>
              <a:t>ɑm</a:t>
            </a:r>
            <a:r>
              <a:rPr lang="en-US" sz="4000" dirty="0" err="1">
                <a:latin typeface="+mj-lt"/>
              </a:rPr>
              <a:t>ɑ</a:t>
            </a:r>
            <a:r>
              <a:rPr lang="en-US" sz="4000" dirty="0" err="1" smtClean="0">
                <a:latin typeface="+mj-lt"/>
              </a:rPr>
              <a:t>moto</a:t>
            </a:r>
            <a:r>
              <a:rPr lang="en-US" sz="4000" dirty="0" smtClean="0">
                <a:latin typeface="+mj-lt"/>
              </a:rPr>
              <a:t> /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 eaLnBrk="1" hangingPunct="1"/>
            <a:endParaRPr lang="en-US" altLang="ja-JP" sz="40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4209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5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5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uiExpand="1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First, an introduction…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ja-JP" sz="3600" dirty="0" smtClean="0">
                <a:latin typeface="+mj-lt"/>
                <a:sym typeface="Wingdings" pitchFamily="2" charset="2"/>
              </a:rPr>
              <a:t>“phonetic” means … </a:t>
            </a:r>
            <a:r>
              <a:rPr lang="en-US" altLang="ja-JP" sz="3600" u="sng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sound</a:t>
            </a:r>
          </a:p>
          <a:p>
            <a:pPr eaLnBrk="1" hangingPunct="1"/>
            <a:r>
              <a:rPr lang="en-US" altLang="ja-JP" sz="3600" dirty="0" smtClean="0">
                <a:latin typeface="+mj-lt"/>
                <a:sym typeface="Wingdings" pitchFamily="2" charset="2"/>
              </a:rPr>
              <a:t>The basic idea is </a:t>
            </a:r>
            <a:r>
              <a:rPr lang="en-US" altLang="ja-JP" sz="3600" i="1" dirty="0" smtClean="0">
                <a:latin typeface="+mj-lt"/>
                <a:sym typeface="Wingdings" pitchFamily="2" charset="2"/>
              </a:rPr>
              <a:t>one symbol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= </a:t>
            </a:r>
            <a:r>
              <a:rPr lang="en-US" altLang="ja-JP" sz="3600" i="1" dirty="0" smtClean="0">
                <a:latin typeface="+mj-lt"/>
                <a:sym typeface="Wingdings" pitchFamily="2" charset="2"/>
              </a:rPr>
              <a:t>one sound</a:t>
            </a:r>
          </a:p>
          <a:p>
            <a:pPr eaLnBrk="1" hangingPunct="1"/>
            <a:r>
              <a:rPr lang="en-US" altLang="ja-JP" sz="3600" dirty="0" smtClean="0">
                <a:latin typeface="+mj-lt"/>
                <a:sym typeface="Wingdings" pitchFamily="2" charset="2"/>
              </a:rPr>
              <a:t>IPA symbols are in slashes   / … /</a:t>
            </a:r>
          </a:p>
          <a:p>
            <a:pPr eaLnBrk="1" hangingPunct="1"/>
            <a:endParaRPr lang="en-US" altLang="ja-JP" sz="3600" dirty="0" smtClean="0">
              <a:latin typeface="+mj-lt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Thus, the </a:t>
            </a:r>
            <a:r>
              <a:rPr lang="en-US" altLang="ja-JP" dirty="0" smtClean="0">
                <a:solidFill>
                  <a:schemeClr val="tx1"/>
                </a:solidFill>
              </a:rPr>
              <a:t>glides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w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w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w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est, El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w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ood  </a:t>
            </a:r>
            <a:endParaRPr lang="en-US" altLang="ja-JP" sz="2400" dirty="0" smtClean="0">
              <a:latin typeface="+mj-lt"/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08920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y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j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/ 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y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ellow / 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j</a:t>
            </a:r>
            <a:r>
              <a:rPr lang="en-US" sz="4000" dirty="0" err="1" smtClean="0">
                <a:latin typeface="+mj-lt"/>
              </a:rPr>
              <a:t>ɛlo</a:t>
            </a:r>
            <a:r>
              <a:rPr lang="en-US" sz="4000" dirty="0" smtClean="0">
                <a:latin typeface="+mj-lt"/>
              </a:rPr>
              <a:t> /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229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Finally, the </a:t>
            </a:r>
            <a:r>
              <a:rPr lang="en-US" altLang="ja-JP" dirty="0" smtClean="0">
                <a:solidFill>
                  <a:srgbClr val="FF0000"/>
                </a:solidFill>
              </a:rPr>
              <a:t>liquids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“Liquid” refers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to a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water-like quality that these sounds possess, which makes them both beautiful and difficult (sorry). </a:t>
            </a:r>
            <a:endParaRPr lang="en-US" altLang="ja-JP" sz="3600" dirty="0" smtClean="0">
              <a:latin typeface="+mj-lt"/>
              <a:sym typeface="Wingdings" pitchFamily="2" charset="2"/>
            </a:endParaRPr>
          </a:p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 We will be looking at four … </a:t>
            </a:r>
          </a:p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Of importance is whether the tongue touches the alveolar ridge or not. </a:t>
            </a:r>
            <a:endParaRPr lang="en-US" altLang="ja-JP" sz="3600" dirty="0" smtClean="0">
              <a:latin typeface="+mj-lt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9373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Liquids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564904"/>
            <a:ext cx="2475161" cy="10606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Not touching 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758170">
            <a:off x="2197908" y="4037276"/>
            <a:ext cx="1294389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 rot="19356430">
            <a:off x="3142916" y="4646048"/>
            <a:ext cx="618594" cy="241262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L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Sound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085808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sz="4700" dirty="0" smtClean="0">
                <a:latin typeface="+mj-lt"/>
                <a:sym typeface="Wingdings" pitchFamily="2" charset="2"/>
              </a:rPr>
              <a:t> Alveolar liquid = ____</a:t>
            </a:r>
          </a:p>
          <a:p>
            <a:r>
              <a:rPr lang="en-US" altLang="ja-JP" sz="47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700" dirty="0" smtClean="0">
                <a:latin typeface="+mj-lt"/>
                <a:sym typeface="Wingdings" pitchFamily="2" charset="2"/>
              </a:rPr>
              <a:t>Remember </a:t>
            </a:r>
            <a:r>
              <a:rPr lang="en-US" altLang="ja-JP" sz="4700" dirty="0" smtClean="0">
                <a:latin typeface="+mj-lt"/>
                <a:sym typeface="Wingdings" pitchFamily="2" charset="2"/>
              </a:rPr>
              <a:t>our alveolar plosives, </a:t>
            </a:r>
            <a:r>
              <a:rPr lang="en-US" altLang="ja-JP" sz="4700" dirty="0" smtClean="0">
                <a:latin typeface="+mj-lt"/>
                <a:sym typeface="Wingdings" pitchFamily="2" charset="2"/>
              </a:rPr>
              <a:t/>
            </a:r>
            <a:br>
              <a:rPr lang="en-US" altLang="ja-JP" sz="4700" dirty="0" smtClean="0">
                <a:latin typeface="+mj-lt"/>
                <a:sym typeface="Wingdings" pitchFamily="2" charset="2"/>
              </a:rPr>
            </a:br>
            <a:r>
              <a:rPr lang="en-US" altLang="ja-JP" sz="4700" dirty="0" smtClean="0">
                <a:latin typeface="+mj-lt"/>
                <a:sym typeface="Wingdings" pitchFamily="2" charset="2"/>
              </a:rPr>
              <a:t>    / </a:t>
            </a:r>
            <a:r>
              <a:rPr lang="en-US" altLang="ja-JP" sz="4700" dirty="0" smtClean="0">
                <a:latin typeface="+mj-lt"/>
                <a:sym typeface="Wingdings" pitchFamily="2" charset="2"/>
              </a:rPr>
              <a:t>t / and / d /?</a:t>
            </a:r>
          </a:p>
          <a:p>
            <a:r>
              <a:rPr lang="en-US" altLang="ja-JP" sz="4700" dirty="0" smtClean="0">
                <a:latin typeface="+mj-lt"/>
                <a:sym typeface="Wingdings" pitchFamily="2" charset="2"/>
              </a:rPr>
              <a:t> In this sound, your tongue will touch the alveolar ridge as you say, “I </a:t>
            </a:r>
            <a:r>
              <a:rPr lang="en-US" altLang="ja-JP" sz="47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l</a:t>
            </a:r>
            <a:r>
              <a:rPr lang="en-US" altLang="ja-JP" sz="4700" dirty="0" smtClean="0">
                <a:latin typeface="+mj-lt"/>
                <a:sym typeface="Wingdings" pitchFamily="2" charset="2"/>
              </a:rPr>
              <a:t>ike you.”</a:t>
            </a:r>
          </a:p>
          <a:p>
            <a:r>
              <a:rPr lang="en-US" altLang="ja-JP" sz="4700" dirty="0" smtClean="0">
                <a:latin typeface="+mj-lt"/>
                <a:sym typeface="Wingdings" pitchFamily="2" charset="2"/>
              </a:rPr>
              <a:t> L = / l /       small L </a:t>
            </a: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4209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R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Sound #1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085808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R liquid, the basic R sound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Your tongue does NOT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touch the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top of your mouth. 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ed,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abbit,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oyal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3573016"/>
            <a:ext cx="3239269" cy="257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62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uiExpand="1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R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Sound #2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R liquid, the basic R sound as written “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er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” (e.g.,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moth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er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, s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ur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e)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Again, your tongue does NOT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touch the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top of your mouth. 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‘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er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’ = / ɚ /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mother = / m</a:t>
            </a:r>
            <a:r>
              <a:rPr lang="el-GR" altLang="ja-JP" sz="4000" dirty="0" smtClean="0">
                <a:latin typeface="+mj-lt"/>
                <a:sym typeface="Wingdings" pitchFamily="2" charset="2"/>
              </a:rPr>
              <a:t>Λ</a:t>
            </a:r>
            <a:r>
              <a:rPr lang="en-US" altLang="ja-JP" sz="4000" dirty="0" err="1" smtClean="0">
                <a:latin typeface="+mj-lt"/>
              </a:rPr>
              <a:t>ð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ɚ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 </a:t>
            </a:r>
          </a:p>
          <a:p>
            <a:endParaRPr lang="en-US" altLang="ja-JP" sz="4000" dirty="0" smtClean="0">
              <a:sym typeface="Wingdings" pitchFamily="2" charset="2"/>
            </a:endParaRPr>
          </a:p>
          <a:p>
            <a:pPr eaLnBrk="1" hangingPunct="1"/>
            <a:endParaRPr lang="en-US" altLang="ja-JP" sz="4000" dirty="0" smtClean="0">
              <a:sym typeface="Wingdings" pitchFamily="2" charset="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156176" y="4230412"/>
            <a:ext cx="1728192" cy="1851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altLang="ja-JP" sz="20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ɚ</a:t>
            </a:r>
            <a:endParaRPr lang="en-US" altLang="ja-JP" sz="20000" dirty="0" smtClean="0">
              <a:latin typeface="+mj-lt"/>
              <a:sym typeface="Wingdings" pitchFamily="2" charset="2"/>
            </a:endParaRPr>
          </a:p>
          <a:p>
            <a:pPr fontAlgn="auto">
              <a:spcAft>
                <a:spcPts val="0"/>
              </a:spcAft>
            </a:pPr>
            <a:endParaRPr lang="en-US" altLang="ja-JP" sz="40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5437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4" grpId="1" build="allAtOnce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R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Sound </a:t>
            </a:r>
            <a:r>
              <a:rPr lang="en-US" altLang="ja-JP" dirty="0" smtClean="0">
                <a:solidFill>
                  <a:schemeClr val="tx1"/>
                </a:solidFill>
              </a:rPr>
              <a:t>#3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R liquid,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which is used in the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ら行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in Japanese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Here,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your tongue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DOES touch the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top of your mouth. 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ja-JP" altLang="en-US" sz="4000" dirty="0" smtClean="0">
                <a:sym typeface="Wingdings" pitchFamily="2" charset="2"/>
              </a:rPr>
              <a:t>ら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4000" dirty="0" err="1" smtClean="0">
                <a:sym typeface="Wingdings" pitchFamily="2" charset="2"/>
              </a:rPr>
              <a:t>ɾ</a:t>
            </a:r>
            <a:r>
              <a:rPr lang="en-US" altLang="ja-JP" sz="4000" dirty="0" err="1">
                <a:latin typeface="+mj-lt"/>
                <a:sym typeface="Wingdings" pitchFamily="2" charset="2"/>
              </a:rPr>
              <a:t>ɑ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Hiroshi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hi</a:t>
            </a:r>
            <a:r>
              <a:rPr lang="en-US" altLang="ja-JP" sz="4000" dirty="0" err="1" smtClean="0">
                <a:solidFill>
                  <a:srgbClr val="FF0000"/>
                </a:solidFill>
                <a:sym typeface="Wingdings" pitchFamily="2" charset="2"/>
              </a:rPr>
              <a:t>ɾ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oʃi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 </a:t>
            </a:r>
          </a:p>
          <a:p>
            <a:endParaRPr lang="en-US" altLang="ja-JP" sz="4000" dirty="0" smtClean="0">
              <a:sym typeface="Wingdings" pitchFamily="2" charset="2"/>
            </a:endParaRPr>
          </a:p>
          <a:p>
            <a:pPr eaLnBrk="1" hangingPunct="1"/>
            <a:endParaRPr lang="en-US" altLang="ja-JP" sz="4000" dirty="0" smtClean="0">
              <a:sym typeface="Wingdings" pitchFamily="2" charset="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156176" y="4230412"/>
            <a:ext cx="1728192" cy="1851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altLang="ja-JP" sz="20000" dirty="0">
                <a:solidFill>
                  <a:srgbClr val="FF0000"/>
                </a:solidFill>
                <a:sym typeface="Wingdings" pitchFamily="2" charset="2"/>
              </a:rPr>
              <a:t>ɾ</a:t>
            </a:r>
            <a:endParaRPr lang="en-US" altLang="ja-JP" sz="40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833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uiExpand="1" build="p" autoUpdateAnimBg="0"/>
      <p:bldP spid="4" grpId="1" uiExpand="1" build="allAtOnce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Thus, the </a:t>
            </a:r>
            <a:r>
              <a:rPr lang="en-US" altLang="ja-JP" dirty="0" smtClean="0">
                <a:solidFill>
                  <a:schemeClr val="tx1"/>
                </a:solidFill>
              </a:rPr>
              <a:t>liquids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797776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L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l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l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ike,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l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emon, he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ll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</a:t>
            </a:r>
          </a:p>
          <a:p>
            <a:pPr lvl="0"/>
            <a:r>
              <a:rPr lang="en-US" altLang="ja-JP" sz="4000" dirty="0">
                <a:sym typeface="Wingdings" pitchFamily="2" charset="2"/>
              </a:rPr>
              <a:t> </a:t>
            </a:r>
            <a:r>
              <a:rPr lang="en-US" altLang="ja-JP" sz="4000" dirty="0">
                <a:latin typeface="+mj-lt"/>
                <a:sym typeface="Wingdings" pitchFamily="2" charset="2"/>
              </a:rPr>
              <a:t>R</a:t>
            </a:r>
            <a:r>
              <a:rPr lang="en-US" altLang="ja-JP" sz="4000" baseline="-25000" dirty="0">
                <a:latin typeface="+mj-lt"/>
                <a:sym typeface="Wingdings" pitchFamily="2" charset="2"/>
              </a:rPr>
              <a:t>1</a:t>
            </a:r>
            <a:r>
              <a:rPr lang="en-US" altLang="ja-JP" sz="4000" dirty="0">
                <a:latin typeface="+mj-lt"/>
                <a:sym typeface="Wingdings" pitchFamily="2" charset="2"/>
              </a:rPr>
              <a:t> = / 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 </a:t>
            </a:r>
            <a:r>
              <a:rPr lang="ja-JP" altLang="en-US" sz="4000" dirty="0">
                <a:latin typeface="+mj-lt"/>
                <a:sym typeface="Wingdings" pitchFamily="2" charset="2"/>
              </a:rPr>
              <a:t>　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r</a:t>
            </a:r>
            <a:r>
              <a:rPr lang="en-US" altLang="ja-JP" sz="4000" dirty="0">
                <a:latin typeface="+mj-lt"/>
                <a:sym typeface="Wingdings" pitchFamily="2" charset="2"/>
              </a:rPr>
              <a:t>ed, 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r</a:t>
            </a:r>
            <a:r>
              <a:rPr lang="en-US" altLang="ja-JP" sz="4000" dirty="0">
                <a:latin typeface="+mj-lt"/>
                <a:sym typeface="Wingdings" pitchFamily="2" charset="2"/>
              </a:rPr>
              <a:t>abbit, 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 lvl="0"/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R</a:t>
            </a:r>
            <a:r>
              <a:rPr lang="en-US" altLang="ja-JP" sz="4000" baseline="-25000" dirty="0" smtClean="0">
                <a:latin typeface="+mj-lt"/>
                <a:sym typeface="Wingdings" pitchFamily="2" charset="2"/>
              </a:rPr>
              <a:t>2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= / ɚ /  moth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er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, s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ur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e</a:t>
            </a:r>
          </a:p>
          <a:p>
            <a:pPr lvl="0"/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R</a:t>
            </a:r>
            <a:r>
              <a:rPr lang="en-US" altLang="ja-JP" sz="4000" baseline="-25000" dirty="0" smtClean="0">
                <a:latin typeface="+mj-lt"/>
                <a:sym typeface="Wingdings" pitchFamily="2" charset="2"/>
              </a:rPr>
              <a:t>3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= / </a:t>
            </a:r>
            <a:r>
              <a:rPr lang="en-US" altLang="ja-JP" sz="4000" dirty="0">
                <a:sym typeface="Wingdings" pitchFamily="2" charset="2"/>
              </a:rPr>
              <a:t>ɾ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 / 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ら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[</a:t>
            </a:r>
            <a:r>
              <a:rPr lang="en-US" altLang="ja-JP" sz="4000" dirty="0" err="1" smtClean="0">
                <a:solidFill>
                  <a:srgbClr val="FF0000"/>
                </a:solidFill>
                <a:sym typeface="Wingdings" pitchFamily="2" charset="2"/>
              </a:rPr>
              <a:t>ɾ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ɑ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]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latin typeface="+mj-lt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4319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Today’s Sounds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nasals =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 m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  n  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ŋ  /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glides = /  w   j  / </a:t>
            </a:r>
          </a:p>
          <a:p>
            <a:r>
              <a:rPr lang="en-US" altLang="ja-JP" sz="4000" dirty="0"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liquids = /  </a:t>
            </a:r>
            <a:r>
              <a:rPr lang="en-US" altLang="ja-JP" sz="4000" dirty="0">
                <a:latin typeface="+mj-lt"/>
                <a:sym typeface="Wingdings" pitchFamily="2" charset="2"/>
              </a:rPr>
              <a:t>l</a:t>
            </a:r>
            <a:r>
              <a:rPr lang="en-US" altLang="ja-JP" sz="4000" dirty="0">
                <a:latin typeface="+mj-lt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 r   ɚ   </a:t>
            </a:r>
            <a:r>
              <a:rPr lang="en-US" altLang="ja-JP" sz="4000" dirty="0">
                <a:sym typeface="Wingdings" pitchFamily="2" charset="2"/>
              </a:rPr>
              <a:t>ɾ</a:t>
            </a:r>
            <a:r>
              <a:rPr lang="en-US" altLang="ja-JP" sz="4000" dirty="0">
                <a:sym typeface="Wingdings" pitchFamily="2" charset="2"/>
              </a:rPr>
              <a:t> </a:t>
            </a:r>
            <a:r>
              <a:rPr lang="en-US" altLang="ja-JP" sz="4000" dirty="0" smtClean="0"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 </a:t>
            </a:r>
            <a:endParaRPr lang="en-US" altLang="ja-JP" sz="2400" dirty="0" smtClean="0">
              <a:latin typeface="+mj-lt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7724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78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215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the </a:t>
            </a:r>
            <a:r>
              <a:rPr lang="en-US" altLang="ja-JP" dirty="0" smtClean="0">
                <a:solidFill>
                  <a:srgbClr val="FF0000"/>
                </a:solidFill>
              </a:rPr>
              <a:t>nasals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>
            <a:normAutofit/>
          </a:bodyPr>
          <a:lstStyle/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“Nasal” refers to your nose, so with nasal sounds the nose figures prominently. </a:t>
            </a:r>
          </a:p>
          <a:p>
            <a:r>
              <a:rPr lang="en-US" altLang="ja-JP" sz="3600" dirty="0" smtClean="0">
                <a:latin typeface="+mj-lt"/>
                <a:sym typeface="Wingdings" pitchFamily="2" charset="2"/>
              </a:rPr>
              <a:t> For our purposes we will be looking at just three … </a:t>
            </a:r>
          </a:p>
        </p:txBody>
      </p:sp>
    </p:spTree>
    <p:extLst>
      <p:ext uri="{BB962C8B-B14F-4D97-AF65-F5344CB8AC3E}">
        <p14:creationId xmlns:p14="http://schemas.microsoft.com/office/powerpoint/2010/main" val="216654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Nasal Cavity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Nasal cavity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3799731">
            <a:off x="2663511" y="2645671"/>
            <a:ext cx="1028510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915816" y="3276574"/>
            <a:ext cx="1912998" cy="1092081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9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Nasal Sounds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221712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4300" dirty="0" smtClean="0">
                <a:latin typeface="+mj-lt"/>
                <a:sym typeface="Wingdings" pitchFamily="2" charset="2"/>
              </a:rPr>
              <a:t> Bilabial nasal = ____</a:t>
            </a:r>
          </a:p>
          <a:p>
            <a:r>
              <a:rPr lang="en-US" altLang="ja-JP" sz="43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300" dirty="0" smtClean="0">
                <a:latin typeface="+mj-lt"/>
                <a:sym typeface="Wingdings" pitchFamily="2" charset="2"/>
              </a:rPr>
              <a:t>Remember </a:t>
            </a:r>
            <a:r>
              <a:rPr lang="en-US" altLang="ja-JP" sz="4300" dirty="0" smtClean="0">
                <a:latin typeface="+mj-lt"/>
                <a:sym typeface="Wingdings" pitchFamily="2" charset="2"/>
              </a:rPr>
              <a:t>our bilabial plosives, /b/ and /p/?</a:t>
            </a:r>
          </a:p>
          <a:p>
            <a:r>
              <a:rPr lang="en-US" altLang="ja-JP" sz="4300" dirty="0" smtClean="0">
                <a:latin typeface="+mj-lt"/>
                <a:sym typeface="Wingdings" pitchFamily="2" charset="2"/>
              </a:rPr>
              <a:t> Thus, a bilabial nasal would be …</a:t>
            </a:r>
          </a:p>
          <a:p>
            <a:r>
              <a:rPr lang="en-US" altLang="ja-JP" sz="4300" dirty="0" smtClean="0">
                <a:latin typeface="+mj-lt"/>
                <a:sym typeface="Wingdings" pitchFamily="2" charset="2"/>
              </a:rPr>
              <a:t> m = / m / </a:t>
            </a: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7964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Nasal Sounds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221712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Alveolar nasal = ____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Remember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our alveolar plosives,</a:t>
            </a:r>
            <a:br>
              <a:rPr lang="en-US" altLang="ja-JP" sz="4000" dirty="0" smtClean="0">
                <a:latin typeface="+mj-lt"/>
                <a:sym typeface="Wingdings" pitchFamily="2" charset="2"/>
              </a:rPr>
            </a:br>
            <a:r>
              <a:rPr lang="en-US" altLang="ja-JP" sz="4000" dirty="0" smtClean="0">
                <a:latin typeface="+mj-lt"/>
                <a:sym typeface="Wingdings" pitchFamily="2" charset="2"/>
              </a:rPr>
              <a:t>      /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t/ and /d/?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Thus, an alveolar nasal would be …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n = / n / 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Wasn’t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that easy? </a:t>
            </a:r>
            <a:endParaRPr lang="en-US" altLang="ja-JP" sz="40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143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Nasal Sounds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Velar nasal = __?__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Remember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our velar plosives,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 k /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and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ɡ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/?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When a nasal sound like /n/ appears before a velar plosive, it become velarized, like the </a:t>
            </a:r>
            <a:r>
              <a:rPr lang="en-US" altLang="ja-JP" sz="4000" u="sng" dirty="0" smtClean="0">
                <a:latin typeface="+mj-lt"/>
                <a:sym typeface="Wingdings" pitchFamily="2" charset="2"/>
              </a:rPr>
              <a:t>n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in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thi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n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k. The same is true for 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nɡ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as in 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si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n</a:t>
            </a:r>
            <a:r>
              <a:rPr lang="en-US" altLang="ja-JP" sz="4000" dirty="0" err="1">
                <a:latin typeface="+mj-lt"/>
                <a:sym typeface="Wingdings" pitchFamily="2" charset="2"/>
              </a:rPr>
              <a:t>ɡ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 </a:t>
            </a:r>
            <a:r>
              <a:rPr lang="en-US" altLang="ja-JP" sz="4000" dirty="0" err="1" smtClean="0">
                <a:cs typeface="Times New Roman" panose="02020603050405020304" pitchFamily="18" charset="0"/>
                <a:sym typeface="Wingdings" pitchFamily="2" charset="2"/>
              </a:rPr>
              <a:t>sı</a:t>
            </a:r>
            <a:r>
              <a:rPr lang="en-US" altLang="ja-JP" sz="4000" dirty="0" err="1" smtClean="0">
                <a:solidFill>
                  <a:srgbClr val="FF0000"/>
                </a:solidFill>
                <a:cs typeface="Times New Roman" panose="02020603050405020304" pitchFamily="18" charset="0"/>
                <a:sym typeface="Wingdings" pitchFamily="2" charset="2"/>
              </a:rPr>
              <a:t>ŋ</a:t>
            </a:r>
            <a:r>
              <a:rPr lang="en-US" altLang="ja-JP" sz="4000" dirty="0" smtClean="0">
                <a:solidFill>
                  <a:srgbClr val="FF0000"/>
                </a:solidFill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cs typeface="Times New Roman" panose="02020603050405020304" pitchFamily="18" charset="0"/>
                <a:sym typeface="Wingdings" pitchFamily="2" charset="2"/>
              </a:rPr>
              <a:t>/</a:t>
            </a:r>
            <a:r>
              <a:rPr lang="en-US" altLang="ja-JP" sz="4000" dirty="0" smtClean="0">
                <a:solidFill>
                  <a:srgbClr val="FF0000"/>
                </a:solidFill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1119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Nasal Sounds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Imagine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n before k in the word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thi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n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k.   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The /n/ sound moves back toward the velum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…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The symbol is a small n with a tail: 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r>
              <a:rPr lang="en-US" altLang="ja-JP" sz="4000" dirty="0">
                <a:latin typeface="+mj-lt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thi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  <a:sym typeface="Wingdings" pitchFamily="2" charset="2"/>
              </a:rPr>
              <a:t>n</a:t>
            </a:r>
            <a:r>
              <a:rPr lang="en-US" altLang="ja-JP" sz="4000" dirty="0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k =/ </a:t>
            </a:r>
            <a:r>
              <a:rPr lang="en-US" altLang="ja-JP" sz="4000" dirty="0" err="1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Ɵı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  <a:sym typeface="Wingdings" pitchFamily="2" charset="2"/>
              </a:rPr>
              <a:t>ŋ</a:t>
            </a:r>
            <a:r>
              <a:rPr lang="en-US" altLang="ja-JP" sz="4000" dirty="0" err="1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k</a:t>
            </a:r>
            <a:r>
              <a:rPr lang="en-US" altLang="ja-JP" sz="4000" dirty="0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/ </a:t>
            </a:r>
          </a:p>
          <a:p>
            <a:r>
              <a:rPr lang="en-US" altLang="ja-JP" sz="4000" dirty="0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 si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  <a:sym typeface="Wingdings" pitchFamily="2" charset="2"/>
              </a:rPr>
              <a:t>ng</a:t>
            </a:r>
            <a:r>
              <a:rPr lang="en-US" altLang="ja-JP" sz="4000" dirty="0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 = / </a:t>
            </a:r>
            <a:r>
              <a:rPr lang="en-US" altLang="ja-JP" sz="4000" dirty="0" err="1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sı</a:t>
            </a: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  <a:sym typeface="Wingdings" pitchFamily="2" charset="2"/>
              </a:rPr>
              <a:t>ŋ</a:t>
            </a:r>
            <a:r>
              <a:rPr lang="en-US" altLang="ja-JP" sz="4000" dirty="0" smtClean="0">
                <a:latin typeface="+mj-lt"/>
                <a:cs typeface="Times New Roman" panose="02020603050405020304" pitchFamily="18" charset="0"/>
                <a:sym typeface="Wingdings" pitchFamily="2" charset="2"/>
              </a:rPr>
              <a:t>/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796136" y="4509120"/>
            <a:ext cx="1728192" cy="18517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>
            <a:normAutofit fontScale="70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altLang="ja-JP" sz="20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ŋ</a:t>
            </a:r>
            <a:endParaRPr lang="en-US" altLang="ja-JP" sz="20000" dirty="0" smtClean="0">
              <a:latin typeface="+mj-lt"/>
              <a:sym typeface="Wingdings" pitchFamily="2" charset="2"/>
            </a:endParaRPr>
          </a:p>
          <a:p>
            <a:pPr fontAlgn="auto">
              <a:spcAft>
                <a:spcPts val="0"/>
              </a:spcAft>
            </a:pPr>
            <a:endParaRPr lang="en-US" altLang="ja-JP" sz="4000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8125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uiExpand="1" build="p" autoUpdateAnimBg="0"/>
      <p:bldP spid="4" grpId="1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Thus, the nasals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m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m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m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other, le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m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on </a:t>
            </a:r>
            <a:endParaRPr lang="en-US" altLang="ja-JP" sz="2400" dirty="0" smtClean="0">
              <a:latin typeface="+mj-lt"/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08920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n = /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n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/ 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N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ewton, seve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n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7532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altLang="ja-JP" sz="4000" dirty="0" err="1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n</a:t>
            </a:r>
            <a:r>
              <a:rPr lang="en-US" altLang="ja-JP" sz="4000" dirty="0" err="1" smtClean="0">
                <a:latin typeface="+mj-lt"/>
                <a:ea typeface="+mn-ea"/>
                <a:sym typeface="Wingdings" pitchFamily="2" charset="2"/>
              </a:rPr>
              <a:t>k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, </a:t>
            </a:r>
            <a:r>
              <a:rPr lang="en-US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ng</a:t>
            </a:r>
            <a:r>
              <a:rPr lang="en-US" altLang="ja-JP" sz="4000" dirty="0">
                <a:latin typeface="+mj-lt"/>
                <a:sym typeface="Wingdings" pitchFamily="2" charset="2"/>
              </a:rPr>
              <a:t>,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= /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ŋ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/   thi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n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k, si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ng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4209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8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3023</TotalTime>
  <Words>838</Words>
  <Application>Microsoft Office PowerPoint</Application>
  <PresentationFormat>On-screen Show (4:3)</PresentationFormat>
  <Paragraphs>132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1" baseType="lpstr">
      <vt:lpstr>HGP創英角ﾎﾟｯﾌﾟ体</vt:lpstr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IPA  (International Phonetic Alphabet)</vt:lpstr>
      <vt:lpstr>First, an introduction…</vt:lpstr>
      <vt:lpstr>Today, the nasals</vt:lpstr>
      <vt:lpstr>Place of Articulation  Nasal Cavity</vt:lpstr>
      <vt:lpstr>Nasal Sounds</vt:lpstr>
      <vt:lpstr>Nasal Sounds</vt:lpstr>
      <vt:lpstr>Nasal Sounds</vt:lpstr>
      <vt:lpstr>Nasal Sounds</vt:lpstr>
      <vt:lpstr>Thus, the nasals</vt:lpstr>
      <vt:lpstr>Second, the glides</vt:lpstr>
      <vt:lpstr>Glides</vt:lpstr>
      <vt:lpstr>Places of Articulation  </vt:lpstr>
      <vt:lpstr>Glides</vt:lpstr>
      <vt:lpstr>Glides</vt:lpstr>
      <vt:lpstr>Glides</vt:lpstr>
      <vt:lpstr>Alveolar-Palatal Glide</vt:lpstr>
      <vt:lpstr>Labio-velar Glide</vt:lpstr>
      <vt:lpstr>Places of Articulation  </vt:lpstr>
      <vt:lpstr>Glides</vt:lpstr>
      <vt:lpstr>Thus, the glides</vt:lpstr>
      <vt:lpstr>Finally, the liquids</vt:lpstr>
      <vt:lpstr>Place of Articulation  Liquids</vt:lpstr>
      <vt:lpstr>L Sound</vt:lpstr>
      <vt:lpstr>R Sound #1</vt:lpstr>
      <vt:lpstr>R Sound #2</vt:lpstr>
      <vt:lpstr>R Sound #3</vt:lpstr>
      <vt:lpstr>Thus, the liquids</vt:lpstr>
      <vt:lpstr>Today’s Sounds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</cp:lastModifiedBy>
  <cp:revision>178</cp:revision>
  <cp:lastPrinted>1601-01-01T00:00:00Z</cp:lastPrinted>
  <dcterms:created xsi:type="dcterms:W3CDTF">2006-01-31T01:24:28Z</dcterms:created>
  <dcterms:modified xsi:type="dcterms:W3CDTF">2016-06-02T06:08:34Z</dcterms:modified>
</cp:coreProperties>
</file>