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19"/>
  </p:notesMasterIdLst>
  <p:sldIdLst>
    <p:sldId id="256" r:id="rId2"/>
    <p:sldId id="284" r:id="rId3"/>
    <p:sldId id="344" r:id="rId4"/>
    <p:sldId id="345" r:id="rId5"/>
    <p:sldId id="347" r:id="rId6"/>
    <p:sldId id="348" r:id="rId7"/>
    <p:sldId id="349" r:id="rId8"/>
    <p:sldId id="358" r:id="rId9"/>
    <p:sldId id="343" r:id="rId10"/>
    <p:sldId id="353" r:id="rId11"/>
    <p:sldId id="352" r:id="rId12"/>
    <p:sldId id="355" r:id="rId13"/>
    <p:sldId id="356" r:id="rId14"/>
    <p:sldId id="351" r:id="rId15"/>
    <p:sldId id="357" r:id="rId16"/>
    <p:sldId id="354" r:id="rId17"/>
    <p:sldId id="265" r:id="rId18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598" autoAdjust="0"/>
  </p:normalViewPr>
  <p:slideViewPr>
    <p:cSldViewPr>
      <p:cViewPr varScale="1">
        <p:scale>
          <a:sx n="66" d="100"/>
          <a:sy n="66" d="100"/>
        </p:scale>
        <p:origin x="72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712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5291F7C-F7D8-4EE5-A4B3-DF1FFB07CCB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2120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ja-JP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9A290-5399-45C3-BB55-08B634EB362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6A85-76C3-4369-8938-7BE60B50DA2C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C262B-579F-44D2-ABCE-8941E65E5603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E0BC1-2C55-417D-A98C-BB77AB056AA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295AD-41CF-4305-BD4D-503F649B64C8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A6E6A-FFE2-4637-BC83-D5E1C9F5759A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77C8D-D5B5-4DB3-874F-E09CF0167A1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2CD24-1449-4CDA-866D-64C4B72D19E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8B41F-16ED-4A60-8FDC-BC1A0E900C17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DBC08-7F35-4C12-8C0A-EB8B1503947B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03FD057-902E-4E66-9007-5A2ED552A02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ja-JP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  <a:p>
            <a:pPr lvl="1" eaLnBrk="1" latinLnBrk="0" hangingPunct="1"/>
            <a:r>
              <a:rPr kumimoji="0" lang="en-US" altLang="ja-JP" smtClean="0"/>
              <a:t>Second level</a:t>
            </a:r>
          </a:p>
          <a:p>
            <a:pPr lvl="2" eaLnBrk="1" latinLnBrk="0" hangingPunct="1"/>
            <a:r>
              <a:rPr kumimoji="0" lang="en-US" altLang="ja-JP" smtClean="0"/>
              <a:t>Third level</a:t>
            </a:r>
          </a:p>
          <a:p>
            <a:pPr lvl="3" eaLnBrk="1" latinLnBrk="0" hangingPunct="1"/>
            <a:r>
              <a:rPr kumimoji="0" lang="en-US" altLang="ja-JP" smtClean="0"/>
              <a:t>Fourth level</a:t>
            </a:r>
          </a:p>
          <a:p>
            <a:pPr lvl="4" eaLnBrk="1" latinLnBrk="0" hangingPunct="1"/>
            <a:r>
              <a:rPr kumimoji="0" lang="en-US" altLang="ja-JP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64C635E-74C7-4E9C-9536-D56E8C780CF4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3777" y="1700808"/>
            <a:ext cx="8294687" cy="28575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/>
              <a:t>IPA </a:t>
            </a:r>
            <a:br>
              <a:rPr lang="en-US" altLang="ja-JP" dirty="0" smtClean="0"/>
            </a:br>
            <a:r>
              <a:rPr lang="en-US" altLang="ja-JP" dirty="0" smtClean="0"/>
              <a:t>(International Phonetic Alphabet)</a:t>
            </a:r>
            <a:endParaRPr lang="en-US" altLang="ja-JP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b="1" dirty="0" smtClean="0">
                <a:solidFill>
                  <a:srgbClr val="0000FF"/>
                </a:solidFill>
              </a:rPr>
              <a:t>Lips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179512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lips </a:t>
            </a:r>
            <a:r>
              <a:rPr lang="en-US" sz="2400" dirty="0" smtClean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labi</a:t>
            </a:r>
            <a:r>
              <a:rPr lang="en-US" sz="2400" dirty="0" smtClean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labio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393402">
            <a:off x="1587717" y="4019955"/>
            <a:ext cx="129537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719959" y="4509120"/>
            <a:ext cx="483889" cy="79208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7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Bilabial Plosives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779140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“bi” = 2 (bicycle, bilingual)</a:t>
            </a: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3100" y="2708920"/>
            <a:ext cx="8037990" cy="7802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bilabial = two lips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217512" y="4224872"/>
            <a:ext cx="6529166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ja-JP" sz="3600" i="1" dirty="0" smtClean="0">
                <a:latin typeface="+mj-lt"/>
                <a:ea typeface="+mn-ea"/>
                <a:sym typeface="Wingdings" pitchFamily="2" charset="2"/>
              </a:rPr>
              <a:t>Now add your voice …</a:t>
            </a:r>
            <a:endParaRPr kumimoji="1" lang="en-US" altLang="ja-JP" sz="3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3488060"/>
            <a:ext cx="652916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p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p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p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ower, u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p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, a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pp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le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8313" y="4818829"/>
            <a:ext cx="6529166" cy="7327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b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b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b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ase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b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all,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b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ag</a:t>
            </a:r>
          </a:p>
        </p:txBody>
      </p:sp>
      <p:sp>
        <p:nvSpPr>
          <p:cNvPr id="2" name="Rounded Rectangular Callout 1"/>
          <p:cNvSpPr/>
          <p:nvPr/>
        </p:nvSpPr>
        <p:spPr>
          <a:xfrm>
            <a:off x="2753903" y="1491626"/>
            <a:ext cx="3456384" cy="1190876"/>
          </a:xfrm>
          <a:prstGeom prst="wedgeRoundRectCallout">
            <a:avLst>
              <a:gd name="adj1" fmla="val -59820"/>
              <a:gd name="adj2" fmla="val 13635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voiceless </a:t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bilabial stop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3212557" y="3261598"/>
            <a:ext cx="3456384" cy="1190876"/>
          </a:xfrm>
          <a:prstGeom prst="wedgeRoundRectCallout">
            <a:avLst>
              <a:gd name="adj1" fmla="val -66371"/>
              <a:gd name="adj2" fmla="val 11734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voiced </a:t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bilabial stop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702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5" grpId="0"/>
      <p:bldP spid="9" grpId="0" build="p" autoUpdateAnimBg="0"/>
      <p:bldP spid="7" grpId="0" build="p" autoUpdateAnimBg="0"/>
      <p:bldP spid="10" grpId="0" build="p" autoUpdateAnimBg="0"/>
      <p:bldP spid="2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 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b="1" dirty="0" smtClean="0">
                <a:solidFill>
                  <a:srgbClr val="0000FF"/>
                </a:solidFill>
              </a:rPr>
              <a:t>Alveolar Ridge</a:t>
            </a:r>
            <a:endParaRPr lang="en-US" altLang="ja-JP" sz="2400" b="1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179512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Alveolar ridge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393402">
            <a:off x="1947757" y="3902066"/>
            <a:ext cx="129537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158729" y="4437112"/>
            <a:ext cx="405159" cy="43204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9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2" grpId="0" animBg="1"/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Alveolar Plosives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779140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alveolar ridge + tongue</a:t>
            </a:r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259632" y="3761938"/>
            <a:ext cx="6529166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ja-JP" sz="3600" i="1" dirty="0" smtClean="0">
                <a:latin typeface="+mj-lt"/>
                <a:ea typeface="+mn-ea"/>
                <a:sym typeface="Wingdings" pitchFamily="2" charset="2"/>
              </a:rPr>
              <a:t>Now add your voice …</a:t>
            </a:r>
            <a:endParaRPr kumimoji="1" lang="en-US" altLang="ja-JP" sz="3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8313" y="2860682"/>
            <a:ext cx="652916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t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t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t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wo,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t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ake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8313" y="4581128"/>
            <a:ext cx="6529166" cy="7327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d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d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d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og, foo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d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  <p:sp>
        <p:nvSpPr>
          <p:cNvPr id="2" name="Rounded Rectangular Callout 1"/>
          <p:cNvSpPr/>
          <p:nvPr/>
        </p:nvSpPr>
        <p:spPr>
          <a:xfrm>
            <a:off x="3541095" y="1579218"/>
            <a:ext cx="3456384" cy="1190876"/>
          </a:xfrm>
          <a:prstGeom prst="wedgeRoundRectCallout">
            <a:avLst>
              <a:gd name="adj1" fmla="val -86527"/>
              <a:gd name="adj2" fmla="val 9028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voiceless </a:t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alveolar plosive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3347864" y="5445224"/>
            <a:ext cx="3456384" cy="1190876"/>
          </a:xfrm>
          <a:prstGeom prst="wedgeRoundRectCallout">
            <a:avLst>
              <a:gd name="adj1" fmla="val -74686"/>
              <a:gd name="adj2" fmla="val -9033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voiced </a:t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alveolar plosive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9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9" grpId="0" build="p" autoUpdateAnimBg="0"/>
      <p:bldP spid="7" grpId="0" build="p" autoUpdateAnimBg="0"/>
      <p:bldP spid="10" grpId="0" build="p" autoUpdateAnimBg="0"/>
      <p:bldP spid="2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 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b="1" dirty="0" smtClean="0">
                <a:solidFill>
                  <a:srgbClr val="0000FF"/>
                </a:solidFill>
              </a:rPr>
              <a:t>Velum (Soft Palate)</a:t>
            </a:r>
            <a:endParaRPr lang="en-US" altLang="ja-JP" sz="2400" b="1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440655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Velum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393402">
            <a:off x="2955869" y="3542427"/>
            <a:ext cx="129537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094832" y="4097711"/>
            <a:ext cx="765200" cy="43204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9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2" grpId="0" animBg="1"/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Velar Plosives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779140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velum + tongue</a:t>
            </a:r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259632" y="3761938"/>
            <a:ext cx="6529166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ja-JP" sz="3600" i="1" dirty="0" smtClean="0">
                <a:latin typeface="+mj-lt"/>
                <a:ea typeface="+mn-ea"/>
                <a:sym typeface="Wingdings" pitchFamily="2" charset="2"/>
              </a:rPr>
              <a:t>Now add your voice …</a:t>
            </a:r>
            <a:endParaRPr kumimoji="1" lang="en-US" altLang="ja-JP" sz="3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8313" y="2860682"/>
            <a:ext cx="652916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k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k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c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a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k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e,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c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ut,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k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angaroo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8313" y="4581128"/>
            <a:ext cx="6529166" cy="7327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g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g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g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olf, ba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g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,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g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old, e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gg</a:t>
            </a:r>
          </a:p>
        </p:txBody>
      </p:sp>
      <p:sp>
        <p:nvSpPr>
          <p:cNvPr id="2" name="Rounded Rectangular Callout 1"/>
          <p:cNvSpPr/>
          <p:nvPr/>
        </p:nvSpPr>
        <p:spPr>
          <a:xfrm>
            <a:off x="3541095" y="1579218"/>
            <a:ext cx="3456384" cy="1190876"/>
          </a:xfrm>
          <a:prstGeom prst="wedgeRoundRectCallout">
            <a:avLst>
              <a:gd name="adj1" fmla="val -86527"/>
              <a:gd name="adj2" fmla="val 9028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voiceless </a:t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velar plosive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3347864" y="5445224"/>
            <a:ext cx="3456384" cy="1190876"/>
          </a:xfrm>
          <a:prstGeom prst="wedgeRoundRectCallout">
            <a:avLst>
              <a:gd name="adj1" fmla="val -74686"/>
              <a:gd name="adj2" fmla="val -90336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</a:rPr>
              <a:t>voiced </a:t>
            </a:r>
            <a:br>
              <a:rPr lang="en-US" sz="3200" dirty="0" smtClean="0">
                <a:solidFill>
                  <a:srgbClr val="0000FF"/>
                </a:solidFill>
              </a:rPr>
            </a:br>
            <a:r>
              <a:rPr lang="en-US" sz="3200" dirty="0" smtClean="0">
                <a:solidFill>
                  <a:srgbClr val="0000FF"/>
                </a:solidFill>
              </a:rPr>
              <a:t>velar plosive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78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9" grpId="0" build="p" autoUpdateAnimBg="0"/>
      <p:bldP spid="7" grpId="0" build="p" autoUpdateAnimBg="0"/>
      <p:bldP spid="10" grpId="0" build="p" autoUpdateAnimBg="0"/>
      <p:bldP spid="2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Thus, we have six plosives…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77180" y="3081908"/>
            <a:ext cx="8229600" cy="779140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t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= / </a:t>
            </a:r>
            <a:r>
              <a:rPr lang="en-US" altLang="ja-JP" sz="4000" dirty="0" smtClean="0">
                <a:latin typeface="+mj-lt"/>
                <a:cs typeface="Arial" pitchFamily="34" charset="0"/>
                <a:sym typeface="Wingdings" pitchFamily="2" charset="2"/>
              </a:rPr>
              <a:t>t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/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　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t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wo, 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t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ake</a:t>
            </a: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3800848"/>
            <a:ext cx="8037990" cy="7802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d</a:t>
            </a:r>
            <a:r>
              <a:rPr lang="ja-JP" altLang="en-US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= / d /  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d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og, foo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d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6924" y="4613287"/>
            <a:ext cx="7532166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 k</a:t>
            </a:r>
            <a:r>
              <a:rPr lang="ja-JP" altLang="en-US" sz="4000" dirty="0" smtClean="0">
                <a:latin typeface="Calibri" pitchFamily="34" charset="0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= / k /   </a:t>
            </a:r>
            <a:r>
              <a:rPr lang="en-US" altLang="ja-JP" sz="4000" dirty="0" smtClean="0">
                <a:solidFill>
                  <a:srgbClr val="FF0000"/>
                </a:solidFill>
                <a:latin typeface="Calibri" pitchFamily="34" charset="0"/>
                <a:ea typeface="+mn-ea"/>
                <a:sym typeface="Wingdings" pitchFamily="2" charset="2"/>
              </a:rPr>
              <a:t>c</a:t>
            </a: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a</a:t>
            </a:r>
            <a:r>
              <a:rPr lang="en-US" altLang="ja-JP" sz="4000" dirty="0" smtClean="0">
                <a:solidFill>
                  <a:srgbClr val="FF0000"/>
                </a:solidFill>
                <a:latin typeface="Calibri" pitchFamily="34" charset="0"/>
                <a:ea typeface="+mn-ea"/>
                <a:sym typeface="Wingdings" pitchFamily="2" charset="2"/>
              </a:rPr>
              <a:t>k</a:t>
            </a: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e, </a:t>
            </a:r>
            <a:r>
              <a:rPr lang="en-US" altLang="ja-JP" sz="4000" dirty="0" smtClean="0">
                <a:solidFill>
                  <a:srgbClr val="FF0000"/>
                </a:solidFill>
                <a:latin typeface="Calibri" pitchFamily="34" charset="0"/>
                <a:ea typeface="+mn-ea"/>
                <a:sym typeface="Wingdings" pitchFamily="2" charset="2"/>
              </a:rPr>
              <a:t>c</a:t>
            </a: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ut, </a:t>
            </a:r>
            <a:r>
              <a:rPr lang="en-US" altLang="ja-JP" sz="4000" dirty="0" smtClean="0">
                <a:solidFill>
                  <a:srgbClr val="FF0000"/>
                </a:solidFill>
                <a:latin typeface="Calibri" pitchFamily="34" charset="0"/>
                <a:ea typeface="+mn-ea"/>
                <a:sym typeface="Wingdings" pitchFamily="2" charset="2"/>
              </a:rPr>
              <a:t>k</a:t>
            </a:r>
            <a:r>
              <a:rPr lang="en-US" altLang="ja-JP" sz="4000" dirty="0" smtClean="0">
                <a:latin typeface="Calibri" pitchFamily="34" charset="0"/>
                <a:ea typeface="+mn-ea"/>
                <a:sym typeface="Wingdings" pitchFamily="2" charset="2"/>
              </a:rPr>
              <a:t>angaroo 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68313" y="5325753"/>
            <a:ext cx="6529166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>
                <a:latin typeface="+mj-lt"/>
                <a:ea typeface="+mn-ea"/>
                <a:sym typeface="Wingdings" pitchFamily="2" charset="2"/>
              </a:rPr>
              <a:t>g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g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g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ood,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g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o, 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g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olf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544055"/>
            <a:ext cx="652916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p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p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p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ower, u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p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, a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pp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le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71726" y="2336178"/>
            <a:ext cx="6529166" cy="7327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b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= / b /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b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ase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b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all,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b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ag</a:t>
            </a:r>
          </a:p>
        </p:txBody>
      </p:sp>
    </p:spTree>
    <p:extLst>
      <p:ext uri="{BB962C8B-B14F-4D97-AF65-F5344CB8AC3E}">
        <p14:creationId xmlns:p14="http://schemas.microsoft.com/office/powerpoint/2010/main" val="161817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5" grpId="0"/>
      <p:bldP spid="8" grpId="0" build="p" autoUpdateAnimBg="0"/>
      <p:bldP spid="9" grpId="0" build="p" autoUpdateAnimBg="0"/>
      <p:bldP spid="7" grpId="0" build="p" autoUpdateAnimBg="0"/>
      <p:bldP spid="10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0778"/>
            <a:ext cx="7715250" cy="10080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I</a:t>
            </a:r>
            <a:r>
              <a:rPr lang="en-US" altLang="ja-JP" dirty="0" smtClean="0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altLang="ja-JP" dirty="0" smtClean="0">
                <a:solidFill>
                  <a:schemeClr val="tx1"/>
                </a:solidFill>
              </a:rPr>
              <a:t>d be happy to entertain any questions at this time!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209800"/>
            <a:ext cx="8704263" cy="39227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ja-JP" i="1" dirty="0" smtClean="0"/>
              <a:t>(sorry if I</a:t>
            </a:r>
            <a:r>
              <a:rPr lang="en-US" altLang="ja-JP" i="1" dirty="0" smtClean="0">
                <a:latin typeface="Arial" charset="0"/>
              </a:rPr>
              <a:t>’</a:t>
            </a:r>
            <a:r>
              <a:rPr lang="en-US" altLang="ja-JP" i="1" dirty="0" smtClean="0"/>
              <a:t>ve tied you in knots)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ja-JP" sz="6000" i="1" dirty="0" smtClean="0">
              <a:solidFill>
                <a:schemeClr val="tx2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21509" name="Picture 6" descr="F:\My photos\puppet photos\yes-name_flossin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1400" y="2995613"/>
            <a:ext cx="4546600" cy="370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utoUpdateAnimBg="0"/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First, an introduction…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ja-JP" sz="3600" dirty="0" smtClean="0">
                <a:sym typeface="Wingdings" pitchFamily="2" charset="2"/>
              </a:rPr>
              <a:t>“phonetic” means … </a:t>
            </a:r>
            <a:r>
              <a:rPr lang="en-US" altLang="ja-JP" sz="3600" u="sng" dirty="0" smtClean="0">
                <a:solidFill>
                  <a:srgbClr val="FF0000"/>
                </a:solidFill>
                <a:sym typeface="Wingdings" pitchFamily="2" charset="2"/>
              </a:rPr>
              <a:t>sound</a:t>
            </a:r>
          </a:p>
          <a:p>
            <a:pPr eaLnBrk="1" hangingPunct="1"/>
            <a:r>
              <a:rPr lang="en-US" altLang="ja-JP" sz="3600" dirty="0" smtClean="0">
                <a:sym typeface="Wingdings" pitchFamily="2" charset="2"/>
              </a:rPr>
              <a:t>The basic idea is </a:t>
            </a:r>
            <a:r>
              <a:rPr lang="en-US" altLang="ja-JP" sz="3600" i="1" dirty="0" smtClean="0">
                <a:sym typeface="Wingdings" pitchFamily="2" charset="2"/>
              </a:rPr>
              <a:t>one symbol </a:t>
            </a:r>
            <a:r>
              <a:rPr lang="en-US" altLang="ja-JP" sz="3600" dirty="0" smtClean="0">
                <a:sym typeface="Wingdings" pitchFamily="2" charset="2"/>
              </a:rPr>
              <a:t>= </a:t>
            </a:r>
            <a:r>
              <a:rPr lang="en-US" altLang="ja-JP" sz="3600" i="1" dirty="0" smtClean="0">
                <a:sym typeface="Wingdings" pitchFamily="2" charset="2"/>
              </a:rPr>
              <a:t>one sound</a:t>
            </a:r>
          </a:p>
          <a:p>
            <a:pPr eaLnBrk="1" hangingPunct="1"/>
            <a:r>
              <a:rPr lang="en-US" altLang="ja-JP" sz="3600" dirty="0" smtClean="0">
                <a:sym typeface="Wingdings" pitchFamily="2" charset="2"/>
              </a:rPr>
              <a:t>IPA symbols are in slashes   / … /</a:t>
            </a:r>
          </a:p>
          <a:p>
            <a:pPr eaLnBrk="1" hangingPunct="1"/>
            <a:endParaRPr lang="en-US" altLang="ja-JP" sz="3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altLang="ja-JP" dirty="0">
                <a:solidFill>
                  <a:srgbClr val="0000FF"/>
                </a:solidFill>
              </a:rPr>
              <a:t>P</a:t>
            </a:r>
            <a:r>
              <a:rPr lang="en-US" altLang="ja-JP" dirty="0" smtClean="0">
                <a:solidFill>
                  <a:srgbClr val="0000FF"/>
                </a:solidFill>
              </a:rPr>
              <a:t>laces of Articulation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67544" y="1205880"/>
            <a:ext cx="8229600" cy="3015208"/>
          </a:xfrm>
          <a:prstGeom prst="rect">
            <a:avLst/>
          </a:prstGeom>
        </p:spPr>
        <p:txBody>
          <a:bodyPr vert="horz" lIns="0" rIns="0" bIns="0" anchor="b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5000" dirty="0" smtClean="0">
                <a:latin typeface="+mj-lt"/>
                <a:ea typeface="+mj-ea"/>
                <a:cs typeface="+mj-cs"/>
              </a:rPr>
              <a:t>Articulation? How a word is said or pronounced … </a:t>
            </a:r>
            <a:endParaRPr lang="en-US" altLang="ja-JP" sz="5000" dirty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First, imagine a person’s head…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Your Mouth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7544" y="3006080"/>
            <a:ext cx="8229600" cy="854968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Now imagine inside the mouth…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4818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b="1" dirty="0" smtClean="0">
                <a:solidFill>
                  <a:srgbClr val="0000FF"/>
                </a:solidFill>
              </a:rPr>
              <a:t>Lips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179512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lips </a:t>
            </a:r>
            <a:r>
              <a:rPr lang="en-US" sz="2400" dirty="0" smtClean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sz="2400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labi</a:t>
            </a:r>
            <a:r>
              <a:rPr lang="en-US" sz="2400" dirty="0" smtClean="0">
                <a:solidFill>
                  <a:srgbClr val="0000FF"/>
                </a:solidFill>
                <a:sym typeface="Wingdings" panose="05000000000000000000" pitchFamily="2" charset="2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sym typeface="Wingdings" panose="05000000000000000000" pitchFamily="2" charset="2"/>
              </a:rPr>
              <a:t>labio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393402">
            <a:off x="1587717" y="4019955"/>
            <a:ext cx="129537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719959" y="4509120"/>
            <a:ext cx="483889" cy="79208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3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b="1" dirty="0" smtClean="0">
                <a:solidFill>
                  <a:srgbClr val="0000FF"/>
                </a:solidFill>
              </a:rPr>
              <a:t>Teeth</a:t>
            </a:r>
            <a:r>
              <a:rPr lang="en-US" altLang="ja-JP" dirty="0" smtClean="0">
                <a:solidFill>
                  <a:srgbClr val="0000FF"/>
                </a:solidFill>
              </a:rPr>
              <a:t> 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179512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teeth </a:t>
            </a:r>
            <a:r>
              <a:rPr lang="en-US" sz="2400" dirty="0" smtClean="0">
                <a:solidFill>
                  <a:srgbClr val="0000FF"/>
                </a:solidFill>
                <a:sym typeface="Wingdings" panose="05000000000000000000" pitchFamily="2" charset="2"/>
              </a:rPr>
              <a:t> dental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393402">
            <a:off x="1731733" y="4019955"/>
            <a:ext cx="129537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935983" y="4509120"/>
            <a:ext cx="483889" cy="79208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36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2" grpId="0" animBg="1"/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 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b="1" dirty="0" smtClean="0">
                <a:solidFill>
                  <a:srgbClr val="0000FF"/>
                </a:solidFill>
              </a:rPr>
              <a:t>Alveolar Ridge</a:t>
            </a:r>
            <a:endParaRPr lang="en-US" altLang="ja-JP" sz="2400" b="1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179512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Alveolar ridge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393402">
            <a:off x="1947757" y="3902066"/>
            <a:ext cx="129537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158729" y="4437112"/>
            <a:ext cx="405159" cy="43204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9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2" grpId="0" animBg="1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 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b="1" dirty="0" smtClean="0">
                <a:solidFill>
                  <a:srgbClr val="0000FF"/>
                </a:solidFill>
              </a:rPr>
              <a:t>Velum (Soft Palate)</a:t>
            </a:r>
            <a:endParaRPr lang="en-US" altLang="ja-JP" sz="2400" b="1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440655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Velum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393402">
            <a:off x="2955869" y="3542427"/>
            <a:ext cx="129537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094832" y="4097711"/>
            <a:ext cx="765200" cy="43204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0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2" grpId="0" animBg="1"/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Today, the </a:t>
            </a:r>
            <a:r>
              <a:rPr lang="en-US" altLang="ja-JP" dirty="0" smtClean="0">
                <a:solidFill>
                  <a:srgbClr val="0000FF"/>
                </a:solidFill>
              </a:rPr>
              <a:t>plosives</a:t>
            </a:r>
            <a:r>
              <a:rPr lang="en-US" altLang="ja-JP" dirty="0" smtClean="0">
                <a:solidFill>
                  <a:schemeClr val="tx1"/>
                </a:solidFill>
              </a:rPr>
              <a:t> (“stops”)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2789664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“explosive sounds”</a:t>
            </a:r>
          </a:p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short</a:t>
            </a:r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772816"/>
            <a:ext cx="3141302" cy="3212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2534</TotalTime>
  <Words>309</Words>
  <Application>Microsoft Office PowerPoint</Application>
  <PresentationFormat>On-screen Show (4:3)</PresentationFormat>
  <Paragraphs>92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HGP創英角ﾎﾟｯﾌﾟ体</vt:lpstr>
      <vt:lpstr>HGP明朝E</vt:lpstr>
      <vt:lpstr>ＭＳ Ｐゴシック</vt:lpstr>
      <vt:lpstr>ＭＳ Ｐ明朝</vt:lpstr>
      <vt:lpstr>Arial</vt:lpstr>
      <vt:lpstr>Calibri</vt:lpstr>
      <vt:lpstr>Constantia</vt:lpstr>
      <vt:lpstr>Tahoma</vt:lpstr>
      <vt:lpstr>Times New Roman</vt:lpstr>
      <vt:lpstr>Wingdings</vt:lpstr>
      <vt:lpstr>Wingdings 2</vt:lpstr>
      <vt:lpstr>Flow</vt:lpstr>
      <vt:lpstr>IPA  (International Phonetic Alphabet)</vt:lpstr>
      <vt:lpstr>First, an introduction…</vt:lpstr>
      <vt:lpstr>Places of Articulation</vt:lpstr>
      <vt:lpstr>Your Mouth</vt:lpstr>
      <vt:lpstr>Place of Articulation Lips </vt:lpstr>
      <vt:lpstr>Place of Articulation Teeth </vt:lpstr>
      <vt:lpstr>Place of Articulation  Alveolar Ridge</vt:lpstr>
      <vt:lpstr>Place of Articulation  Velum (Soft Palate)</vt:lpstr>
      <vt:lpstr>Today, the plosives (“stops”)</vt:lpstr>
      <vt:lpstr>Place of Articulation Lips </vt:lpstr>
      <vt:lpstr>Bilabial Plosives</vt:lpstr>
      <vt:lpstr>Place of Articulation  Alveolar Ridge</vt:lpstr>
      <vt:lpstr>Alveolar Plosives</vt:lpstr>
      <vt:lpstr>Place of Articulation  Velum (Soft Palate)</vt:lpstr>
      <vt:lpstr>Velar Plosives</vt:lpstr>
      <vt:lpstr>Thus, we have six plosives…</vt:lpstr>
      <vt:lpstr>I’d be happy to entertain any questions at this time! </vt:lpstr>
    </vt:vector>
  </TitlesOfParts>
  <Company>筑波大学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of My Project</dc:title>
  <dc:creator>root</dc:creator>
  <cp:lastModifiedBy>明治大学</cp:lastModifiedBy>
  <cp:revision>125</cp:revision>
  <cp:lastPrinted>1601-01-01T00:00:00Z</cp:lastPrinted>
  <dcterms:created xsi:type="dcterms:W3CDTF">2006-01-31T01:24:28Z</dcterms:created>
  <dcterms:modified xsi:type="dcterms:W3CDTF">2018-04-25T01:48:33Z</dcterms:modified>
</cp:coreProperties>
</file>