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0" r:id="rId1"/>
  </p:sldMasterIdLst>
  <p:notesMasterIdLst>
    <p:notesMasterId r:id="rId14"/>
  </p:notesMasterIdLst>
  <p:sldIdLst>
    <p:sldId id="256" r:id="rId2"/>
    <p:sldId id="284" r:id="rId3"/>
    <p:sldId id="343" r:id="rId4"/>
    <p:sldId id="344" r:id="rId5"/>
    <p:sldId id="345" r:id="rId6"/>
    <p:sldId id="346" r:id="rId7"/>
    <p:sldId id="347" r:id="rId8"/>
    <p:sldId id="348" r:id="rId9"/>
    <p:sldId id="349" r:id="rId10"/>
    <p:sldId id="350" r:id="rId11"/>
    <p:sldId id="351" r:id="rId12"/>
    <p:sldId id="265" r:id="rId13"/>
  </p:sldIdLst>
  <p:sldSz cx="9144000" cy="6858000" type="screen4x3"/>
  <p:notesSz cx="6734175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3" autoAdjust="0"/>
    <p:restoredTop sz="94598" autoAdjust="0"/>
  </p:normalViewPr>
  <p:slideViewPr>
    <p:cSldViewPr>
      <p:cViewPr varScale="1">
        <p:scale>
          <a:sx n="110" d="100"/>
          <a:sy n="110" d="100"/>
        </p:scale>
        <p:origin x="36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37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0113" y="739775"/>
            <a:ext cx="4933950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7125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2 レベル</a:t>
            </a:r>
          </a:p>
          <a:p>
            <a:pPr lvl="2"/>
            <a:r>
              <a:rPr lang="ja-JP" altLang="en-US" noProof="0" smtClean="0"/>
              <a:t>第 3 レベル</a:t>
            </a:r>
          </a:p>
          <a:p>
            <a:pPr lvl="3"/>
            <a:r>
              <a:rPr lang="ja-JP" altLang="en-US" noProof="0" smtClean="0"/>
              <a:t>第 4 レベル</a:t>
            </a:r>
          </a:p>
          <a:p>
            <a:pPr lvl="4"/>
            <a:r>
              <a:rPr lang="ja-JP" altLang="en-US" noProof="0" smtClean="0"/>
              <a:t>第 5 レベル</a:t>
            </a:r>
          </a:p>
        </p:txBody>
      </p:sp>
      <p:sp>
        <p:nvSpPr>
          <p:cNvPr id="972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72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A5291F7C-F7D8-4EE5-A4B3-DF1FFB07CCB6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521200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altLang="ja-JP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79A290-5399-45C3-BB55-08B634EB3629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B26A85-76C3-4369-8938-7BE60B50DA2C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5C262B-579F-44D2-ABCE-8941E65E5603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2E0BC1-2C55-417D-A98C-BB77AB056AA5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altLang="ja-JP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A295AD-41CF-4305-BD4D-503F649B64C8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1A6E6A-FFE2-4637-BC83-D5E1C9F5759A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ja-JP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ja-JP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E77C8D-D5B5-4DB3-874F-E09CF0167A1D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92CD24-1449-4CDA-866D-64C4B72D19EE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08B41F-16ED-4A60-8FDC-BC1A0E900C17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altLang="ja-JP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ADBC08-7F35-4C12-8C0A-EB8B1503947B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altLang="ja-JP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503FD057-902E-4E66-9007-5A2ED552A02D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altLang="ja-JP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altLang="ja-JP" smtClean="0"/>
              <a:t>Click to edit Master text styles</a:t>
            </a:r>
          </a:p>
          <a:p>
            <a:pPr lvl="1" eaLnBrk="1" latinLnBrk="0" hangingPunct="1"/>
            <a:r>
              <a:rPr kumimoji="0" lang="en-US" altLang="ja-JP" smtClean="0"/>
              <a:t>Second level</a:t>
            </a:r>
          </a:p>
          <a:p>
            <a:pPr lvl="2" eaLnBrk="1" latinLnBrk="0" hangingPunct="1"/>
            <a:r>
              <a:rPr kumimoji="0" lang="en-US" altLang="ja-JP" smtClean="0"/>
              <a:t>Third level</a:t>
            </a:r>
          </a:p>
          <a:p>
            <a:pPr lvl="3" eaLnBrk="1" latinLnBrk="0" hangingPunct="1"/>
            <a:r>
              <a:rPr kumimoji="0" lang="en-US" altLang="ja-JP" smtClean="0"/>
              <a:t>Fourth level</a:t>
            </a:r>
          </a:p>
          <a:p>
            <a:pPr lvl="4" eaLnBrk="1" latinLnBrk="0" hangingPunct="1"/>
            <a:r>
              <a:rPr kumimoji="0" lang="en-US" altLang="ja-JP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364C635E-74C7-4E9C-9536-D56E8C780CF4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52" r:id="rId2"/>
    <p:sldLayoutId id="2147483853" r:id="rId3"/>
    <p:sldLayoutId id="2147483854" r:id="rId4"/>
    <p:sldLayoutId id="2147483855" r:id="rId5"/>
    <p:sldLayoutId id="2147483856" r:id="rId6"/>
    <p:sldLayoutId id="2147483857" r:id="rId7"/>
    <p:sldLayoutId id="2147483858" r:id="rId8"/>
    <p:sldLayoutId id="2147483859" r:id="rId9"/>
    <p:sldLayoutId id="2147483860" r:id="rId10"/>
    <p:sldLayoutId id="2147483861" r:id="rId11"/>
  </p:sldLayoutIdLst>
  <p:txStyles>
    <p:titleStyle>
      <a:lvl1pPr algn="l" rtl="0" eaLnBrk="1" latinLnBrk="0" hangingPunct="1">
        <a:spcBef>
          <a:spcPct val="0"/>
        </a:spcBef>
        <a:buNone/>
        <a:defRPr kumimoji="1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1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3777" y="1700808"/>
            <a:ext cx="8294687" cy="28575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dirty="0" smtClean="0"/>
              <a:t>IPA </a:t>
            </a:r>
            <a:br>
              <a:rPr lang="en-US" altLang="ja-JP" dirty="0" smtClean="0"/>
            </a:br>
            <a:r>
              <a:rPr lang="en-US" altLang="ja-JP" dirty="0" smtClean="0"/>
              <a:t>(International Phonetic Alphabet)</a:t>
            </a:r>
            <a:endParaRPr lang="en-US" altLang="ja-JP" sz="32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dirty="0" smtClean="0">
                <a:solidFill>
                  <a:srgbClr val="0000FF"/>
                </a:solidFill>
              </a:rPr>
              <a:t>The </a:t>
            </a:r>
            <a:r>
              <a:rPr lang="en-US" altLang="ja-JP" dirty="0" smtClean="0">
                <a:solidFill>
                  <a:srgbClr val="0000FF"/>
                </a:solidFill>
              </a:rPr>
              <a:t>Vowel Map</a:t>
            </a:r>
            <a:endParaRPr lang="en-US" altLang="ja-JP" sz="2400" dirty="0" smtClean="0">
              <a:solidFill>
                <a:srgbClr val="0000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rot="16200000" flipH="1">
            <a:off x="1043608" y="3140968"/>
            <a:ext cx="3528394" cy="1512169"/>
          </a:xfrm>
          <a:prstGeom prst="line">
            <a:avLst/>
          </a:prstGeom>
          <a:ln w="635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051720" y="2132856"/>
            <a:ext cx="4968552" cy="0"/>
          </a:xfrm>
          <a:prstGeom prst="line">
            <a:avLst/>
          </a:prstGeom>
          <a:ln w="635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563888" y="5661248"/>
            <a:ext cx="3456384" cy="43130"/>
          </a:xfrm>
          <a:prstGeom prst="line">
            <a:avLst/>
          </a:prstGeom>
          <a:ln w="635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5220072" y="3933056"/>
            <a:ext cx="3600400" cy="0"/>
          </a:xfrm>
          <a:prstGeom prst="line">
            <a:avLst/>
          </a:prstGeom>
          <a:ln w="635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3"/>
          <p:cNvSpPr>
            <a:spLocks noGrp="1" noChangeArrowheads="1"/>
          </p:cNvSpPr>
          <p:nvPr>
            <p:ph idx="1"/>
          </p:nvPr>
        </p:nvSpPr>
        <p:spPr>
          <a:xfrm>
            <a:off x="5940152" y="4797152"/>
            <a:ext cx="1008112" cy="79208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altLang="ja-JP" sz="44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ɑ</a:t>
            </a:r>
            <a:endParaRPr lang="en-US" altLang="ja-JP" sz="5400" dirty="0" smtClean="0">
              <a:latin typeface="+mj-lt"/>
              <a:sym typeface="Wingdings" pitchFamily="2" charset="2"/>
            </a:endParaRPr>
          </a:p>
          <a:p>
            <a:pPr>
              <a:buNone/>
            </a:pPr>
            <a:endParaRPr lang="en-US" altLang="ja-JP" sz="2400" dirty="0" smtClean="0">
              <a:latin typeface="+mj-lt"/>
              <a:sym typeface="Wingdings" pitchFamily="2" charset="2"/>
            </a:endParaRPr>
          </a:p>
          <a:p>
            <a:pPr>
              <a:buNone/>
            </a:pPr>
            <a:endParaRPr lang="en-US" altLang="ja-JP" sz="2400" dirty="0" smtClean="0">
              <a:latin typeface="+mj-lt"/>
              <a:sym typeface="Wingdings" pitchFamily="2" charset="2"/>
            </a:endParaRPr>
          </a:p>
          <a:p>
            <a:endParaRPr lang="en-US" altLang="ja-JP" sz="2400" dirty="0" smtClean="0">
              <a:sym typeface="Wingdings" pitchFamily="2" charset="2"/>
            </a:endParaRPr>
          </a:p>
          <a:p>
            <a:pPr eaLnBrk="1" hangingPunct="1"/>
            <a:endParaRPr lang="en-US" altLang="ja-JP" sz="2400" dirty="0" smtClean="0">
              <a:sym typeface="Wingdings" pitchFamily="2" charset="2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2483768" y="2223512"/>
            <a:ext cx="1080120" cy="84544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en-US" altLang="ja-JP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Wingdings" pitchFamily="2" charset="2"/>
              </a:rPr>
              <a:t>i</a:t>
            </a:r>
            <a:endParaRPr kumimoji="1" lang="en-US" altLang="ja-JP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5940152" y="2348880"/>
            <a:ext cx="864096" cy="86409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en-US" altLang="ja-JP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Wingdings" pitchFamily="2" charset="2"/>
              </a:rPr>
              <a:t>u</a:t>
            </a:r>
            <a:endParaRPr kumimoji="1" lang="en-US" altLang="ja-JP" sz="5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3265512" y="3519656"/>
            <a:ext cx="946448" cy="77344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 algn="ctr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</a:pPr>
            <a:r>
              <a:rPr lang="el-GR" altLang="ja-JP" sz="44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ε</a:t>
            </a:r>
            <a:endParaRPr kumimoji="1" lang="en-US" altLang="ja-JP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>
          <a:xfrm>
            <a:off x="5940152" y="3501008"/>
            <a:ext cx="1008112" cy="86409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en-US" altLang="ja-JP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Wingdings" pitchFamily="2" charset="2"/>
              </a:rPr>
              <a:t>o</a:t>
            </a:r>
            <a:endParaRPr kumimoji="1" lang="en-US" altLang="ja-JP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6228184" y="1268760"/>
            <a:ext cx="2850689" cy="1143718"/>
          </a:xfrm>
          <a:prstGeom prst="roundRect">
            <a:avLst/>
          </a:prstGeom>
          <a:solidFill>
            <a:srgbClr val="FFFF00"/>
          </a:solidFill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0000FF"/>
                </a:solidFill>
                <a:latin typeface="+mj-lt"/>
              </a:rPr>
              <a:t>High, back, rounded vowel</a:t>
            </a:r>
            <a:endParaRPr lang="en-US" sz="3200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-36512" y="1196752"/>
            <a:ext cx="2850689" cy="1143718"/>
          </a:xfrm>
          <a:prstGeom prst="roundRect">
            <a:avLst/>
          </a:prstGeom>
          <a:solidFill>
            <a:srgbClr val="FFFF00"/>
          </a:solidFill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0000FF"/>
                </a:solidFill>
                <a:latin typeface="+mj-lt"/>
              </a:rPr>
              <a:t>High, front, tense vowel</a:t>
            </a:r>
            <a:endParaRPr lang="en-US" sz="3200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107504" y="3365402"/>
            <a:ext cx="3312368" cy="1143718"/>
          </a:xfrm>
          <a:prstGeom prst="roundRect">
            <a:avLst/>
          </a:prstGeom>
          <a:solidFill>
            <a:srgbClr val="FFFF00"/>
          </a:solidFill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0000FF"/>
                </a:solidFill>
                <a:latin typeface="+mj-lt"/>
              </a:rPr>
              <a:t>Mid, front, unrounded vowel</a:t>
            </a:r>
            <a:endParaRPr lang="en-US" sz="3200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6156176" y="5669658"/>
            <a:ext cx="2850689" cy="1143718"/>
          </a:xfrm>
          <a:prstGeom prst="roundRect">
            <a:avLst/>
          </a:prstGeom>
          <a:solidFill>
            <a:srgbClr val="FFFF00"/>
          </a:solidFill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0000FF"/>
                </a:solidFill>
                <a:latin typeface="+mj-lt"/>
              </a:rPr>
              <a:t>Low, back, rounded vowel</a:t>
            </a:r>
            <a:endParaRPr lang="en-US" sz="3200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7092281" y="3068960"/>
            <a:ext cx="1914584" cy="1935806"/>
          </a:xfrm>
          <a:prstGeom prst="roundRect">
            <a:avLst/>
          </a:prstGeom>
          <a:solidFill>
            <a:srgbClr val="FFFF00"/>
          </a:solidFill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0000FF"/>
                </a:solidFill>
                <a:latin typeface="+mj-lt"/>
              </a:rPr>
              <a:t>Mid, back, rounded vowel</a:t>
            </a:r>
            <a:endParaRPr lang="en-US" sz="3200" dirty="0">
              <a:solidFill>
                <a:srgbClr val="0000FF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2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  <p:bldP spid="12" grpId="0" build="p" autoUpdateAnimBg="0"/>
      <p:bldP spid="14" grpId="0" build="p" autoUpdateAnimBg="0"/>
      <p:bldP spid="16" grpId="0"/>
      <p:bldP spid="17" grpId="0" build="p" autoUpdateAnimBg="0"/>
      <p:bldP spid="2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dirty="0" smtClean="0">
                <a:solidFill>
                  <a:srgbClr val="0000FF"/>
                </a:solidFill>
              </a:rPr>
              <a:t>The </a:t>
            </a:r>
            <a:r>
              <a:rPr lang="en-US" altLang="ja-JP" dirty="0" smtClean="0">
                <a:solidFill>
                  <a:srgbClr val="0000FF"/>
                </a:solidFill>
              </a:rPr>
              <a:t>Vowel Map</a:t>
            </a:r>
            <a:endParaRPr lang="en-US" altLang="ja-JP" sz="2400" dirty="0" smtClean="0">
              <a:solidFill>
                <a:srgbClr val="0000FF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rot="16200000" flipH="1">
            <a:off x="1043608" y="3140968"/>
            <a:ext cx="3528394" cy="1512169"/>
          </a:xfrm>
          <a:prstGeom prst="line">
            <a:avLst/>
          </a:prstGeom>
          <a:ln w="635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051720" y="2132856"/>
            <a:ext cx="4968552" cy="0"/>
          </a:xfrm>
          <a:prstGeom prst="line">
            <a:avLst/>
          </a:prstGeom>
          <a:ln w="635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563888" y="5661248"/>
            <a:ext cx="3456384" cy="43130"/>
          </a:xfrm>
          <a:prstGeom prst="line">
            <a:avLst/>
          </a:prstGeom>
          <a:ln w="635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5220072" y="3933056"/>
            <a:ext cx="3600400" cy="0"/>
          </a:xfrm>
          <a:prstGeom prst="line">
            <a:avLst/>
          </a:prstGeom>
          <a:ln w="635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3"/>
          <p:cNvSpPr>
            <a:spLocks noGrp="1" noChangeArrowheads="1"/>
          </p:cNvSpPr>
          <p:nvPr>
            <p:ph idx="1"/>
          </p:nvPr>
        </p:nvSpPr>
        <p:spPr>
          <a:xfrm>
            <a:off x="5940152" y="4797152"/>
            <a:ext cx="1008112" cy="79208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altLang="ja-JP" sz="44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ɑ</a:t>
            </a:r>
            <a:endParaRPr lang="en-US" altLang="ja-JP" sz="5400" dirty="0" smtClean="0">
              <a:latin typeface="+mj-lt"/>
              <a:sym typeface="Wingdings" pitchFamily="2" charset="2"/>
            </a:endParaRPr>
          </a:p>
          <a:p>
            <a:pPr>
              <a:buNone/>
            </a:pPr>
            <a:endParaRPr lang="en-US" altLang="ja-JP" sz="2400" dirty="0" smtClean="0">
              <a:latin typeface="+mj-lt"/>
              <a:sym typeface="Wingdings" pitchFamily="2" charset="2"/>
            </a:endParaRPr>
          </a:p>
          <a:p>
            <a:pPr>
              <a:buNone/>
            </a:pPr>
            <a:endParaRPr lang="en-US" altLang="ja-JP" sz="2400" dirty="0" smtClean="0">
              <a:latin typeface="+mj-lt"/>
              <a:sym typeface="Wingdings" pitchFamily="2" charset="2"/>
            </a:endParaRPr>
          </a:p>
          <a:p>
            <a:endParaRPr lang="en-US" altLang="ja-JP" sz="2400" dirty="0" smtClean="0">
              <a:sym typeface="Wingdings" pitchFamily="2" charset="2"/>
            </a:endParaRPr>
          </a:p>
          <a:p>
            <a:pPr eaLnBrk="1" hangingPunct="1"/>
            <a:endParaRPr lang="en-US" altLang="ja-JP" sz="2400" dirty="0" smtClean="0">
              <a:sym typeface="Wingdings" pitchFamily="2" charset="2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2483768" y="2223512"/>
            <a:ext cx="1080120" cy="84544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en-US" altLang="ja-JP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Wingdings" pitchFamily="2" charset="2"/>
              </a:rPr>
              <a:t>i</a:t>
            </a:r>
            <a:endParaRPr kumimoji="1" lang="en-US" altLang="ja-JP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5940152" y="2348880"/>
            <a:ext cx="864096" cy="86409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en-US" altLang="ja-JP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Wingdings" pitchFamily="2" charset="2"/>
              </a:rPr>
              <a:t>u</a:t>
            </a:r>
            <a:endParaRPr kumimoji="1" lang="en-US" altLang="ja-JP" sz="5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3265512" y="3519656"/>
            <a:ext cx="946448" cy="77344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 algn="ctr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</a:pPr>
            <a:r>
              <a:rPr lang="el-GR" altLang="ja-JP" sz="44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ε</a:t>
            </a:r>
            <a:endParaRPr kumimoji="1" lang="en-US" altLang="ja-JP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>
          <a:xfrm>
            <a:off x="5940152" y="3501008"/>
            <a:ext cx="1008112" cy="86409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en-US" altLang="ja-JP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Wingdings" pitchFamily="2" charset="2"/>
              </a:rPr>
              <a:t>o</a:t>
            </a:r>
            <a:endParaRPr kumimoji="1" lang="en-US" altLang="ja-JP" sz="5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  <a:sym typeface="Wingdings" pitchFamily="2" charset="2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200551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  <p:bldP spid="12" grpId="0" build="p" autoUpdateAnimBg="0"/>
      <p:bldP spid="14" grpId="0" build="p" autoUpdateAnimBg="0"/>
      <p:bldP spid="16" grpId="0"/>
      <p:bldP spid="17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980778"/>
            <a:ext cx="7715250" cy="10080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ja-JP" dirty="0" smtClean="0">
                <a:solidFill>
                  <a:schemeClr val="tx1"/>
                </a:solidFill>
              </a:rPr>
              <a:t>I</a:t>
            </a:r>
            <a:r>
              <a:rPr lang="en-US" altLang="ja-JP" dirty="0" smtClean="0">
                <a:solidFill>
                  <a:schemeClr val="tx1"/>
                </a:solidFill>
                <a:latin typeface="Arial" charset="0"/>
              </a:rPr>
              <a:t>’</a:t>
            </a:r>
            <a:r>
              <a:rPr lang="en-US" altLang="ja-JP" dirty="0" smtClean="0">
                <a:solidFill>
                  <a:schemeClr val="tx1"/>
                </a:solidFill>
              </a:rPr>
              <a:t>d be happy to entertain any questions at this time!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2209800"/>
            <a:ext cx="8704263" cy="3922713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altLang="ja-JP" i="1" dirty="0" smtClean="0"/>
              <a:t>(sorry if I</a:t>
            </a:r>
            <a:r>
              <a:rPr lang="en-US" altLang="ja-JP" i="1" dirty="0" smtClean="0">
                <a:latin typeface="Arial" charset="0"/>
              </a:rPr>
              <a:t>’</a:t>
            </a:r>
            <a:r>
              <a:rPr lang="en-US" altLang="ja-JP" i="1" dirty="0" smtClean="0"/>
              <a:t>ve tied you in knots)</a:t>
            </a:r>
          </a:p>
          <a:p>
            <a:pPr algn="ctr" eaLnBrk="1" hangingPunct="1">
              <a:buFont typeface="Wingdings" pitchFamily="2" charset="2"/>
              <a:buNone/>
            </a:pPr>
            <a:endParaRPr lang="en-US" altLang="ja-JP" sz="6000" i="1" dirty="0" smtClean="0">
              <a:solidFill>
                <a:schemeClr val="tx2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pic>
        <p:nvPicPr>
          <p:cNvPr id="21509" name="Picture 6" descr="F:\My photos\puppet photos\yes-name_flossing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11400" y="2995613"/>
            <a:ext cx="4546600" cy="3709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8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6" grpId="0" autoUpdateAnimBg="0"/>
      <p:bldP spid="2150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ja-JP" dirty="0" smtClean="0">
                <a:solidFill>
                  <a:schemeClr val="tx1"/>
                </a:solidFill>
              </a:rPr>
              <a:t>First, a review…</a:t>
            </a:r>
            <a:endParaRPr lang="en-US" altLang="ja-JP" sz="2400" dirty="0" smtClean="0">
              <a:solidFill>
                <a:schemeClr val="tx1"/>
              </a:solidFill>
            </a:endParaRPr>
          </a:p>
        </p:txBody>
      </p:sp>
      <p:sp>
        <p:nvSpPr>
          <p:cNvPr id="25805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ja-JP" sz="3600" dirty="0" smtClean="0">
                <a:sym typeface="Wingdings" pitchFamily="2" charset="2"/>
              </a:rPr>
              <a:t>“phonetic” means … </a:t>
            </a:r>
            <a:r>
              <a:rPr lang="en-US" altLang="ja-JP" sz="3600" u="sng" dirty="0" smtClean="0">
                <a:solidFill>
                  <a:srgbClr val="FF0000"/>
                </a:solidFill>
                <a:sym typeface="Wingdings" pitchFamily="2" charset="2"/>
              </a:rPr>
              <a:t>sound</a:t>
            </a:r>
          </a:p>
          <a:p>
            <a:pPr eaLnBrk="1" hangingPunct="1"/>
            <a:r>
              <a:rPr lang="en-US" altLang="ja-JP" sz="3600" dirty="0" smtClean="0">
                <a:sym typeface="Wingdings" pitchFamily="2" charset="2"/>
              </a:rPr>
              <a:t>The basic idea is </a:t>
            </a:r>
            <a:r>
              <a:rPr lang="en-US" altLang="ja-JP" sz="3600" i="1" dirty="0" smtClean="0">
                <a:sym typeface="Wingdings" pitchFamily="2" charset="2"/>
              </a:rPr>
              <a:t>one symbol </a:t>
            </a:r>
            <a:r>
              <a:rPr lang="en-US" altLang="ja-JP" sz="3600" dirty="0" smtClean="0">
                <a:sym typeface="Wingdings" pitchFamily="2" charset="2"/>
              </a:rPr>
              <a:t>= </a:t>
            </a:r>
            <a:r>
              <a:rPr lang="en-US" altLang="ja-JP" sz="3600" i="1" dirty="0" smtClean="0">
                <a:sym typeface="Wingdings" pitchFamily="2" charset="2"/>
              </a:rPr>
              <a:t>one sound</a:t>
            </a:r>
          </a:p>
          <a:p>
            <a:pPr eaLnBrk="1" hangingPunct="1"/>
            <a:r>
              <a:rPr lang="en-US" altLang="ja-JP" sz="3600" dirty="0" smtClean="0">
                <a:sym typeface="Wingdings" pitchFamily="2" charset="2"/>
              </a:rPr>
              <a:t>IPA symbols are in slashes   / … /</a:t>
            </a:r>
          </a:p>
          <a:p>
            <a:pPr eaLnBrk="1" hangingPunct="1"/>
            <a:endParaRPr lang="en-US" altLang="ja-JP" sz="3600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1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ja-JP" dirty="0" smtClean="0">
                <a:solidFill>
                  <a:schemeClr val="tx1"/>
                </a:solidFill>
              </a:rPr>
              <a:t>Today, the Japanese</a:t>
            </a:r>
            <a:r>
              <a:rPr lang="ja-JP" altLang="en-US" dirty="0" smtClean="0">
                <a:solidFill>
                  <a:schemeClr val="tx1"/>
                </a:solidFill>
              </a:rPr>
              <a:t> </a:t>
            </a:r>
            <a:r>
              <a:rPr lang="en-US" altLang="ja-JP" dirty="0" smtClean="0">
                <a:solidFill>
                  <a:schemeClr val="tx1"/>
                </a:solidFill>
              </a:rPr>
              <a:t>vowels</a:t>
            </a:r>
            <a:endParaRPr lang="en-US" altLang="ja-JP" sz="2400" dirty="0" smtClean="0">
              <a:solidFill>
                <a:schemeClr val="tx1"/>
              </a:solidFill>
            </a:endParaRPr>
          </a:p>
        </p:txBody>
      </p:sp>
      <p:sp>
        <p:nvSpPr>
          <p:cNvPr id="258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35480"/>
            <a:ext cx="8229600" cy="4157816"/>
          </a:xfrm>
        </p:spPr>
        <p:txBody>
          <a:bodyPr>
            <a:noAutofit/>
          </a:bodyPr>
          <a:lstStyle/>
          <a:p>
            <a:r>
              <a:rPr lang="en-US" altLang="ja-JP" sz="4000" dirty="0" smtClean="0">
                <a:latin typeface="+mj-lt"/>
                <a:sym typeface="Wingdings" pitchFamily="2" charset="2"/>
              </a:rPr>
              <a:t> </a:t>
            </a:r>
            <a:r>
              <a:rPr lang="ja-JP" altLang="en-US" sz="4000" dirty="0" smtClean="0">
                <a:latin typeface="+mj-lt"/>
                <a:sym typeface="Wingdings" pitchFamily="2" charset="2"/>
              </a:rPr>
              <a:t>ア 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= / </a:t>
            </a:r>
            <a:r>
              <a:rPr lang="en-US" altLang="ja-JP" sz="4000" dirty="0" smtClean="0">
                <a:latin typeface="+mj-lt"/>
                <a:cs typeface="Arial" pitchFamily="34" charset="0"/>
                <a:sym typeface="Wingdings" pitchFamily="2" charset="2"/>
              </a:rPr>
              <a:t>ɑ 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 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/</a:t>
            </a:r>
          </a:p>
          <a:p>
            <a:pPr lvl="0"/>
            <a:r>
              <a:rPr lang="ja-JP" altLang="en-US" sz="4000" dirty="0" smtClean="0">
                <a:latin typeface="+mj-lt"/>
                <a:sym typeface="Wingdings" pitchFamily="2" charset="2"/>
              </a:rPr>
              <a:t> イ </a:t>
            </a:r>
            <a:r>
              <a:rPr lang="en-US" altLang="ja-JP" sz="4000" dirty="0">
                <a:latin typeface="+mj-lt"/>
                <a:sym typeface="Wingdings" pitchFamily="2" charset="2"/>
              </a:rPr>
              <a:t>= / i / </a:t>
            </a:r>
            <a:endParaRPr lang="en-US" altLang="ja-JP" sz="4000" dirty="0" smtClean="0">
              <a:latin typeface="+mj-lt"/>
              <a:sym typeface="Wingdings" pitchFamily="2" charset="2"/>
            </a:endParaRPr>
          </a:p>
          <a:p>
            <a:pPr lvl="0"/>
            <a:r>
              <a:rPr lang="en-US" altLang="ja-JP" sz="4000" dirty="0">
                <a:latin typeface="+mj-lt"/>
                <a:sym typeface="Wingdings" pitchFamily="2" charset="2"/>
              </a:rPr>
              <a:t> </a:t>
            </a:r>
            <a:r>
              <a:rPr lang="ja-JP" altLang="en-US" sz="4000" dirty="0" smtClean="0">
                <a:latin typeface="+mj-lt"/>
                <a:sym typeface="Wingdings" pitchFamily="2" charset="2"/>
              </a:rPr>
              <a:t>ウ </a:t>
            </a:r>
            <a:r>
              <a:rPr lang="en-US" altLang="ja-JP" sz="4000" dirty="0">
                <a:latin typeface="+mj-lt"/>
                <a:sym typeface="Wingdings" pitchFamily="2" charset="2"/>
              </a:rPr>
              <a:t>= / u /</a:t>
            </a:r>
          </a:p>
          <a:p>
            <a:pPr lvl="0">
              <a:defRPr/>
            </a:pPr>
            <a:r>
              <a:rPr lang="ja-JP" altLang="en-US" sz="4000" dirty="0" smtClean="0">
                <a:latin typeface="+mj-lt"/>
                <a:sym typeface="Wingdings" pitchFamily="2" charset="2"/>
              </a:rPr>
              <a:t> </a:t>
            </a:r>
            <a:r>
              <a:rPr lang="ja-JP" altLang="en-US" sz="4000" dirty="0" smtClean="0">
                <a:latin typeface="+mj-lt"/>
                <a:sym typeface="Wingdings" pitchFamily="2" charset="2"/>
              </a:rPr>
              <a:t>エ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  </a:t>
            </a:r>
            <a:r>
              <a:rPr lang="en-US" altLang="ja-JP" sz="4000" dirty="0">
                <a:latin typeface="+mj-lt"/>
                <a:sym typeface="Wingdings" pitchFamily="2" charset="2"/>
              </a:rPr>
              <a:t>= / </a:t>
            </a:r>
            <a:r>
              <a:rPr lang="el-GR" altLang="ja-JP" sz="4000" dirty="0">
                <a:solidFill>
                  <a:srgbClr val="FF0000"/>
                </a:solidFill>
                <a:latin typeface="+mj-lt"/>
                <a:sym typeface="Wingdings" pitchFamily="2" charset="2"/>
              </a:rPr>
              <a:t>ε</a:t>
            </a:r>
            <a:r>
              <a:rPr lang="en-US" altLang="ja-JP" sz="4000" dirty="0">
                <a:latin typeface="+mj-lt"/>
                <a:sym typeface="Wingdings" pitchFamily="2" charset="2"/>
              </a:rPr>
              <a:t> 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/ </a:t>
            </a:r>
          </a:p>
          <a:p>
            <a:pPr>
              <a:defRPr/>
            </a:pPr>
            <a:r>
              <a:rPr lang="ja-JP" altLang="en-US" sz="4000" dirty="0" smtClean="0">
                <a:latin typeface="+mj-lt"/>
                <a:sym typeface="Wingdings" pitchFamily="2" charset="2"/>
              </a:rPr>
              <a:t> オ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  </a:t>
            </a:r>
            <a:r>
              <a:rPr lang="en-US" altLang="ja-JP" sz="4000" dirty="0">
                <a:latin typeface="+mj-lt"/>
                <a:sym typeface="Wingdings" pitchFamily="2" charset="2"/>
              </a:rPr>
              <a:t>= / o 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/</a:t>
            </a:r>
          </a:p>
          <a:p>
            <a:pPr marL="0" indent="0">
              <a:buNone/>
              <a:defRPr/>
            </a:pPr>
            <a:r>
              <a:rPr lang="en-US" altLang="ja-JP" sz="4000" i="1" dirty="0" smtClean="0">
                <a:latin typeface="+mj-lt"/>
                <a:sym typeface="Wingdings" pitchFamily="2" charset="2"/>
              </a:rPr>
              <a:t>Note: only the small epsilon (</a:t>
            </a:r>
            <a:r>
              <a:rPr lang="el-GR" altLang="ja-JP" sz="4000" i="1" dirty="0" smtClean="0">
                <a:latin typeface="+mj-lt"/>
                <a:sym typeface="Wingdings" pitchFamily="2" charset="2"/>
              </a:rPr>
              <a:t>ε</a:t>
            </a:r>
            <a:r>
              <a:rPr lang="en-US" altLang="ja-JP" sz="4000" i="1" dirty="0" smtClean="0">
                <a:latin typeface="+mj-lt"/>
                <a:sym typeface="Wingdings" pitchFamily="2" charset="2"/>
              </a:rPr>
              <a:t>)</a:t>
            </a:r>
            <a:r>
              <a:rPr lang="en-US" altLang="ja-JP" sz="4000" i="1" dirty="0" smtClean="0">
                <a:latin typeface="+mj-lt"/>
                <a:sym typeface="Wingdings" pitchFamily="2" charset="2"/>
              </a:rPr>
              <a:t> is new.</a:t>
            </a:r>
            <a:endParaRPr lang="en-US" altLang="ja-JP" sz="4000" i="1" dirty="0" smtClean="0">
              <a:latin typeface="+mj-lt"/>
              <a:sym typeface="Wingdings" pitchFamily="2" charset="2"/>
            </a:endParaRPr>
          </a:p>
          <a:p>
            <a:pPr eaLnBrk="1" hangingPunct="1"/>
            <a:endParaRPr lang="en-US" altLang="ja-JP" sz="4000" dirty="0" smtClean="0">
              <a:latin typeface="+mj-lt"/>
              <a:sym typeface="Wingdings" pitchFamily="2" charset="2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68858" y="3786190"/>
            <a:ext cx="7532166" cy="117994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390799" y="2996952"/>
            <a:ext cx="4335836" cy="1858381"/>
          </a:xfrm>
          <a:prstGeom prst="roundRect">
            <a:avLst/>
          </a:prstGeom>
          <a:solidFill>
            <a:srgbClr val="FFFF00"/>
          </a:solidFill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rgbClr val="0000FF"/>
                </a:solidFill>
                <a:latin typeface="+mj-lt"/>
              </a:rPr>
              <a:t>This </a:t>
            </a:r>
            <a:r>
              <a:rPr lang="el-GR" altLang="ja-JP" sz="4000" dirty="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ε</a:t>
            </a:r>
            <a:r>
              <a:rPr lang="en-US" altLang="ja-JP" sz="4000" dirty="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 </a:t>
            </a:r>
            <a:r>
              <a:rPr lang="en-US" altLang="ja-JP" sz="4000" dirty="0" smtClean="0">
                <a:solidFill>
                  <a:srgbClr val="0000FF"/>
                </a:solidFill>
                <a:latin typeface="+mj-lt"/>
                <a:sym typeface="Wingdings" pitchFamily="2" charset="2"/>
              </a:rPr>
              <a:t>is </a:t>
            </a:r>
            <a:r>
              <a:rPr lang="en-US" sz="4000" dirty="0" smtClean="0">
                <a:solidFill>
                  <a:srgbClr val="0000FF"/>
                </a:solidFill>
                <a:latin typeface="+mj-lt"/>
              </a:rPr>
              <a:t>the small Greek letter epsilon. </a:t>
            </a:r>
            <a:endParaRPr lang="en-US" sz="4000" dirty="0">
              <a:solidFill>
                <a:srgbClr val="0000FF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258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2000"/>
                                        <p:tgtEl>
                                          <p:spTgt spid="258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2000"/>
                                        <p:tgtEl>
                                          <p:spTgt spid="258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1" grpId="0" uiExpand="1" build="p" autoUpdateAnimBg="0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dirty="0" smtClean="0">
                <a:solidFill>
                  <a:srgbClr val="0000FF"/>
                </a:solidFill>
              </a:rPr>
              <a:t>The </a:t>
            </a:r>
            <a:r>
              <a:rPr lang="en-US" altLang="ja-JP" dirty="0" smtClean="0">
                <a:solidFill>
                  <a:srgbClr val="0000FF"/>
                </a:solidFill>
              </a:rPr>
              <a:t>Vowel Map</a:t>
            </a:r>
            <a:endParaRPr lang="en-US" altLang="ja-JP" sz="2400" dirty="0" smtClean="0">
              <a:solidFill>
                <a:srgbClr val="0000FF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68858" y="1628800"/>
            <a:ext cx="8207598" cy="33373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467544" y="1844824"/>
            <a:ext cx="8229600" cy="3121308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685800" marR="0" lvl="0" indent="-6858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We use a simple map of a person’s mouth to show the place of articulation. </a:t>
            </a:r>
          </a:p>
          <a:p>
            <a:pPr marL="685800" marR="0" lvl="0" indent="-6858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First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, imagine a person’s 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head … </a:t>
            </a: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utoUpdateAnimBg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dirty="0" smtClean="0">
                <a:solidFill>
                  <a:srgbClr val="0000FF"/>
                </a:solidFill>
              </a:rPr>
              <a:t>The </a:t>
            </a:r>
            <a:r>
              <a:rPr lang="en-US" altLang="ja-JP" dirty="0" smtClean="0">
                <a:solidFill>
                  <a:srgbClr val="0000FF"/>
                </a:solidFill>
              </a:rPr>
              <a:t>Vowel Map</a:t>
            </a:r>
            <a:endParaRPr lang="en-US" altLang="ja-JP" sz="2400" dirty="0" smtClean="0">
              <a:solidFill>
                <a:srgbClr val="0000FF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68858" y="1628800"/>
            <a:ext cx="8207598" cy="33373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1529651"/>
            <a:ext cx="4104456" cy="48516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67544" y="3006080"/>
            <a:ext cx="8229600" cy="854968"/>
          </a:xfrm>
          <a:prstGeom prst="rect">
            <a:avLst/>
          </a:prstGeom>
          <a:solidFill>
            <a:srgbClr val="FFFF00"/>
          </a:solidFill>
        </p:spPr>
        <p:txBody>
          <a:bodyPr vert="horz" lIns="0" rIns="0" bIns="0" anchor="b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5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Now imagine inside the mouth…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utoUpdateAnimBg="0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dirty="0" smtClean="0">
                <a:solidFill>
                  <a:schemeClr val="tx1"/>
                </a:solidFill>
              </a:rPr>
              <a:t>The </a:t>
            </a:r>
            <a:r>
              <a:rPr lang="en-US" altLang="ja-JP" dirty="0" smtClean="0">
                <a:solidFill>
                  <a:schemeClr val="tx1"/>
                </a:solidFill>
              </a:rPr>
              <a:t>Vowel Map</a:t>
            </a:r>
            <a:endParaRPr lang="en-US" altLang="ja-JP" sz="2400" dirty="0" smtClean="0">
              <a:solidFill>
                <a:schemeClr val="tx1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68858" y="1628800"/>
            <a:ext cx="8207598" cy="33373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1529651"/>
            <a:ext cx="4104456" cy="48516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3429000"/>
            <a:ext cx="3683366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dirty="0" smtClean="0">
                <a:solidFill>
                  <a:srgbClr val="0000FF"/>
                </a:solidFill>
              </a:rPr>
              <a:t>The </a:t>
            </a:r>
            <a:r>
              <a:rPr lang="en-US" altLang="ja-JP" dirty="0" smtClean="0">
                <a:solidFill>
                  <a:srgbClr val="0000FF"/>
                </a:solidFill>
              </a:rPr>
              <a:t>Vowel Map</a:t>
            </a:r>
            <a:endParaRPr lang="en-US" altLang="ja-JP" sz="2400" dirty="0" smtClean="0">
              <a:solidFill>
                <a:srgbClr val="0000FF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68858" y="1628800"/>
            <a:ext cx="8207598" cy="33373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1529651"/>
            <a:ext cx="4104456" cy="48516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3429000"/>
            <a:ext cx="3683366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67544" y="3006080"/>
            <a:ext cx="8229600" cy="854968"/>
          </a:xfrm>
          <a:prstGeom prst="rect">
            <a:avLst/>
          </a:prstGeom>
          <a:solidFill>
            <a:srgbClr val="FFFF00"/>
          </a:solidFill>
        </p:spPr>
        <p:txBody>
          <a:bodyPr vert="horz" lIns="0" rIns="0" bIns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5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Now imagine a box…here…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utoUpdateAnimBg="0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dirty="0" smtClean="0">
                <a:solidFill>
                  <a:srgbClr val="0000FF"/>
                </a:solidFill>
              </a:rPr>
              <a:t>The </a:t>
            </a:r>
            <a:r>
              <a:rPr lang="en-US" altLang="ja-JP" dirty="0" smtClean="0">
                <a:solidFill>
                  <a:srgbClr val="0000FF"/>
                </a:solidFill>
              </a:rPr>
              <a:t>Vowel Map</a:t>
            </a:r>
            <a:endParaRPr lang="en-US" altLang="ja-JP" sz="2400" dirty="0" smtClean="0">
              <a:solidFill>
                <a:srgbClr val="0000FF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68858" y="1628800"/>
            <a:ext cx="8207598" cy="33373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1529651"/>
            <a:ext cx="4104456" cy="48516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3429000"/>
            <a:ext cx="3683366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Rounded Rectangle 17"/>
          <p:cNvSpPr/>
          <p:nvPr/>
        </p:nvSpPr>
        <p:spPr>
          <a:xfrm>
            <a:off x="2483768" y="4221088"/>
            <a:ext cx="2376264" cy="1512168"/>
          </a:xfrm>
          <a:prstGeom prst="roundRect">
            <a:avLst/>
          </a:prstGeom>
          <a:solidFill>
            <a:srgbClr val="FFFF00">
              <a:alpha val="7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5" name="Straight Connector 14"/>
          <p:cNvCxnSpPr/>
          <p:nvPr/>
        </p:nvCxnSpPr>
        <p:spPr>
          <a:xfrm rot="16200000" flipH="1">
            <a:off x="2267744" y="4725144"/>
            <a:ext cx="1224136" cy="504056"/>
          </a:xfrm>
          <a:prstGeom prst="line">
            <a:avLst/>
          </a:prstGeom>
          <a:ln w="635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627784" y="4365104"/>
            <a:ext cx="2088232" cy="0"/>
          </a:xfrm>
          <a:prstGeom prst="line">
            <a:avLst/>
          </a:prstGeom>
          <a:ln w="635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131840" y="5589240"/>
            <a:ext cx="1584176" cy="0"/>
          </a:xfrm>
          <a:prstGeom prst="line">
            <a:avLst/>
          </a:prstGeom>
          <a:ln w="635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4103948" y="4974172"/>
            <a:ext cx="1224136" cy="0"/>
          </a:xfrm>
          <a:prstGeom prst="line">
            <a:avLst/>
          </a:prstGeom>
          <a:ln w="635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3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8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utoUpdateAnimBg="0"/>
      <p:bldP spid="18" grpId="0" animBg="1"/>
      <p:bldP spid="18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dirty="0" smtClean="0">
                <a:solidFill>
                  <a:srgbClr val="0000FF"/>
                </a:solidFill>
              </a:rPr>
              <a:t>The </a:t>
            </a:r>
            <a:r>
              <a:rPr lang="en-US" altLang="ja-JP" dirty="0" smtClean="0">
                <a:solidFill>
                  <a:srgbClr val="0000FF"/>
                </a:solidFill>
              </a:rPr>
              <a:t>Vowel Map</a:t>
            </a:r>
            <a:endParaRPr lang="en-US" altLang="ja-JP" sz="2400" dirty="0" smtClean="0">
              <a:solidFill>
                <a:srgbClr val="0000FF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68858" y="1628800"/>
            <a:ext cx="8207598" cy="33373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rot="16200000" flipH="1">
            <a:off x="1043608" y="3140968"/>
            <a:ext cx="3528394" cy="1512169"/>
          </a:xfrm>
          <a:prstGeom prst="line">
            <a:avLst/>
          </a:prstGeom>
          <a:ln w="635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051720" y="2132856"/>
            <a:ext cx="4968552" cy="0"/>
          </a:xfrm>
          <a:prstGeom prst="line">
            <a:avLst/>
          </a:prstGeom>
          <a:ln w="635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563888" y="5661248"/>
            <a:ext cx="3456384" cy="43130"/>
          </a:xfrm>
          <a:prstGeom prst="line">
            <a:avLst/>
          </a:prstGeom>
          <a:ln w="635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5220072" y="3933056"/>
            <a:ext cx="3600400" cy="0"/>
          </a:xfrm>
          <a:prstGeom prst="line">
            <a:avLst/>
          </a:prstGeom>
          <a:ln w="635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1968</TotalTime>
  <Words>203</Words>
  <Application>Microsoft Office PowerPoint</Application>
  <PresentationFormat>On-screen Show (4:3)</PresentationFormat>
  <Paragraphs>80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4" baseType="lpstr">
      <vt:lpstr>HGP創英角ﾎﾟｯﾌﾟ体</vt:lpstr>
      <vt:lpstr>HGP明朝E</vt:lpstr>
      <vt:lpstr>ＭＳ Ｐゴシック</vt:lpstr>
      <vt:lpstr>ＭＳ Ｐ明朝</vt:lpstr>
      <vt:lpstr>Arial</vt:lpstr>
      <vt:lpstr>Calibri</vt:lpstr>
      <vt:lpstr>Constantia</vt:lpstr>
      <vt:lpstr>Tahoma</vt:lpstr>
      <vt:lpstr>Times New Roman</vt:lpstr>
      <vt:lpstr>Wingdings</vt:lpstr>
      <vt:lpstr>Wingdings 2</vt:lpstr>
      <vt:lpstr>Flow</vt:lpstr>
      <vt:lpstr>IPA  (International Phonetic Alphabet)</vt:lpstr>
      <vt:lpstr>First, a review…</vt:lpstr>
      <vt:lpstr>Today, the Japanese vowels</vt:lpstr>
      <vt:lpstr>The Vowel Map</vt:lpstr>
      <vt:lpstr>The Vowel Map</vt:lpstr>
      <vt:lpstr>The Vowel Map</vt:lpstr>
      <vt:lpstr>The Vowel Map</vt:lpstr>
      <vt:lpstr>The Vowel Map</vt:lpstr>
      <vt:lpstr>The Vowel Map</vt:lpstr>
      <vt:lpstr>The Vowel Map</vt:lpstr>
      <vt:lpstr>The Vowel Map</vt:lpstr>
      <vt:lpstr>I’d be happy to entertain any questions at this time! </vt:lpstr>
    </vt:vector>
  </TitlesOfParts>
  <Company>筑波大学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of My Project</dc:title>
  <dc:creator>root</dc:creator>
  <cp:lastModifiedBy>Elwood</cp:lastModifiedBy>
  <cp:revision>107</cp:revision>
  <cp:lastPrinted>1601-01-01T00:00:00Z</cp:lastPrinted>
  <dcterms:created xsi:type="dcterms:W3CDTF">2006-01-31T01:24:28Z</dcterms:created>
  <dcterms:modified xsi:type="dcterms:W3CDTF">2016-06-02T06:47:57Z</dcterms:modified>
</cp:coreProperties>
</file>