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3"/>
  </p:notesMasterIdLst>
  <p:sldIdLst>
    <p:sldId id="256" r:id="rId2"/>
    <p:sldId id="343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265" r:id="rId12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8" autoAdjust="0"/>
  </p:normalViewPr>
  <p:slideViewPr>
    <p:cSldViewPr>
      <p:cViewPr varScale="1">
        <p:scale>
          <a:sx n="110" d="100"/>
          <a:sy n="110" d="100"/>
        </p:scale>
        <p:origin x="10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9694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Background =</a:t>
            </a:r>
            <a:r>
              <a:rPr lang="en-US" baseline="0" dirty="0" smtClean="0"/>
              <a:t> “essential”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1328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124743"/>
            <a:ext cx="8294687" cy="28083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6000" dirty="0" smtClean="0"/>
              <a:t>IPA </a:t>
            </a:r>
            <a:br>
              <a:rPr lang="en-US" altLang="ja-JP" sz="6000" dirty="0" smtClean="0"/>
            </a:br>
            <a:r>
              <a:rPr lang="en-US" altLang="ja-JP" sz="6000" dirty="0" smtClean="0"/>
              <a:t>(International Phonetic Alphabet)</a:t>
            </a:r>
            <a:endParaRPr lang="en-US" altLang="ja-JP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A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moment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ago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we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had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06896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6124" y="1662018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b</a:t>
            </a:r>
            <a:r>
              <a:rPr lang="el-GR" altLang="ja-JP" sz="4400" dirty="0" smtClean="0">
                <a:latin typeface="+mj-lt"/>
                <a:cs typeface="Arial" pitchFamily="34" charset="0"/>
                <a:sym typeface="Wingdings" pitchFamily="2" charset="2"/>
              </a:rPr>
              <a:t>Λ</a:t>
            </a:r>
            <a:r>
              <a:rPr lang="en-US" altLang="ja-JP" sz="5400" dirty="0" smtClean="0">
                <a:solidFill>
                  <a:srgbClr val="FF0000"/>
                </a:solidFill>
                <a:latin typeface="+mn-lt"/>
                <a:cs typeface="Arial" pitchFamily="34" charset="0"/>
                <a:sym typeface="Wingdings" pitchFamily="2" charset="2"/>
              </a:rPr>
              <a:t>ɾ</a:t>
            </a:r>
            <a:r>
              <a:rPr lang="en-US" altLang="ja-JP" sz="5400" dirty="0"/>
              <a:t>ɚ</a:t>
            </a:r>
            <a:r>
              <a:rPr lang="en-US" altLang="ja-JP" sz="66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_______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36124" y="3183832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What is that</a:t>
            </a:r>
            <a:r>
              <a:rPr lang="en-US" altLang="ja-JP" sz="5400" dirty="0">
                <a:sym typeface="Wingdings" pitchFamily="2" charset="2"/>
              </a:rPr>
              <a:t> / </a:t>
            </a:r>
            <a:r>
              <a:rPr lang="en-US" altLang="ja-JP" sz="5400" dirty="0" smtClean="0">
                <a:cs typeface="Arial" pitchFamily="34" charset="0"/>
                <a:sym typeface="Wingdings" pitchFamily="2" charset="2"/>
              </a:rPr>
              <a:t>ɾ</a:t>
            </a:r>
            <a:r>
              <a:rPr lang="en-US" altLang="ja-JP" sz="6600" dirty="0" smtClean="0">
                <a:sym typeface="Wingdings" pitchFamily="2" charset="2"/>
              </a:rPr>
              <a:t> </a:t>
            </a:r>
            <a:r>
              <a:rPr lang="en-US" altLang="ja-JP" sz="5400" dirty="0" smtClean="0">
                <a:sym typeface="Wingdings" pitchFamily="2" charset="2"/>
              </a:rPr>
              <a:t>/ symbol?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635896" y="1800130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butter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36400" y="4575232"/>
            <a:ext cx="8037990" cy="180609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/>
            <a:r>
              <a:rPr lang="en-US" altLang="ja-JP" sz="48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It is </a:t>
            </a:r>
            <a:r>
              <a:rPr lang="en-US" altLang="ja-JP" sz="48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a / </a:t>
            </a:r>
            <a:r>
              <a:rPr lang="en-US" altLang="ja-JP" sz="48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t / </a:t>
            </a:r>
            <a:r>
              <a:rPr lang="en-US" altLang="ja-JP" sz="48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 or /r/ with no </a:t>
            </a:r>
            <a:r>
              <a:rPr lang="en-US" altLang="ja-JP" sz="48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/>
            </a:r>
            <a:br>
              <a:rPr lang="en-US" altLang="ja-JP" sz="48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</a:br>
            <a:r>
              <a:rPr lang="en-US" altLang="ja-JP" sz="48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aspiration (that ‘puff’ of air). </a:t>
            </a:r>
          </a:p>
        </p:txBody>
      </p:sp>
    </p:spTree>
    <p:extLst>
      <p:ext uri="{BB962C8B-B14F-4D97-AF65-F5344CB8AC3E}">
        <p14:creationId xmlns:p14="http://schemas.microsoft.com/office/powerpoint/2010/main" val="263717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utoUpdateAnimBg="0"/>
      <p:bldP spid="11" grpId="0"/>
      <p:bldP spid="12" grpId="0"/>
      <p:bldP spid="14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770"/>
            <a:ext cx="7715250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I</a:t>
            </a:r>
            <a:r>
              <a:rPr lang="en-US" altLang="ja-JP" dirty="0" smtClean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dirty="0" smtClean="0">
                <a:solidFill>
                  <a:schemeClr val="tx1"/>
                </a:solidFill>
              </a:rPr>
              <a:t>d be happy to entertain any questions at this time!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dirty="0" smtClean="0"/>
              <a:t>(sorry if I</a:t>
            </a:r>
            <a:r>
              <a:rPr lang="en-US" altLang="ja-JP" i="1" dirty="0" smtClean="0">
                <a:latin typeface="Arial" charset="0"/>
              </a:rPr>
              <a:t>’</a:t>
            </a:r>
            <a:r>
              <a:rPr lang="en-US" altLang="ja-JP" i="1" dirty="0" smtClean="0"/>
              <a:t>ve 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611188" y="2565400"/>
            <a:ext cx="7993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en-US"/>
          </a:p>
        </p:txBody>
      </p:sp>
      <p:pic>
        <p:nvPicPr>
          <p:cNvPr id="21509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5780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Again, the Japanese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vowels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sym typeface="Wingdings" pitchFamily="2" charset="2"/>
              </a:rPr>
              <a:t> </a:t>
            </a:r>
            <a:r>
              <a:rPr lang="ja-JP" altLang="en-US" sz="4000" dirty="0" smtClean="0">
                <a:sym typeface="Wingdings" pitchFamily="2" charset="2"/>
              </a:rPr>
              <a:t>ア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</a:t>
            </a:r>
            <a:r>
              <a:rPr lang="en-US" altLang="ja-JP" sz="3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ɑ</a:t>
            </a:r>
            <a:r>
              <a:rPr lang="en-US" altLang="ja-JP" sz="3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　　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3100" y="2792736"/>
            <a:ext cx="8037990" cy="85057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+mn-lt"/>
                <a:ea typeface="+mn-ea"/>
                <a:sym typeface="Wingdings" pitchFamily="2" charset="2"/>
              </a:rPr>
              <a:t> </a:t>
            </a:r>
            <a:r>
              <a:rPr lang="ja-JP" altLang="en-US" sz="4000" dirty="0" smtClean="0">
                <a:latin typeface="+mn-lt"/>
                <a:ea typeface="+mn-ea"/>
                <a:sym typeface="Wingdings" pitchFamily="2" charset="2"/>
              </a:rPr>
              <a:t>イ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= / i /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78619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 </a:t>
            </a:r>
            <a:r>
              <a:rPr lang="ja-JP" altLang="en-US" sz="4000" dirty="0" smtClean="0">
                <a:latin typeface="Calibri" pitchFamily="34" charset="0"/>
                <a:ea typeface="+mn-ea"/>
                <a:sym typeface="Wingdings" pitchFamily="2" charset="2"/>
              </a:rPr>
              <a:t>ウ </a:t>
            </a: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= / u /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71726" y="4786322"/>
            <a:ext cx="6529166" cy="9934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ja-JP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エ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= / </a:t>
            </a:r>
            <a:r>
              <a:rPr kumimoji="1" lang="el-GR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ε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/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9540" y="5864570"/>
            <a:ext cx="6529166" cy="9934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ja-JP" altLang="en-US" sz="40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オ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= / o /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/>
      <p:bldP spid="258051" grpId="0" build="p" autoUpdateAnimBg="0"/>
      <p:bldP spid="5" grpId="0"/>
      <p:bldP spid="8" grpId="0" build="p" autoUpdateAnimBg="0"/>
      <p:bldP spid="9" grpId="0" build="p" autoUpdateAnimBg="0"/>
      <p:bldP spid="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The </a:t>
            </a:r>
            <a:r>
              <a:rPr lang="en-US" altLang="ja-JP" dirty="0" smtClean="0">
                <a:solidFill>
                  <a:srgbClr val="0000FF"/>
                </a:solidFill>
              </a:rPr>
              <a:t>Vowel Map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ounded Rectangle 17"/>
          <p:cNvSpPr/>
          <p:nvPr/>
        </p:nvSpPr>
        <p:spPr>
          <a:xfrm>
            <a:off x="2483768" y="4221088"/>
            <a:ext cx="2376264" cy="1512168"/>
          </a:xfrm>
          <a:prstGeom prst="roundRect">
            <a:avLst/>
          </a:prstGeom>
          <a:solidFill>
            <a:srgbClr val="FFFF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2267744" y="4725144"/>
            <a:ext cx="1224136" cy="504056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27784" y="4365104"/>
            <a:ext cx="2088232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31840" y="5589240"/>
            <a:ext cx="1584176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4103948" y="4974172"/>
            <a:ext cx="1224136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4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18" grpId="0" animBg="1"/>
      <p:bldP spid="1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The </a:t>
            </a:r>
            <a:r>
              <a:rPr lang="en-US" altLang="ja-JP" dirty="0" smtClean="0">
                <a:solidFill>
                  <a:srgbClr val="0000FF"/>
                </a:solidFill>
              </a:rPr>
              <a:t>Vowel Map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The </a:t>
            </a:r>
            <a:r>
              <a:rPr lang="en-US" altLang="ja-JP" dirty="0" smtClean="0">
                <a:solidFill>
                  <a:srgbClr val="0000FF"/>
                </a:solidFill>
              </a:rPr>
              <a:t>Vowel Map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012160" y="4797152"/>
            <a:ext cx="1008112" cy="8640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altLang="ja-JP" sz="6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ɑ</a:t>
            </a:r>
            <a:endParaRPr lang="en-US" altLang="ja-JP" sz="6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195736" y="2223512"/>
            <a:ext cx="1152128" cy="98946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i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940152" y="2204864"/>
            <a:ext cx="1008112" cy="8640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u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2843808" y="3356992"/>
            <a:ext cx="946448" cy="91745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6500" dirty="0" smtClean="0">
                <a:sym typeface="Wingdings" pitchFamily="2" charset="2"/>
              </a:rPr>
              <a:t>ε</a:t>
            </a:r>
            <a:endParaRPr kumimoji="1" lang="en-US" altLang="ja-JP" sz="6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6019506" y="3501008"/>
            <a:ext cx="874440" cy="8454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o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11" grpId="0" build="p" autoUpdateAnimBg="0"/>
      <p:bldP spid="12" grpId="0" build="p" autoUpdateAnimBg="0"/>
      <p:bldP spid="14" grpId="0" build="p" autoUpdateAnimBg="0"/>
      <p:bldP spid="16" grpId="0"/>
      <p:bldP spid="1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Today, some new vowel sounds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3888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40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4000" dirty="0" smtClean="0">
                <a:latin typeface="+mj-lt"/>
                <a:cs typeface="Arial" pitchFamily="34" charset="0"/>
                <a:sym typeface="Wingdings" pitchFamily="2" charset="2"/>
              </a:rPr>
              <a:t>ɪ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/ = 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h</a:t>
            </a:r>
            <a:r>
              <a:rPr lang="en-US" altLang="ja-JP" sz="4000" dirty="0" err="1" smtClean="0">
                <a:solidFill>
                  <a:srgbClr val="FF0000"/>
                </a:solidFill>
                <a:latin typeface="+mj-lt"/>
                <a:cs typeface="Arial" pitchFamily="34" charset="0"/>
                <a:sym typeface="Wingdings" pitchFamily="2" charset="2"/>
              </a:rPr>
              <a:t>ɪ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t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, 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r</a:t>
            </a:r>
            <a:r>
              <a:rPr lang="en-US" altLang="ja-JP" sz="4000" dirty="0" err="1">
                <a:solidFill>
                  <a:srgbClr val="FF0000"/>
                </a:solidFill>
                <a:latin typeface="+mj-lt"/>
                <a:cs typeface="Arial" pitchFamily="34" charset="0"/>
                <a:sym typeface="Wingdings" pitchFamily="2" charset="2"/>
              </a:rPr>
              <a:t>ɪ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ver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, 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f</a:t>
            </a:r>
            <a:r>
              <a:rPr lang="en-US" altLang="ja-JP" sz="4000" dirty="0" err="1">
                <a:solidFill>
                  <a:srgbClr val="FF0000"/>
                </a:solidFill>
                <a:latin typeface="+mj-lt"/>
                <a:cs typeface="Arial" pitchFamily="34" charset="0"/>
                <a:sym typeface="Wingdings" pitchFamily="2" charset="2"/>
              </a:rPr>
              <a:t>ɪ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sh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r>
              <a:rPr lang="en-US" altLang="ja-JP" sz="4000" dirty="0">
                <a:latin typeface="+mj-lt"/>
                <a:sym typeface="Wingdings" pitchFamily="2" charset="2"/>
              </a:rPr>
              <a:t>/ </a:t>
            </a:r>
            <a:r>
              <a:rPr lang="en-US" altLang="ja-JP" sz="4000" dirty="0">
                <a:latin typeface="+mj-lt"/>
                <a:cs typeface="Arial" pitchFamily="34" charset="0"/>
                <a:sym typeface="Wingdings" pitchFamily="2" charset="2"/>
              </a:rPr>
              <a:t>æ</a:t>
            </a:r>
            <a:r>
              <a:rPr lang="en-US" altLang="ja-JP" sz="4000" dirty="0">
                <a:latin typeface="+mj-lt"/>
                <a:sym typeface="Wingdings" pitchFamily="2" charset="2"/>
              </a:rPr>
              <a:t> / = h</a:t>
            </a:r>
            <a:r>
              <a:rPr lang="en-US" altLang="ja-JP" sz="40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a</a:t>
            </a:r>
            <a:r>
              <a:rPr lang="en-US" altLang="ja-JP" sz="4000" dirty="0">
                <a:latin typeface="+mj-lt"/>
                <a:sym typeface="Wingdings" pitchFamily="2" charset="2"/>
              </a:rPr>
              <a:t>t, c</a:t>
            </a:r>
            <a:r>
              <a:rPr lang="en-US" altLang="ja-JP" sz="40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a</a:t>
            </a:r>
            <a:r>
              <a:rPr lang="en-US" altLang="ja-JP" sz="4000" dirty="0">
                <a:latin typeface="+mj-lt"/>
                <a:sym typeface="Wingdings" pitchFamily="2" charset="2"/>
              </a:rPr>
              <a:t>sh,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f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a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st</a:t>
            </a:r>
          </a:p>
          <a:p>
            <a:pPr>
              <a:buNone/>
            </a:pPr>
            <a:r>
              <a:rPr lang="en-US" altLang="ja-JP" sz="4000" dirty="0">
                <a:latin typeface="+mj-lt"/>
                <a:sym typeface="Wingdings" pitchFamily="2" charset="2"/>
              </a:rPr>
              <a:t>/ </a:t>
            </a:r>
            <a:r>
              <a:rPr lang="el-GR" altLang="ja-JP" sz="4000" dirty="0">
                <a:latin typeface="+mj-lt"/>
                <a:cs typeface="Arial" pitchFamily="34" charset="0"/>
                <a:sym typeface="Wingdings" pitchFamily="2" charset="2"/>
              </a:rPr>
              <a:t>Λ</a:t>
            </a:r>
            <a:r>
              <a:rPr lang="en-US" altLang="ja-JP" sz="4000" dirty="0">
                <a:latin typeface="+mj-lt"/>
                <a:sym typeface="Wingdings" pitchFamily="2" charset="2"/>
              </a:rPr>
              <a:t> / = </a:t>
            </a:r>
            <a:r>
              <a:rPr lang="en-US" altLang="ja-JP" sz="40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u</a:t>
            </a:r>
            <a:r>
              <a:rPr lang="en-US" altLang="ja-JP" sz="4000" dirty="0">
                <a:latin typeface="+mj-lt"/>
                <a:sym typeface="Wingdings" pitchFamily="2" charset="2"/>
              </a:rPr>
              <a:t>p, l</a:t>
            </a:r>
            <a:r>
              <a:rPr lang="en-US" altLang="ja-JP" sz="40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u</a:t>
            </a:r>
            <a:r>
              <a:rPr lang="en-US" altLang="ja-JP" sz="4000" dirty="0">
                <a:latin typeface="+mj-lt"/>
                <a:sym typeface="Wingdings" pitchFamily="2" charset="2"/>
              </a:rPr>
              <a:t>nch,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b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u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tter</a:t>
            </a:r>
          </a:p>
          <a:p>
            <a:pPr>
              <a:buNone/>
            </a:pPr>
            <a:r>
              <a:rPr lang="en-US" altLang="ja-JP" sz="4000" dirty="0">
                <a:latin typeface="+mj-lt"/>
                <a:sym typeface="Wingdings" pitchFamily="2" charset="2"/>
              </a:rPr>
              <a:t>/ </a:t>
            </a:r>
            <a:r>
              <a:rPr lang="en-US" altLang="ja-JP" sz="4000" dirty="0"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Ʊ</a:t>
            </a:r>
            <a:r>
              <a:rPr lang="en-US" altLang="ja-JP" sz="4000" dirty="0">
                <a:latin typeface="+mj-lt"/>
                <a:sym typeface="Wingdings" pitchFamily="2" charset="2"/>
              </a:rPr>
              <a:t> / = f</a:t>
            </a:r>
            <a:r>
              <a:rPr lang="en-US" altLang="ja-JP" sz="40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oo</a:t>
            </a:r>
            <a:r>
              <a:rPr lang="en-US" altLang="ja-JP" sz="4000" dirty="0">
                <a:latin typeface="+mj-lt"/>
                <a:sym typeface="Wingdings" pitchFamily="2" charset="2"/>
              </a:rPr>
              <a:t>t, sh</a:t>
            </a:r>
            <a:r>
              <a:rPr lang="en-US" altLang="ja-JP" sz="40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ou</a:t>
            </a:r>
            <a:r>
              <a:rPr lang="en-US" altLang="ja-JP" sz="4000" dirty="0">
                <a:latin typeface="+mj-lt"/>
                <a:sym typeface="Wingdings" pitchFamily="2" charset="2"/>
              </a:rPr>
              <a:t>ld,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p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u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sh, Elw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oo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d 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3100" y="2792736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endParaRPr lang="en-US" altLang="ja-JP" sz="5400" dirty="0" smtClean="0">
              <a:latin typeface="+mj-lt"/>
              <a:sym typeface="Wingdings" pitchFamily="2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8907" y="4664944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endParaRPr lang="en-US" altLang="ja-JP" sz="5400" dirty="0" smtClean="0">
              <a:latin typeface="+mj-lt"/>
              <a:sym typeface="Wingdings" pitchFamily="2" charset="2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31640" y="4797152"/>
            <a:ext cx="3096344" cy="807895"/>
          </a:xfrm>
          <a:prstGeom prst="roundRect">
            <a:avLst/>
          </a:prstGeom>
          <a:solidFill>
            <a:srgbClr val="FFFF00"/>
          </a:solidFill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>
                <a:solidFill>
                  <a:srgbClr val="0000FF"/>
                </a:solidFill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Ʊ </a:t>
            </a:r>
            <a:r>
              <a:rPr lang="en-US" altLang="ja-JP" sz="4000" dirty="0" smtClean="0">
                <a:solidFill>
                  <a:srgbClr val="0000FF"/>
                </a:solidFill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 = ‘upsilon’</a:t>
            </a:r>
            <a:endParaRPr lang="en-US" sz="4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652120" y="2981145"/>
            <a:ext cx="2963514" cy="807895"/>
          </a:xfrm>
          <a:prstGeom prst="roundRect">
            <a:avLst/>
          </a:prstGeom>
          <a:solidFill>
            <a:srgbClr val="FFFF00"/>
          </a:solidFill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ja-JP" sz="4000" dirty="0">
                <a:solidFill>
                  <a:srgbClr val="0000FF"/>
                </a:solidFill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Λ</a:t>
            </a:r>
            <a:r>
              <a:rPr lang="en-US" altLang="ja-JP" sz="4000" dirty="0" smtClean="0">
                <a:solidFill>
                  <a:srgbClr val="0000FF"/>
                </a:solidFill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  = ‘lambda’</a:t>
            </a:r>
            <a:endParaRPr lang="en-US" sz="4000" dirty="0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utoUpdateAnimBg="0"/>
      <p:bldP spid="258051" grpId="0" uiExpand="1" build="p" autoUpdateAnimBg="0"/>
      <p:bldP spid="12" grpId="0"/>
      <p:bldP spid="9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The vowel map…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012160" y="4797152"/>
            <a:ext cx="1008112" cy="8640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altLang="ja-JP" sz="6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ɑ</a:t>
            </a:r>
            <a:endParaRPr lang="en-US" altLang="ja-JP" sz="6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195736" y="2223512"/>
            <a:ext cx="1152128" cy="98946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i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940152" y="2204864"/>
            <a:ext cx="1008112" cy="8640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u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2843808" y="3356992"/>
            <a:ext cx="946448" cy="91745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6500" dirty="0" smtClean="0">
                <a:sym typeface="Wingdings" pitchFamily="2" charset="2"/>
              </a:rPr>
              <a:t>ε</a:t>
            </a:r>
            <a:endParaRPr kumimoji="1" lang="en-US" altLang="ja-JP" sz="6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6019506" y="3501008"/>
            <a:ext cx="874440" cy="8454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o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2987824" y="2511544"/>
            <a:ext cx="874440" cy="8454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6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ɪ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sym typeface="Wingdings" pitchFamily="2" charset="2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3779912" y="4815800"/>
            <a:ext cx="874440" cy="8454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6000" dirty="0" smtClean="0">
                <a:solidFill>
                  <a:srgbClr val="0000FF"/>
                </a:solidFill>
                <a:latin typeface="Calibri" pitchFamily="34" charset="0"/>
                <a:cs typeface="Arial" pitchFamily="34" charset="0"/>
                <a:sym typeface="Wingdings" pitchFamily="2" charset="2"/>
              </a:rPr>
              <a:t>æ</a:t>
            </a:r>
            <a:endParaRPr kumimoji="1" lang="en-US" altLang="ja-JP" sz="2400" b="0" i="0" u="none" strike="noStrike" kern="1200" cap="none" spc="0" normalizeH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itchFamily="34" charset="0"/>
              <a:ea typeface="+mn-ea"/>
              <a:sym typeface="Wingdings" pitchFamily="2" charset="2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489648" y="3501008"/>
            <a:ext cx="874440" cy="84544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l-GR" altLang="ja-JP" sz="5200" dirty="0" smtClean="0">
                <a:solidFill>
                  <a:srgbClr val="0000FF"/>
                </a:solidFill>
                <a:latin typeface="+mj-lt"/>
                <a:cs typeface="Arial" pitchFamily="34" charset="0"/>
                <a:sym typeface="Wingdings" pitchFamily="2" charset="2"/>
              </a:rPr>
              <a:t>Λ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5425752" y="2492896"/>
            <a:ext cx="874440" cy="8454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4800" dirty="0" smtClean="0">
                <a:solidFill>
                  <a:srgbClr val="0000FF"/>
                </a:solidFill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Ʊ</a:t>
            </a:r>
            <a:endParaRPr kumimoji="1" lang="en-US" altLang="ja-JP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39552" y="4637329"/>
            <a:ext cx="3096344" cy="1239943"/>
          </a:xfrm>
          <a:prstGeom prst="roundRect">
            <a:avLst/>
          </a:prstGeom>
          <a:solidFill>
            <a:srgbClr val="FFFF00"/>
          </a:solidFill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>
                <a:solidFill>
                  <a:srgbClr val="0000FF"/>
                </a:solidFill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Low, front vowel</a:t>
            </a:r>
            <a:endParaRPr lang="en-US" sz="4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395536" y="404664"/>
            <a:ext cx="3173524" cy="1251203"/>
          </a:xfrm>
          <a:prstGeom prst="wedgeRoundRectCallout">
            <a:avLst>
              <a:gd name="adj1" fmla="val 41733"/>
              <a:gd name="adj2" fmla="val 123706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0000FF"/>
                </a:solidFill>
                <a:latin typeface="+mj-lt"/>
              </a:rPr>
              <a:t>High, front, lax vowel</a:t>
            </a:r>
            <a:endParaRPr lang="en-US" sz="4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4" name="Rounded Rectangular Callout 23"/>
          <p:cNvSpPr/>
          <p:nvPr/>
        </p:nvSpPr>
        <p:spPr>
          <a:xfrm>
            <a:off x="5724128" y="332656"/>
            <a:ext cx="3173524" cy="1261577"/>
          </a:xfrm>
          <a:prstGeom prst="wedgeRoundRectCallout">
            <a:avLst>
              <a:gd name="adj1" fmla="val -45805"/>
              <a:gd name="adj2" fmla="val 134553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0000FF"/>
                </a:solidFill>
                <a:latin typeface="+mj-lt"/>
              </a:rPr>
              <a:t>High, back vowel </a:t>
            </a:r>
            <a:endParaRPr lang="en-US" sz="4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5" name="Rounded Rectangular Callout 24"/>
          <p:cNvSpPr/>
          <p:nvPr/>
        </p:nvSpPr>
        <p:spPr>
          <a:xfrm>
            <a:off x="4860032" y="5589240"/>
            <a:ext cx="3173524" cy="1268044"/>
          </a:xfrm>
          <a:prstGeom prst="wedgeRoundRectCallout">
            <a:avLst>
              <a:gd name="adj1" fmla="val -46628"/>
              <a:gd name="adj2" fmla="val -162938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0000FF"/>
                </a:solidFill>
                <a:latin typeface="+mj-lt"/>
              </a:rPr>
              <a:t>Mid, stressed vowel</a:t>
            </a:r>
            <a:endParaRPr lang="en-US" sz="4000" dirty="0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11" grpId="0" build="p" autoUpdateAnimBg="0"/>
      <p:bldP spid="12" grpId="0" build="p" autoUpdateAnimBg="0"/>
      <p:bldP spid="14" grpId="0" build="p" autoUpdateAnimBg="0"/>
      <p:bldP spid="16" grpId="0"/>
      <p:bldP spid="17" grpId="0" build="p" autoUpdateAnimBg="0"/>
      <p:bldP spid="18" grpId="0" build="p" autoUpdateAnimBg="0"/>
      <p:bldP spid="19" grpId="0" build="p" autoUpdateAnimBg="0"/>
      <p:bldP spid="20" grpId="0" build="p" autoUpdateAnimBg="0"/>
      <p:bldP spid="21" grpId="0" build="p" autoUpdateAnimBg="0"/>
      <p:bldP spid="22" grpId="0" animBg="1"/>
      <p:bldP spid="2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Let’s practice </a:t>
            </a:r>
            <a:r>
              <a:rPr lang="en-US" altLang="ja-JP" dirty="0" smtClean="0">
                <a:solidFill>
                  <a:schemeClr val="tx1"/>
                </a:solidFill>
                <a:sym typeface="Wingdings" pitchFamily="2" charset="2"/>
              </a:rPr>
              <a:t> 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1061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r</a:t>
            </a:r>
            <a:r>
              <a:rPr lang="en-US" altLang="ja-JP" sz="5400" dirty="0" err="1" smtClean="0">
                <a:cs typeface="Arial" pitchFamily="34" charset="0"/>
                <a:sym typeface="Wingdings" pitchFamily="2" charset="2"/>
              </a:rPr>
              <a:t>ɪ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v</a:t>
            </a:r>
            <a:r>
              <a:rPr lang="en-US" altLang="ja-JP" sz="5400" dirty="0" err="1"/>
              <a:t>ɚ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______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06896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3100" y="2792736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m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æʧ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_______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8491" y="3728840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m</a:t>
            </a:r>
            <a:r>
              <a:rPr lang="el-GR" altLang="ja-JP" sz="4400" dirty="0" smtClean="0">
                <a:latin typeface="+mj-lt"/>
                <a:cs typeface="Arial" pitchFamily="34" charset="0"/>
                <a:sym typeface="Wingdings" pitchFamily="2" charset="2"/>
              </a:rPr>
              <a:t>Λ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ð</a:t>
            </a:r>
            <a:r>
              <a:rPr lang="en-US" altLang="ja-JP" sz="5400" dirty="0" err="1"/>
              <a:t>ɚ</a:t>
            </a:r>
            <a:r>
              <a:rPr lang="en-US" altLang="ja-JP" sz="6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________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8907" y="4736952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ʃ</a:t>
            </a:r>
            <a:r>
              <a:rPr lang="en-US" altLang="ja-JP" sz="4400" dirty="0" err="1" smtClean="0"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Ʊ</a:t>
            </a:r>
            <a:r>
              <a:rPr lang="en-US" altLang="ja-JP" sz="5400" dirty="0" err="1" smtClean="0"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:d</a:t>
            </a:r>
            <a:r>
              <a:rPr lang="en-US" altLang="ja-JP" sz="6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________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131587" y="1772816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river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491627" y="2799034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match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563635" y="3870101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mother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275603" y="4878213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should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utoUpdateAnimBg="0"/>
      <p:bldP spid="258051" grpId="0" build="p" autoUpdateAnimBg="0"/>
      <p:bldP spid="10" grpId="0"/>
      <p:bldP spid="11" grpId="0"/>
      <p:bldP spid="12" grpId="0"/>
      <p:bldP spid="9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Let’s practice </a:t>
            </a:r>
            <a:r>
              <a:rPr lang="en-US" altLang="ja-JP" dirty="0" smtClean="0">
                <a:solidFill>
                  <a:schemeClr val="tx1"/>
                </a:solidFill>
                <a:sym typeface="Wingdings" pitchFamily="2" charset="2"/>
              </a:rPr>
              <a:t> 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1061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ʃ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o:mi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_________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06896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3100" y="2792736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ʃu:z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______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8491" y="3728840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b</a:t>
            </a:r>
            <a:r>
              <a:rPr lang="el-GR" altLang="ja-JP" sz="4400" dirty="0" smtClean="0">
                <a:latin typeface="+mj-lt"/>
                <a:cs typeface="Arial" pitchFamily="34" charset="0"/>
                <a:sym typeface="Wingdings" pitchFamily="2" charset="2"/>
              </a:rPr>
              <a:t>Λ</a:t>
            </a:r>
            <a:r>
              <a:rPr lang="en-US" altLang="ja-JP" sz="5400" dirty="0" err="1" smtClean="0">
                <a:latin typeface="+mn-lt"/>
                <a:cs typeface="Arial" pitchFamily="34" charset="0"/>
                <a:sym typeface="Wingdings" pitchFamily="2" charset="2"/>
              </a:rPr>
              <a:t>ɾ</a:t>
            </a:r>
            <a:r>
              <a:rPr lang="en-US" altLang="ja-JP" sz="5400" dirty="0" err="1"/>
              <a:t>ɚ</a:t>
            </a:r>
            <a:r>
              <a:rPr lang="en-US" altLang="ja-JP" sz="6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_______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8907" y="4736952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f</a:t>
            </a:r>
            <a:r>
              <a:rPr lang="en-US" altLang="ja-JP" sz="5400" dirty="0" err="1" smtClean="0">
                <a:cs typeface="Arial" pitchFamily="34" charset="0"/>
                <a:sym typeface="Wingdings" pitchFamily="2" charset="2"/>
              </a:rPr>
              <a:t>ɪ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ŋg</a:t>
            </a:r>
            <a:r>
              <a:rPr lang="en-US" altLang="ja-JP" sz="5400" dirty="0" err="1"/>
              <a:t>ɚ</a:t>
            </a:r>
            <a:r>
              <a:rPr lang="en-US" altLang="ja-JP" sz="6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851667" y="1772816"/>
            <a:ext cx="3600653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Show me.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131840" y="2799034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shoes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19872" y="3870101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butter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419619" y="4878213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finger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utoUpdateAnimBg="0"/>
      <p:bldP spid="258051" grpId="0" build="p" autoUpdateAnimBg="0"/>
      <p:bldP spid="10" grpId="0"/>
      <p:bldP spid="11" grpId="0"/>
      <p:bldP spid="12" grpId="0"/>
      <p:bldP spid="9" grpId="0"/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2080</TotalTime>
  <Words>255</Words>
  <Application>Microsoft Office PowerPoint</Application>
  <PresentationFormat>On-screen Show (4:3)</PresentationFormat>
  <Paragraphs>106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HGP創英角ﾎﾟｯﾌﾟ体</vt:lpstr>
      <vt:lpstr>HGP明朝E</vt:lpstr>
      <vt:lpstr>ＭＳ Ｐゴシック</vt:lpstr>
      <vt:lpstr>ＭＳ Ｐ明朝</vt:lpstr>
      <vt:lpstr>Arial</vt:lpstr>
      <vt:lpstr>Calibri</vt:lpstr>
      <vt:lpstr>Constantia</vt:lpstr>
      <vt:lpstr>Tahoma</vt:lpstr>
      <vt:lpstr>Times New Roman</vt:lpstr>
      <vt:lpstr>Verdana</vt:lpstr>
      <vt:lpstr>Wingdings</vt:lpstr>
      <vt:lpstr>Wingdings 2</vt:lpstr>
      <vt:lpstr>Flow</vt:lpstr>
      <vt:lpstr>IPA  (International Phonetic Alphabet)</vt:lpstr>
      <vt:lpstr>Again, the Japanese vowels</vt:lpstr>
      <vt:lpstr>The Vowel Map</vt:lpstr>
      <vt:lpstr>The Vowel Map</vt:lpstr>
      <vt:lpstr>The Vowel Map</vt:lpstr>
      <vt:lpstr>Today, some new vowel sounds</vt:lpstr>
      <vt:lpstr>The vowel map…</vt:lpstr>
      <vt:lpstr>Let’s practice  </vt:lpstr>
      <vt:lpstr>Let’s practice  </vt:lpstr>
      <vt:lpstr>A moment ago we had </vt:lpstr>
      <vt:lpstr>I’d be happy to entertain any questions at this time! </vt:lpstr>
    </vt:vector>
  </TitlesOfParts>
  <Company>筑波大学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Elwood</cp:lastModifiedBy>
  <cp:revision>115</cp:revision>
  <cp:lastPrinted>1601-01-01T00:00:00Z</cp:lastPrinted>
  <dcterms:created xsi:type="dcterms:W3CDTF">2006-01-31T01:24:28Z</dcterms:created>
  <dcterms:modified xsi:type="dcterms:W3CDTF">2016-06-02T07:52:27Z</dcterms:modified>
</cp:coreProperties>
</file>