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77" r:id="rId7"/>
    <p:sldId id="265" r:id="rId8"/>
    <p:sldId id="279" r:id="rId9"/>
    <p:sldId id="280" r:id="rId10"/>
    <p:sldId id="276" r:id="rId11"/>
    <p:sldId id="261" r:id="rId12"/>
    <p:sldId id="263" r:id="rId13"/>
    <p:sldId id="267" r:id="rId14"/>
    <p:sldId id="275" r:id="rId15"/>
    <p:sldId id="269" r:id="rId16"/>
    <p:sldId id="270" r:id="rId17"/>
    <p:sldId id="273" r:id="rId18"/>
    <p:sldId id="281" r:id="rId19"/>
    <p:sldId id="272" r:id="rId20"/>
    <p:sldId id="274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84" autoAdjust="0"/>
  </p:normalViewPr>
  <p:slideViewPr>
    <p:cSldViewPr snapToGrid="0">
      <p:cViewPr varScale="1">
        <p:scale>
          <a:sx n="68" d="100"/>
          <a:sy n="6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E7F88-9BBF-43F6-AAFA-FE3AECCEF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07C2A5-1D9E-47F1-93EE-209AB5C04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C1B03C-5EBC-4F76-B8C3-0B67AA07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C2F8C1-D504-415B-B874-0A38ED35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CF1473-13DA-438C-A4D0-AE811243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7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34DC81-5AE8-43D3-98A8-F54FF998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AE1251-E947-4F72-ACF3-E2E42E425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7B2351-2A88-4A4D-BC6B-D85CFCB3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7EC665-9B85-487F-8EBB-02382E75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3C1AEC-1299-4609-B94A-98B617B3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2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BE0187-AF96-4243-BC26-2B0EFC533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8262FB-55D5-4632-8188-1D939C5A1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A2736D-F9F9-4E24-AD69-E2BC1931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618B7D-2423-4545-8C0A-1FBFECD7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F50BAE-4A4D-459E-BDC3-6C93A113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77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EDB7D0-FE6F-4BDA-98F9-04578A88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362509-96CA-4DBA-BD40-6768BC17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BB9E6C-AD64-4A63-98B5-F4F26847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0D5CE5-966E-4781-999E-2F8EE375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684404-0155-4987-848C-2C0B2D7C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1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08293-027D-4C72-A364-91A3CA4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6E3D79-44FD-4E74-BC9D-6F64CB30E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F8685F-2BD6-4CB5-8F8B-0AAFF665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89F4F1-05B0-46A9-BE03-B8BC844C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BA1E87-1D3F-41A8-9FAF-2B927B7A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17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DDDE5-06B8-45F4-96C2-27C2D565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1B81EB-2226-4217-91B9-04EF81EEC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BED3A5-3E6B-430A-8F90-C118ACA44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F8E558-E8BA-4482-A23B-41AB61F1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B56B74-889C-4722-9624-3013484B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3DC91E-1E97-40FD-8470-89C5BC9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1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8EFDE-126D-4C4A-BE9D-B1AB81BE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6A9AAF-9870-46FC-8837-B79B4B7D6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EA80D7-35DF-4DC7-B3E3-F452F5352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85BDF4F-8028-4AC5-AEF4-E948EAF98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43E3E34-C828-44E1-B548-DD0FFEAD9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06833F-B027-4914-9A18-B0067F9E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4D1F12-4CC2-4107-9489-E53DA0C7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2E20B4-70A0-47C0-9AE2-E07FAC10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83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6950B-6C26-44D3-9792-8377E6F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509565-A0A8-4538-AEB2-7FBE39A7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626959-729A-4D3D-8212-339482EC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D5043A-C1E6-4ECE-B977-95ECF7A8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74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884A021-B255-4EDD-89B2-D3977E54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5A6C90-DEF4-466E-9CA0-BF28DAF3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692C9A-B059-4451-B8ED-0E9B1B77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98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3BA72-0DB3-4591-9D35-D02788CF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88864E-7B21-48F0-AD1D-D1EB01EA6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E0E3C6-CC0D-452F-B93F-B79F2AFFE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92BBFC-DBC0-48EC-B9DB-BBF61816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15E19F-34D3-4351-9A47-EB2A039C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45B928-EAA2-47D1-8392-81DE1516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31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1C5A7-AF0A-4960-A32C-E26F67A0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20E3F8-D105-41C3-9262-5905E2DA4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368761-9549-4CF2-970F-8C4D06BF6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2BA148-AA37-4753-A0E4-13DBB1BF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421492-2F7B-4CAB-8479-E2E4C5D9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6C0D3F-E7C9-402D-B1BD-13090F9B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2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4A69317-BD77-46F8-B9F8-CC7427B3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4B7623-B9CF-4F2B-AAB9-E802EF06C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6ACFF1-C80F-465B-BF94-AF266864C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974BFE-066A-4819-B1C5-B604C339A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654436-DC44-4F5E-B3A5-FF86DFBA0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4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36.png"/><Relationship Id="rId17" Type="http://schemas.openxmlformats.org/officeDocument/2006/relationships/image" Target="../media/image39.jpeg"/><Relationship Id="rId2" Type="http://schemas.openxmlformats.org/officeDocument/2006/relationships/image" Target="../media/image7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5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>
            <a:extLst>
              <a:ext uri="{FF2B5EF4-FFF2-40B4-BE49-F238E27FC236}">
                <a16:creationId xmlns:a16="http://schemas.microsoft.com/office/drawing/2014/main" id="{7089FF55-E253-415C-8DE9-F7EAC6C17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74788"/>
            <a:ext cx="9436925" cy="2387600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Cross-modal Effects:</a:t>
            </a:r>
            <a:b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Taste,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Olfaction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Vision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字幕 2">
            <a:extLst>
              <a:ext uri="{FF2B5EF4-FFF2-40B4-BE49-F238E27FC236}">
                <a16:creationId xmlns:a16="http://schemas.microsoft.com/office/drawing/2014/main" id="{B12827F7-7BE6-4A4C-98AF-9626D9BBA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9451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#1 &amp;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#2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ⅢA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26, 2018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図 30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0C655889-8FD4-4300-87A8-E7958CA7A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32A0E92-A9EB-43E7-B899-AED0B3EC9569}"/>
              </a:ext>
            </a:extLst>
          </p:cNvPr>
          <p:cNvSpPr/>
          <p:nvPr/>
        </p:nvSpPr>
        <p:spPr>
          <a:xfrm>
            <a:off x="537411" y="456398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kumimoji="1" lang="en-US" altLang="ja-JP" dirty="0">
                <a:solidFill>
                  <a:schemeClr val="tx1"/>
                </a:solidFill>
              </a:rPr>
              <a:t>ye(sight)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EDE73EA-003B-48B5-8632-8635B224155A}"/>
              </a:ext>
            </a:extLst>
          </p:cNvPr>
          <p:cNvSpPr/>
          <p:nvPr/>
        </p:nvSpPr>
        <p:spPr>
          <a:xfrm>
            <a:off x="2815390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ear(sound)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0E2CE21-0830-4716-ADF1-7029DF0F5548}"/>
              </a:ext>
            </a:extLst>
          </p:cNvPr>
          <p:cNvSpPr/>
          <p:nvPr/>
        </p:nvSpPr>
        <p:spPr>
          <a:xfrm>
            <a:off x="5093368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</a:t>
            </a:r>
            <a:r>
              <a:rPr kumimoji="1" lang="en-US" altLang="ja-JP" dirty="0">
                <a:solidFill>
                  <a:schemeClr val="tx1"/>
                </a:solidFill>
              </a:rPr>
              <a:t>kin(vibration)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8E216EE-5934-4309-854B-9114717181D1}"/>
              </a:ext>
            </a:extLst>
          </p:cNvPr>
          <p:cNvSpPr/>
          <p:nvPr/>
        </p:nvSpPr>
        <p:spPr>
          <a:xfrm>
            <a:off x="7371347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nose(smell)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DBADC94-47B4-4639-A061-9B5C1C18F186}"/>
              </a:ext>
            </a:extLst>
          </p:cNvPr>
          <p:cNvSpPr/>
          <p:nvPr/>
        </p:nvSpPr>
        <p:spPr>
          <a:xfrm>
            <a:off x="9649326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</a:t>
            </a:r>
            <a:r>
              <a:rPr lang="en" altLang="ja-JP" dirty="0">
                <a:solidFill>
                  <a:schemeClr val="tx1"/>
                </a:solidFill>
              </a:rPr>
              <a:t>ongue(flavor)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506928-B92A-5F15-B1EF-2A3C97A2FC49}"/>
              </a:ext>
            </a:extLst>
          </p:cNvPr>
          <p:cNvSpPr/>
          <p:nvPr/>
        </p:nvSpPr>
        <p:spPr>
          <a:xfrm>
            <a:off x="537411" y="1299411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vision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37F5EA-078E-F76B-6EC2-D401F75272B0}"/>
              </a:ext>
            </a:extLst>
          </p:cNvPr>
          <p:cNvSpPr/>
          <p:nvPr/>
        </p:nvSpPr>
        <p:spPr>
          <a:xfrm>
            <a:off x="2815390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hearing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C2B737-AF44-E6DC-DCCB-FC4F0775B0B6}"/>
              </a:ext>
            </a:extLst>
          </p:cNvPr>
          <p:cNvSpPr/>
          <p:nvPr/>
        </p:nvSpPr>
        <p:spPr>
          <a:xfrm>
            <a:off x="509336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tactile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EB51CE-37A5-9C02-FDD2-618D3D7B56CB}"/>
              </a:ext>
            </a:extLst>
          </p:cNvPr>
          <p:cNvSpPr/>
          <p:nvPr/>
        </p:nvSpPr>
        <p:spPr>
          <a:xfrm>
            <a:off x="737134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olfaction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E2DDBD-EA99-720F-F46E-E330399EB6C4}"/>
              </a:ext>
            </a:extLst>
          </p:cNvPr>
          <p:cNvSpPr/>
          <p:nvPr/>
        </p:nvSpPr>
        <p:spPr>
          <a:xfrm>
            <a:off x="9649326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taste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EA9A316-BBB3-81CC-7D42-EE246CC85F5F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540043" y="2310063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0EEF903-D5A5-B309-5402-34447A8127E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818022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93915D5-83C3-56E9-28F3-9A6DF31592E6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95999" y="2302042"/>
            <a:ext cx="1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79DD506-AA47-235A-BDFB-20E7A57D8FE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8373979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4531278-167E-B19B-7DA1-76C151CC548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0651958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右矢印 1">
            <a:extLst>
              <a:ext uri="{FF2B5EF4-FFF2-40B4-BE49-F238E27FC236}">
                <a16:creationId xmlns:a16="http://schemas.microsoft.com/office/drawing/2014/main" id="{6CD18A53-2059-071F-F250-E95090C5BA46}"/>
              </a:ext>
            </a:extLst>
          </p:cNvPr>
          <p:cNvSpPr/>
          <p:nvPr/>
        </p:nvSpPr>
        <p:spPr>
          <a:xfrm rot="9520714" flipH="1">
            <a:off x="1565585" y="3218237"/>
            <a:ext cx="6854866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0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Olfactory perception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FB82514F-E8CD-4B6D-A772-0B6947C53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2DCE387-9CCB-4B44-B7BC-C3682EFA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583" y="1784636"/>
            <a:ext cx="5893310" cy="4808652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DD2E5AB-9D55-4858-872C-91C8B6C146AC}"/>
              </a:ext>
            </a:extLst>
          </p:cNvPr>
          <p:cNvSpPr/>
          <p:nvPr/>
        </p:nvSpPr>
        <p:spPr>
          <a:xfrm>
            <a:off x="4293028" y="3562752"/>
            <a:ext cx="748824" cy="2346082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E4C6A9A-1AC8-4677-BBF4-A0EB6C3DBCC7}"/>
              </a:ext>
            </a:extLst>
          </p:cNvPr>
          <p:cNvSpPr/>
          <p:nvPr/>
        </p:nvSpPr>
        <p:spPr>
          <a:xfrm>
            <a:off x="8477067" y="2495312"/>
            <a:ext cx="477192" cy="3620045"/>
          </a:xfrm>
          <a:prstGeom prst="roundRect">
            <a:avLst/>
          </a:prstGeom>
          <a:noFill/>
          <a:ln w="57150">
            <a:solidFill>
              <a:srgbClr val="FF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88479F6-B92A-4299-8AA2-46F4E7F55B4A}"/>
              </a:ext>
            </a:extLst>
          </p:cNvPr>
          <p:cNvGrpSpPr/>
          <p:nvPr/>
        </p:nvGrpSpPr>
        <p:grpSpPr>
          <a:xfrm>
            <a:off x="311007" y="3487093"/>
            <a:ext cx="2985102" cy="3129620"/>
            <a:chOff x="311007" y="3487093"/>
            <a:chExt cx="2985102" cy="3129620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85672348-60D5-4C8E-9ECC-E58B3A5DDACB}"/>
                </a:ext>
              </a:extLst>
            </p:cNvPr>
            <p:cNvSpPr/>
            <p:nvPr/>
          </p:nvSpPr>
          <p:spPr>
            <a:xfrm>
              <a:off x="311007" y="3932517"/>
              <a:ext cx="2985102" cy="21828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4" descr="黒胡椒 - コショウのストックフォトや画像を多数ご用意 - iStock">
              <a:extLst>
                <a:ext uri="{FF2B5EF4-FFF2-40B4-BE49-F238E27FC236}">
                  <a16:creationId xmlns:a16="http://schemas.microsoft.com/office/drawing/2014/main" id="{F1716562-E488-4B6E-89D7-F919D21FA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91" y="4640675"/>
              <a:ext cx="1384383" cy="1032519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13" name="Picture 6" descr="おいしいレモンの選び方知ってる？ 果汁たっぷりなのは？ 香り重視なら？ 料理で役立つウラ技も！ | Oggi.jp">
              <a:extLst>
                <a:ext uri="{FF2B5EF4-FFF2-40B4-BE49-F238E27FC236}">
                  <a16:creationId xmlns:a16="http://schemas.microsoft.com/office/drawing/2014/main" id="{7C0C21B5-AF66-4782-AEA0-BECB9FFC9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402" y="4774556"/>
              <a:ext cx="1388820" cy="868012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3B625E1-2F2F-46BA-9E0A-C52456ABCCDF}"/>
                </a:ext>
              </a:extLst>
            </p:cNvPr>
            <p:cNvSpPr txBox="1"/>
            <p:nvPr/>
          </p:nvSpPr>
          <p:spPr>
            <a:xfrm>
              <a:off x="818242" y="6155048"/>
              <a:ext cx="20228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Angular shape</a:t>
              </a:r>
              <a:endParaRPr lang="ja-JP" altLang="en-US" sz="2400" dirty="0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DEFE41E-1F44-4283-85C1-41119D2B5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098" t="9196" r="187" b="3227"/>
            <a:stretch/>
          </p:blipFill>
          <p:spPr>
            <a:xfrm>
              <a:off x="975953" y="3487093"/>
              <a:ext cx="1584842" cy="13255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DE08AE4-DABB-44F8-AAA0-32FC2BAA5388}"/>
              </a:ext>
            </a:extLst>
          </p:cNvPr>
          <p:cNvGrpSpPr/>
          <p:nvPr/>
        </p:nvGrpSpPr>
        <p:grpSpPr>
          <a:xfrm>
            <a:off x="8855407" y="102633"/>
            <a:ext cx="3041094" cy="3319148"/>
            <a:chOff x="8855407" y="102633"/>
            <a:chExt cx="3041094" cy="3319148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B8D111B1-5F33-4673-9217-A316AA67978C}"/>
                </a:ext>
              </a:extLst>
            </p:cNvPr>
            <p:cNvSpPr/>
            <p:nvPr/>
          </p:nvSpPr>
          <p:spPr>
            <a:xfrm>
              <a:off x="8855407" y="645726"/>
              <a:ext cx="3041094" cy="222378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9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10" descr="甘い香りをいつまでも！バニラの正しい保存方法 | 食・料理 | オリーブオイルをひとまわし">
              <a:extLst>
                <a:ext uri="{FF2B5EF4-FFF2-40B4-BE49-F238E27FC236}">
                  <a16:creationId xmlns:a16="http://schemas.microsoft.com/office/drawing/2014/main" id="{A182AC10-3588-49E2-B39E-3DF81A1A0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1293" y="1322974"/>
              <a:ext cx="1571499" cy="1172338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18" name="Picture 8" descr="香り成分が脂肪の吸収を促す「ラズベリー」 ｜ イシペディア | 医師視点のウェルネスマガジン">
              <a:extLst>
                <a:ext uri="{FF2B5EF4-FFF2-40B4-BE49-F238E27FC236}">
                  <a16:creationId xmlns:a16="http://schemas.microsoft.com/office/drawing/2014/main" id="{7D872D7C-2A7D-410F-9772-BD3F218FB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1172" y="1436244"/>
              <a:ext cx="1414920" cy="77378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316D637-6C3F-4E5E-B2C4-59E5D6F0571F}"/>
                </a:ext>
              </a:extLst>
            </p:cNvPr>
            <p:cNvSpPr txBox="1"/>
            <p:nvPr/>
          </p:nvSpPr>
          <p:spPr>
            <a:xfrm>
              <a:off x="9324667" y="2960116"/>
              <a:ext cx="22515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Rounded shape</a:t>
              </a:r>
              <a:endParaRPr lang="ja-JP" altLang="en-US" sz="2400" dirty="0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05DF91E-D586-4DD8-8217-1435777E6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949" t="9868" r="54283"/>
            <a:stretch/>
          </p:blipFill>
          <p:spPr>
            <a:xfrm>
              <a:off x="9569213" y="102633"/>
              <a:ext cx="1487498" cy="134825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997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054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4FC382-CB4D-4AAF-9FBF-C2288E709376}"/>
              </a:ext>
            </a:extLst>
          </p:cNvPr>
          <p:cNvGrpSpPr/>
          <p:nvPr/>
        </p:nvGrpSpPr>
        <p:grpSpPr>
          <a:xfrm>
            <a:off x="1009650" y="1690688"/>
            <a:ext cx="10172700" cy="4426708"/>
            <a:chOff x="838200" y="1608898"/>
            <a:chExt cx="10172700" cy="4426708"/>
          </a:xfrm>
        </p:grpSpPr>
        <p:pic>
          <p:nvPicPr>
            <p:cNvPr id="1036" name="Picture 12" descr="レモンの香りがする香水 おすすめ14選！ – 輝きを与える、爽やかで明るい香り-【2022年版】 | 暮らしと香り">
              <a:extLst>
                <a:ext uri="{FF2B5EF4-FFF2-40B4-BE49-F238E27FC236}">
                  <a16:creationId xmlns:a16="http://schemas.microsoft.com/office/drawing/2014/main" id="{C540D826-B17C-44E6-9490-79D4E750C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74043"/>
              <a:ext cx="6337300" cy="356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ine Bottle 画像 | 無料のベクター、ストックフォト、PSD">
              <a:extLst>
                <a:ext uri="{FF2B5EF4-FFF2-40B4-BE49-F238E27FC236}">
                  <a16:creationId xmlns:a16="http://schemas.microsoft.com/office/drawing/2014/main" id="{727F46A1-17F6-4EE0-A0B3-94119329B3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70989" y="1608898"/>
              <a:ext cx="4039911" cy="3215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example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4B4813E-CC99-4007-9A60-A7445791E6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8592" y="3725978"/>
            <a:ext cx="738538" cy="7221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395F7DE-889D-4D0C-A4D9-DFB05D5355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9212" y="2831807"/>
            <a:ext cx="1245909" cy="119438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66EBB2F-63A3-40E5-8578-1F7944AD96C6}"/>
              </a:ext>
            </a:extLst>
          </p:cNvPr>
          <p:cNvSpPr txBox="1"/>
          <p:nvPr/>
        </p:nvSpPr>
        <p:spPr>
          <a:xfrm>
            <a:off x="0" y="1905526"/>
            <a:ext cx="7142439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ja-JP" sz="2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Perfume</a:t>
            </a:r>
            <a:endParaRPr lang="ja-JP" altLang="en-US" sz="28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C70E0CA-FDB7-4379-A257-738B18AC293B}"/>
              </a:ext>
            </a:extLst>
          </p:cNvPr>
          <p:cNvSpPr txBox="1"/>
          <p:nvPr/>
        </p:nvSpPr>
        <p:spPr>
          <a:xfrm>
            <a:off x="7346950" y="5013038"/>
            <a:ext cx="484505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ja-JP" sz="2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Wine  	</a:t>
            </a:r>
            <a:endParaRPr lang="ja-JP" altLang="en-US" sz="2800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948AA30-C001-43FE-910C-DDCD6B7087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7130" y="4309436"/>
            <a:ext cx="1245909" cy="11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Cookie: Pseudo-Gustatory Display Based on Cross-Modal Integration 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コンテンツ プレースホルダー 5" descr="カップケーキを持っている男性&#10;&#10;低い精度で自動的に生成された説明">
            <a:extLst>
              <a:ext uri="{FF2B5EF4-FFF2-40B4-BE49-F238E27FC236}">
                <a16:creationId xmlns:a16="http://schemas.microsoft.com/office/drawing/2014/main" id="{81275A3D-5A52-45B8-89CA-26CC76811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415758"/>
            <a:ext cx="4902199" cy="3674991"/>
          </a:xfrm>
        </p:spPr>
      </p:pic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E7F0AF65-D8B5-40AC-AED9-6D6FAD596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7" name="コンテンツ プレースホルダー 6" descr="帽子を被っている男性のcg&#10;&#10;低い精度で自動的に生成された説明">
            <a:extLst>
              <a:ext uri="{FF2B5EF4-FFF2-40B4-BE49-F238E27FC236}">
                <a16:creationId xmlns:a16="http://schemas.microsoft.com/office/drawing/2014/main" id="{FA7658C0-6B53-48F1-8BBB-77A809A9F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22" y="2523545"/>
            <a:ext cx="6150078" cy="34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885099F-B52B-4095-B9B4-24A5A6CA9554}"/>
              </a:ext>
            </a:extLst>
          </p:cNvPr>
          <p:cNvSpPr/>
          <p:nvPr/>
        </p:nvSpPr>
        <p:spPr>
          <a:xfrm>
            <a:off x="537411" y="456398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kumimoji="1" lang="en-US" altLang="ja-JP" dirty="0">
                <a:solidFill>
                  <a:schemeClr val="tx1"/>
                </a:solidFill>
              </a:rPr>
              <a:t>ye(sight)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26A0C26-8A52-445F-9F26-C67BA86275E3}"/>
              </a:ext>
            </a:extLst>
          </p:cNvPr>
          <p:cNvSpPr/>
          <p:nvPr/>
        </p:nvSpPr>
        <p:spPr>
          <a:xfrm>
            <a:off x="2815390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ear(sound)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B579EB8-7181-41A8-9408-B9F18F240EB2}"/>
              </a:ext>
            </a:extLst>
          </p:cNvPr>
          <p:cNvSpPr/>
          <p:nvPr/>
        </p:nvSpPr>
        <p:spPr>
          <a:xfrm>
            <a:off x="5093368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</a:t>
            </a:r>
            <a:r>
              <a:rPr kumimoji="1" lang="en-US" altLang="ja-JP" dirty="0">
                <a:solidFill>
                  <a:schemeClr val="tx1"/>
                </a:solidFill>
              </a:rPr>
              <a:t>kin(vibration)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B481FD8-1EC4-4B54-B2A8-3159ECBB8AED}"/>
              </a:ext>
            </a:extLst>
          </p:cNvPr>
          <p:cNvSpPr/>
          <p:nvPr/>
        </p:nvSpPr>
        <p:spPr>
          <a:xfrm>
            <a:off x="7371347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nose(smell)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98F542A-CE26-4113-A9A9-C05B6485CF1A}"/>
              </a:ext>
            </a:extLst>
          </p:cNvPr>
          <p:cNvSpPr/>
          <p:nvPr/>
        </p:nvSpPr>
        <p:spPr>
          <a:xfrm>
            <a:off x="9649326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</a:t>
            </a:r>
            <a:r>
              <a:rPr lang="en" altLang="ja-JP" dirty="0">
                <a:solidFill>
                  <a:schemeClr val="tx1"/>
                </a:solidFill>
              </a:rPr>
              <a:t>ongue(flavor)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506928-B92A-5F15-B1EF-2A3C97A2FC49}"/>
              </a:ext>
            </a:extLst>
          </p:cNvPr>
          <p:cNvSpPr/>
          <p:nvPr/>
        </p:nvSpPr>
        <p:spPr>
          <a:xfrm>
            <a:off x="537411" y="1299411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vision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37F5EA-078E-F76B-6EC2-D401F75272B0}"/>
              </a:ext>
            </a:extLst>
          </p:cNvPr>
          <p:cNvSpPr/>
          <p:nvPr/>
        </p:nvSpPr>
        <p:spPr>
          <a:xfrm>
            <a:off x="2815390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hearing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C2B737-AF44-E6DC-DCCB-FC4F0775B0B6}"/>
              </a:ext>
            </a:extLst>
          </p:cNvPr>
          <p:cNvSpPr/>
          <p:nvPr/>
        </p:nvSpPr>
        <p:spPr>
          <a:xfrm>
            <a:off x="509336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tactile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EB51CE-37A5-9C02-FDD2-618D3D7B56CB}"/>
              </a:ext>
            </a:extLst>
          </p:cNvPr>
          <p:cNvSpPr/>
          <p:nvPr/>
        </p:nvSpPr>
        <p:spPr>
          <a:xfrm>
            <a:off x="737134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olfaction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E2DDBD-EA99-720F-F46E-E330399EB6C4}"/>
              </a:ext>
            </a:extLst>
          </p:cNvPr>
          <p:cNvSpPr/>
          <p:nvPr/>
        </p:nvSpPr>
        <p:spPr>
          <a:xfrm>
            <a:off x="9649326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taste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EA9A316-BBB3-81CC-7D42-EE246CC85F5F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540043" y="2310063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0EEF903-D5A5-B309-5402-34447A8127E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818022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93915D5-83C3-56E9-28F3-9A6DF31592E6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95999" y="2302042"/>
            <a:ext cx="1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79DD506-AA47-235A-BDFB-20E7A57D8FE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8373979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4531278-167E-B19B-7DA1-76C151CC548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0651958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上矢印 30">
            <a:extLst>
              <a:ext uri="{FF2B5EF4-FFF2-40B4-BE49-F238E27FC236}">
                <a16:creationId xmlns:a16="http://schemas.microsoft.com/office/drawing/2014/main" id="{87C6785C-9D68-B1A7-0E1C-8F02C9B1B058}"/>
              </a:ext>
            </a:extLst>
          </p:cNvPr>
          <p:cNvSpPr/>
          <p:nvPr/>
        </p:nvSpPr>
        <p:spPr>
          <a:xfrm rot="4464102">
            <a:off x="5960006" y="-1171768"/>
            <a:ext cx="363313" cy="91892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上矢印 31">
            <a:extLst>
              <a:ext uri="{FF2B5EF4-FFF2-40B4-BE49-F238E27FC236}">
                <a16:creationId xmlns:a16="http://schemas.microsoft.com/office/drawing/2014/main" id="{A27D4715-BDF5-ACCF-861D-0952B43D601D}"/>
              </a:ext>
            </a:extLst>
          </p:cNvPr>
          <p:cNvSpPr/>
          <p:nvPr/>
        </p:nvSpPr>
        <p:spPr>
          <a:xfrm rot="2513626">
            <a:off x="9618870" y="1789563"/>
            <a:ext cx="363947" cy="3294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4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0529A4-01B0-406E-9A5C-12F407894D02}"/>
              </a:ext>
            </a:extLst>
          </p:cNvPr>
          <p:cNvSpPr/>
          <p:nvPr/>
        </p:nvSpPr>
        <p:spPr>
          <a:xfrm>
            <a:off x="1524000" y="1690688"/>
            <a:ext cx="9237043" cy="4498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Flavor perception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8E8D6856-6CF5-43C9-8559-37D0EB499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12" name="コンテンツ プレースホルダー 11" descr="グラフ, 棒グラフ&#10;&#10;自動的に生成された説明">
            <a:extLst>
              <a:ext uri="{FF2B5EF4-FFF2-40B4-BE49-F238E27FC236}">
                <a16:creationId xmlns:a16="http://schemas.microsoft.com/office/drawing/2014/main" id="{4FD88E06-C12A-4379-B023-5FFC2DE80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82" y="1825625"/>
            <a:ext cx="7459436" cy="4351338"/>
          </a:xfr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6E9D1E-8107-4482-9A42-502168126DE1}"/>
              </a:ext>
            </a:extLst>
          </p:cNvPr>
          <p:cNvSpPr txBox="1"/>
          <p:nvPr/>
        </p:nvSpPr>
        <p:spPr>
          <a:xfrm>
            <a:off x="8316227" y="2560320"/>
            <a:ext cx="19154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change in taste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5A29B9-A5C5-49BE-8CE3-39EABFEB1709}"/>
              </a:ext>
            </a:extLst>
          </p:cNvPr>
          <p:cNvSpPr txBox="1"/>
          <p:nvPr/>
        </p:nvSpPr>
        <p:spPr>
          <a:xfrm>
            <a:off x="8331431" y="4076283"/>
            <a:ext cx="23365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 changed to that of the cookie of choice</a:t>
            </a:r>
          </a:p>
          <a:p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B2813E-B149-4901-815B-01E1BC8710F4}"/>
              </a:ext>
            </a:extLst>
          </p:cNvPr>
          <p:cNvSpPr txBox="1"/>
          <p:nvPr/>
        </p:nvSpPr>
        <p:spPr>
          <a:xfrm>
            <a:off x="2670136" y="5499913"/>
            <a:ext cx="56612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lmond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trawberry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114B659-BCD8-41A2-A419-A74A38B7785E}"/>
              </a:ext>
            </a:extLst>
          </p:cNvPr>
          <p:cNvCxnSpPr>
            <a:cxnSpLocks/>
          </p:cNvCxnSpPr>
          <p:nvPr/>
        </p:nvCxnSpPr>
        <p:spPr>
          <a:xfrm>
            <a:off x="1992428" y="3558638"/>
            <a:ext cx="6121669" cy="0"/>
          </a:xfrm>
          <a:prstGeom prst="line">
            <a:avLst/>
          </a:prstGeom>
          <a:ln w="57150">
            <a:solidFill>
              <a:srgbClr val="FF9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矢印: 上 8">
            <a:extLst>
              <a:ext uri="{FF2B5EF4-FFF2-40B4-BE49-F238E27FC236}">
                <a16:creationId xmlns:a16="http://schemas.microsoft.com/office/drawing/2014/main" id="{2D671BE4-2717-4B78-A65D-5FC1009C0054}"/>
              </a:ext>
            </a:extLst>
          </p:cNvPr>
          <p:cNvSpPr/>
          <p:nvPr/>
        </p:nvSpPr>
        <p:spPr>
          <a:xfrm>
            <a:off x="1903877" y="2862246"/>
            <a:ext cx="348038" cy="702643"/>
          </a:xfrm>
          <a:prstGeom prst="upArrow">
            <a:avLst/>
          </a:prstGeom>
          <a:solidFill>
            <a:srgbClr val="FF9975"/>
          </a:solidFill>
          <a:ln>
            <a:solidFill>
              <a:srgbClr val="FF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2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F6DF2D4-1650-4BD1-8C75-AB3A06DE31EC}"/>
              </a:ext>
            </a:extLst>
          </p:cNvPr>
          <p:cNvGrpSpPr/>
          <p:nvPr/>
        </p:nvGrpSpPr>
        <p:grpSpPr>
          <a:xfrm>
            <a:off x="1784909" y="1309037"/>
            <a:ext cx="8618783" cy="4907723"/>
            <a:chOff x="1784909" y="1309037"/>
            <a:chExt cx="8618783" cy="4907723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C5C33C70-37A4-4246-A0CF-6285AB894AED}"/>
                </a:ext>
              </a:extLst>
            </p:cNvPr>
            <p:cNvGrpSpPr/>
            <p:nvPr/>
          </p:nvGrpSpPr>
          <p:grpSpPr>
            <a:xfrm>
              <a:off x="3845777" y="1920975"/>
              <a:ext cx="4500446" cy="4295785"/>
              <a:chOff x="5007075" y="2548348"/>
              <a:chExt cx="3603673" cy="3439794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3BD5F0AC-349A-4F94-AAE4-8DF978A8CB49}"/>
                  </a:ext>
                </a:extLst>
              </p:cNvPr>
              <p:cNvGrpSpPr/>
              <p:nvPr/>
            </p:nvGrpSpPr>
            <p:grpSpPr>
              <a:xfrm>
                <a:off x="7252212" y="3298904"/>
                <a:ext cx="1358536" cy="1358536"/>
                <a:chOff x="7777179" y="3124730"/>
                <a:chExt cx="1358536" cy="1358536"/>
              </a:xfrm>
            </p:grpSpPr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646CEC31-F405-49DB-AFAC-1554E8207DF8}"/>
                    </a:ext>
                  </a:extLst>
                </p:cNvPr>
                <p:cNvSpPr/>
                <p:nvPr/>
              </p:nvSpPr>
              <p:spPr>
                <a:xfrm>
                  <a:off x="7777179" y="3124730"/>
                  <a:ext cx="1358536" cy="1358536"/>
                </a:xfrm>
                <a:prstGeom prst="ellipse">
                  <a:avLst/>
                </a:prstGeom>
                <a:solidFill>
                  <a:srgbClr val="FFE7F0"/>
                </a:solidFill>
                <a:ln>
                  <a:solidFill>
                    <a:srgbClr val="FFE7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9" name="コンテンツ プレースホルダー 5" descr="唇 枠線">
                  <a:extLst>
                    <a:ext uri="{FF2B5EF4-FFF2-40B4-BE49-F238E27FC236}">
                      <a16:creationId xmlns:a16="http://schemas.microsoft.com/office/drawing/2014/main" id="{A4B58009-7E96-430A-AAB1-EA4548D6DA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8092" y="3205643"/>
                  <a:ext cx="1196711" cy="1196711"/>
                </a:xfrm>
                <a:prstGeom prst="rect">
                  <a:avLst/>
                </a:prstGeom>
              </p:spPr>
            </p:pic>
          </p:grp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219E758A-ACE4-4A5E-850C-0227BAAF9850}"/>
                  </a:ext>
                </a:extLst>
              </p:cNvPr>
              <p:cNvGrpSpPr/>
              <p:nvPr/>
            </p:nvGrpSpPr>
            <p:grpSpPr>
              <a:xfrm>
                <a:off x="6111231" y="2548348"/>
                <a:ext cx="1358536" cy="1358536"/>
                <a:chOff x="6469953" y="2345418"/>
                <a:chExt cx="1358536" cy="1358536"/>
              </a:xfrm>
            </p:grpSpPr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128D961D-86FF-40DF-B733-2B952D38A661}"/>
                    </a:ext>
                  </a:extLst>
                </p:cNvPr>
                <p:cNvSpPr/>
                <p:nvPr/>
              </p:nvSpPr>
              <p:spPr>
                <a:xfrm>
                  <a:off x="6469953" y="2345418"/>
                  <a:ext cx="1358536" cy="135853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7" name="グラフィックス 26" descr="鼻 枠線">
                  <a:extLst>
                    <a:ext uri="{FF2B5EF4-FFF2-40B4-BE49-F238E27FC236}">
                      <a16:creationId xmlns:a16="http://schemas.microsoft.com/office/drawing/2014/main" id="{3F5D8F38-F2A9-4918-B298-1B451EF79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0866" y="2426331"/>
                  <a:ext cx="1196711" cy="1196711"/>
                </a:xfrm>
                <a:prstGeom prst="rect">
                  <a:avLst/>
                </a:prstGeom>
              </p:spPr>
            </p:pic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AB086940-730C-4EE3-AEAE-38F76C479491}"/>
                  </a:ext>
                </a:extLst>
              </p:cNvPr>
              <p:cNvGrpSpPr/>
              <p:nvPr/>
            </p:nvGrpSpPr>
            <p:grpSpPr>
              <a:xfrm>
                <a:off x="5007075" y="3352928"/>
                <a:ext cx="1358536" cy="1358536"/>
                <a:chOff x="5211523" y="3142176"/>
                <a:chExt cx="1358536" cy="1358536"/>
              </a:xfrm>
            </p:grpSpPr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732D9BE3-EAE9-43DA-A31A-DE3400712BFD}"/>
                    </a:ext>
                  </a:extLst>
                </p:cNvPr>
                <p:cNvSpPr/>
                <p:nvPr/>
              </p:nvSpPr>
              <p:spPr>
                <a:xfrm>
                  <a:off x="5211523" y="3142176"/>
                  <a:ext cx="1358536" cy="1358536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5" name="グラフィックス 24" descr="目 枠線">
                  <a:extLst>
                    <a:ext uri="{FF2B5EF4-FFF2-40B4-BE49-F238E27FC236}">
                      <a16:creationId xmlns:a16="http://schemas.microsoft.com/office/drawing/2014/main" id="{8E389D20-485B-4985-968A-3539C7ABDC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2436" y="3223089"/>
                  <a:ext cx="1196711" cy="1196711"/>
                </a:xfrm>
                <a:prstGeom prst="rect">
                  <a:avLst/>
                </a:prstGeom>
              </p:spPr>
            </p:pic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0EC47584-9844-45EA-BB0A-F36AB4394586}"/>
                  </a:ext>
                </a:extLst>
              </p:cNvPr>
              <p:cNvGrpSpPr/>
              <p:nvPr/>
            </p:nvGrpSpPr>
            <p:grpSpPr>
              <a:xfrm>
                <a:off x="6916819" y="4629606"/>
                <a:ext cx="1358536" cy="1358536"/>
                <a:chOff x="7251190" y="4458728"/>
                <a:chExt cx="1358536" cy="1358536"/>
              </a:xfrm>
            </p:grpSpPr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2E53E4E9-56B5-4BB3-B920-F9F25CFCC433}"/>
                    </a:ext>
                  </a:extLst>
                </p:cNvPr>
                <p:cNvSpPr/>
                <p:nvPr/>
              </p:nvSpPr>
              <p:spPr>
                <a:xfrm>
                  <a:off x="7251190" y="4458728"/>
                  <a:ext cx="1358536" cy="135853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" name="グラフィックス 22" descr="挙手 枠線">
                  <a:extLst>
                    <a:ext uri="{FF2B5EF4-FFF2-40B4-BE49-F238E27FC236}">
                      <a16:creationId xmlns:a16="http://schemas.microsoft.com/office/drawing/2014/main" id="{93F050D5-ABA3-456B-B774-484AB16A9C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2103" y="4539641"/>
                  <a:ext cx="1196710" cy="119671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58B5584E-96CE-49D4-A38A-B10F55DC7BB6}"/>
                  </a:ext>
                </a:extLst>
              </p:cNvPr>
              <p:cNvGrpSpPr/>
              <p:nvPr/>
            </p:nvGrpSpPr>
            <p:grpSpPr>
              <a:xfrm>
                <a:off x="5546805" y="4598715"/>
                <a:ext cx="1358536" cy="1358536"/>
                <a:chOff x="5716249" y="4406356"/>
                <a:chExt cx="1358536" cy="1358536"/>
              </a:xfrm>
            </p:grpSpPr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EE086405-B704-4F37-A909-05CC914006E4}"/>
                    </a:ext>
                  </a:extLst>
                </p:cNvPr>
                <p:cNvSpPr/>
                <p:nvPr/>
              </p:nvSpPr>
              <p:spPr>
                <a:xfrm>
                  <a:off x="5716249" y="4406356"/>
                  <a:ext cx="1358536" cy="135853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" name="グラフィックス 20" descr="耳 枠線">
                  <a:extLst>
                    <a:ext uri="{FF2B5EF4-FFF2-40B4-BE49-F238E27FC236}">
                      <a16:creationId xmlns:a16="http://schemas.microsoft.com/office/drawing/2014/main" id="{D271A5E2-0122-47A8-BA90-A32F771FD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7162" y="4487269"/>
                  <a:ext cx="1196710" cy="119671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A4BD41B3-BD4D-42CB-B8FD-6ECA18A9B501}"/>
                </a:ext>
              </a:extLst>
            </p:cNvPr>
            <p:cNvCxnSpPr>
              <a:stCxn id="28" idx="6"/>
            </p:cNvCxnSpPr>
            <p:nvPr/>
          </p:nvCxnSpPr>
          <p:spPr>
            <a:xfrm>
              <a:off x="8346223" y="3706610"/>
              <a:ext cx="2010560" cy="8742"/>
            </a:xfrm>
            <a:prstGeom prst="line">
              <a:avLst/>
            </a:prstGeom>
            <a:ln w="76200">
              <a:solidFill>
                <a:srgbClr val="FFE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CB912BB-EE9D-4609-91F6-F72CC1DEF08F}"/>
                </a:ext>
              </a:extLst>
            </p:cNvPr>
            <p:cNvCxnSpPr>
              <a:cxnSpLocks/>
            </p:cNvCxnSpPr>
            <p:nvPr/>
          </p:nvCxnSpPr>
          <p:spPr>
            <a:xfrm>
              <a:off x="1835217" y="3780333"/>
              <a:ext cx="2010560" cy="8742"/>
            </a:xfrm>
            <a:prstGeom prst="line">
              <a:avLst/>
            </a:prstGeom>
            <a:ln w="762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AA613753-0401-4DF9-8561-0480C730BCEC}"/>
                </a:ext>
              </a:extLst>
            </p:cNvPr>
            <p:cNvCxnSpPr>
              <a:cxnSpLocks/>
            </p:cNvCxnSpPr>
            <p:nvPr/>
          </p:nvCxnSpPr>
          <p:spPr>
            <a:xfrm>
              <a:off x="7079063" y="6194140"/>
              <a:ext cx="2613577" cy="0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6D847594-9246-4FE7-8973-D9BBFC60B170}"/>
                </a:ext>
              </a:extLst>
            </p:cNvPr>
            <p:cNvCxnSpPr>
              <a:cxnSpLocks/>
            </p:cNvCxnSpPr>
            <p:nvPr/>
          </p:nvCxnSpPr>
          <p:spPr>
            <a:xfrm>
              <a:off x="2837857" y="6139333"/>
              <a:ext cx="2530265" cy="0"/>
            </a:xfrm>
            <a:prstGeom prst="line">
              <a:avLst/>
            </a:prstGeom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A636241-8177-498A-AE57-32C286DB5E59}"/>
                </a:ext>
              </a:extLst>
            </p:cNvPr>
            <p:cNvCxnSpPr>
              <a:cxnSpLocks/>
            </p:cNvCxnSpPr>
            <p:nvPr/>
          </p:nvCxnSpPr>
          <p:spPr>
            <a:xfrm>
              <a:off x="5110098" y="1896275"/>
              <a:ext cx="2010560" cy="8742"/>
            </a:xfrm>
            <a:prstGeom prst="line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E9F3E90-B134-405B-AF9D-5F97447AFA89}"/>
                </a:ext>
              </a:extLst>
            </p:cNvPr>
            <p:cNvSpPr txBox="1"/>
            <p:nvPr/>
          </p:nvSpPr>
          <p:spPr>
            <a:xfrm>
              <a:off x="5014762" y="1309037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olfaction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DF56271-E954-4E7D-B50B-077179DFA726}"/>
                </a:ext>
              </a:extLst>
            </p:cNvPr>
            <p:cNvSpPr txBox="1"/>
            <p:nvPr/>
          </p:nvSpPr>
          <p:spPr>
            <a:xfrm>
              <a:off x="8297796" y="3107957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taste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DFE36BD-0379-41D3-BED4-1D204EF87B29}"/>
                </a:ext>
              </a:extLst>
            </p:cNvPr>
            <p:cNvSpPr txBox="1"/>
            <p:nvPr/>
          </p:nvSpPr>
          <p:spPr>
            <a:xfrm>
              <a:off x="1784909" y="3199929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vision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9CCD06B-18F7-4E78-88C8-38E409D3A6D0}"/>
                </a:ext>
              </a:extLst>
            </p:cNvPr>
            <p:cNvSpPr txBox="1"/>
            <p:nvPr/>
          </p:nvSpPr>
          <p:spPr>
            <a:xfrm>
              <a:off x="2664390" y="5553648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hearing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A7B595E-B769-4317-8B10-461A222CDA2F}"/>
                </a:ext>
              </a:extLst>
            </p:cNvPr>
            <p:cNvSpPr txBox="1"/>
            <p:nvPr/>
          </p:nvSpPr>
          <p:spPr>
            <a:xfrm>
              <a:off x="7757056" y="5593407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tactile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5D878A6-8FEC-4B37-8B20-BE049909A588}"/>
              </a:ext>
            </a:extLst>
          </p:cNvPr>
          <p:cNvGrpSpPr/>
          <p:nvPr/>
        </p:nvGrpSpPr>
        <p:grpSpPr>
          <a:xfrm>
            <a:off x="473766" y="1684330"/>
            <a:ext cx="2847474" cy="2048161"/>
            <a:chOff x="471926" y="1644571"/>
            <a:chExt cx="2847474" cy="2048161"/>
          </a:xfrm>
        </p:grpSpPr>
        <p:pic>
          <p:nvPicPr>
            <p:cNvPr id="5124" name="Picture 4" descr="ブーバ/キキ効果 - Wikipedia">
              <a:extLst>
                <a:ext uri="{FF2B5EF4-FFF2-40B4-BE49-F238E27FC236}">
                  <a16:creationId xmlns:a16="http://schemas.microsoft.com/office/drawing/2014/main" id="{59EE3841-772D-4E26-BDD6-6AE47C64E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87559" y="1644571"/>
              <a:ext cx="1631841" cy="160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ブーバ/キキ効果 - Wikipedia">
              <a:extLst>
                <a:ext uri="{FF2B5EF4-FFF2-40B4-BE49-F238E27FC236}">
                  <a16:creationId xmlns:a16="http://schemas.microsoft.com/office/drawing/2014/main" id="{75254A72-FD7B-4796-9D59-FE75700B6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1926" y="2315027"/>
              <a:ext cx="1277881" cy="137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高評価】「しっとりほろほろ - ファミリーマート とろけるミニチョコクッキーストロベリー」のクチコミ・評価 - 7373さん【もぐナビ】">
            <a:extLst>
              <a:ext uri="{FF2B5EF4-FFF2-40B4-BE49-F238E27FC236}">
                <a16:creationId xmlns:a16="http://schemas.microsoft.com/office/drawing/2014/main" id="{0DE8B9C0-2A50-40DD-8745-3593971B3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53455" y="4121809"/>
            <a:ext cx="2296488" cy="13255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103F73C-F3E7-428B-A4B4-518F741FB9E2}"/>
              </a:ext>
            </a:extLst>
          </p:cNvPr>
          <p:cNvGrpSpPr/>
          <p:nvPr/>
        </p:nvGrpSpPr>
        <p:grpSpPr>
          <a:xfrm>
            <a:off x="8025391" y="998177"/>
            <a:ext cx="3605574" cy="2151426"/>
            <a:chOff x="8023206" y="998177"/>
            <a:chExt cx="3605574" cy="2151426"/>
          </a:xfrm>
        </p:grpSpPr>
        <p:pic>
          <p:nvPicPr>
            <p:cNvPr id="51" name="Picture 6" descr="おいしいレモンの選び方知ってる？ 果汁たっぷりなのは？ 香り重視なら？ 料理で役立つウラ技も！ | Oggi.jp">
              <a:extLst>
                <a:ext uri="{FF2B5EF4-FFF2-40B4-BE49-F238E27FC236}">
                  <a16:creationId xmlns:a16="http://schemas.microsoft.com/office/drawing/2014/main" id="{B4882384-CAE7-4161-A4C1-E0FD630DD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206" y="998177"/>
              <a:ext cx="2372771" cy="148298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甘い香りをいつまでも！バニラの正しい保存方法 | 食・料理 | オリーブオイルをひとまわし">
              <a:extLst>
                <a:ext uri="{FF2B5EF4-FFF2-40B4-BE49-F238E27FC236}">
                  <a16:creationId xmlns:a16="http://schemas.microsoft.com/office/drawing/2014/main" id="{86359280-6715-43EC-A3EC-BFCF2B9FD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281" y="1977265"/>
              <a:ext cx="1571499" cy="117233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コンテンツ プレースホルダー 54" descr="グラフ&#10;&#10;自動的に生成された説明">
            <a:extLst>
              <a:ext uri="{FF2B5EF4-FFF2-40B4-BE49-F238E27FC236}">
                <a16:creationId xmlns:a16="http://schemas.microsoft.com/office/drawing/2014/main" id="{DED74EE9-09BF-4D5A-8402-8450214B3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22" y="4284318"/>
            <a:ext cx="2158450" cy="16014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05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questions?</a:t>
            </a:r>
            <a:endParaRPr kumimoji="1" lang="ja-JP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3BB103E7-8F22-4919-85F5-41D32F48A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6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a question from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friend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advance.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4" y="1835150"/>
            <a:ext cx="10267952" cy="28081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How will the research on smell and speed </a:t>
            </a:r>
          </a:p>
          <a:p>
            <a:pPr marL="0" indent="0">
              <a:buNone/>
            </a:pP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was introduced in your talk be applied </a:t>
            </a:r>
          </a:p>
          <a:p>
            <a:pPr marL="0" indent="0">
              <a:buNone/>
            </a:pP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future?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3BB103E7-8F22-4919-85F5-41D32F48A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1814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 ...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tha</a:t>
            </a:r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 you for your kind attention.</a:t>
            </a:r>
            <a:endParaRPr kumimoji="1" lang="ja-JP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1CE10710-EDD6-4E3D-9FCC-1EE8D3D51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Topic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Research: Cross-modal effects on olfaction and vision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Research: Smelling Shapes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Research: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Meta-Cookie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AE99EF84-403E-4A07-BD26-B74053E1D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Hanson-Vaux, G., </a:t>
            </a:r>
            <a:r>
              <a:rPr lang="fr-FR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Crisinel</a:t>
            </a:r>
            <a:r>
              <a:rPr lang="fr-F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A.-S., &amp;  Spence, C. (2013).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Smelling shapes: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Crossmodal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correspondences between odors and shapes.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Senses, 38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161-166. </a:t>
            </a:r>
            <a:r>
              <a:rPr lang="en-US" altLang="ja-JP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https://doi.org/10.1093/chemse/bjs087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Narumi,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T.,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Tanikawa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Kajinami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&amp; Hirose, M. (2010). Meta cookie: Pseudo-gustatory display based on cross-modal integration.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TVRSJ, 15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579-588. https://doi.org/10.18974/tvrsj.15.4_579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Tsushima, Y., Nishino, Y., &amp; Ando, H. (2021). Olfactory stimulation modulates visual perception without training.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Neuroscience, 15,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642584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https://doi.org/10.3389/fnins.2021.642584</a:t>
            </a: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FCF83EA4-E460-4518-B270-DEF9704E8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アイス・ソフトクリーム・かき氷がテイクアウトできるお店まとめ | 新見市のおすすめテイクアウト特集| まいぷれ[新見市]">
            <a:extLst>
              <a:ext uri="{FF2B5EF4-FFF2-40B4-BE49-F238E27FC236}">
                <a16:creationId xmlns:a16="http://schemas.microsoft.com/office/drawing/2014/main" id="{10445F7F-ACAF-43AD-ADD9-262C43FD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6" y="2401888"/>
            <a:ext cx="6340144" cy="41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1353800" cy="59049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Shaved Ice 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CF269804-0506-4BD7-8775-F787615E9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1D75DE7-19F1-46C6-A994-D067307568E5}"/>
              </a:ext>
            </a:extLst>
          </p:cNvPr>
          <p:cNvGrpSpPr/>
          <p:nvPr/>
        </p:nvGrpSpPr>
        <p:grpSpPr>
          <a:xfrm>
            <a:off x="6511464" y="675935"/>
            <a:ext cx="5380598" cy="3451906"/>
            <a:chOff x="6511464" y="675935"/>
            <a:chExt cx="5380598" cy="3451906"/>
          </a:xfrm>
        </p:grpSpPr>
        <p:sp>
          <p:nvSpPr>
            <p:cNvPr id="5" name="思考の吹き出し: 雲形 4">
              <a:extLst>
                <a:ext uri="{FF2B5EF4-FFF2-40B4-BE49-F238E27FC236}">
                  <a16:creationId xmlns:a16="http://schemas.microsoft.com/office/drawing/2014/main" id="{690EB138-425A-4658-ACA4-D5484D590DC9}"/>
                </a:ext>
              </a:extLst>
            </p:cNvPr>
            <p:cNvSpPr/>
            <p:nvPr/>
          </p:nvSpPr>
          <p:spPr>
            <a:xfrm rot="719639">
              <a:off x="6511464" y="675935"/>
              <a:ext cx="5380598" cy="3451906"/>
            </a:xfrm>
            <a:prstGeom prst="cloudCallout">
              <a:avLst>
                <a:gd name="adj1" fmla="val -37823"/>
                <a:gd name="adj2" fmla="val 7191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 descr="いちごの旬はいつ？品種による特徴や保存方法もご紹介 | DELISH KITCHEN">
              <a:extLst>
                <a:ext uri="{FF2B5EF4-FFF2-40B4-BE49-F238E27FC236}">
                  <a16:creationId xmlns:a16="http://schemas.microsoft.com/office/drawing/2014/main" id="{04C72C27-0535-4A65-B4E7-EE09E3E55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589" y="1191681"/>
              <a:ext cx="1890711" cy="12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レモンに革命｜サンホープ メールマガジン｜スプリンクラーの株式会社サンホープ">
              <a:extLst>
                <a:ext uri="{FF2B5EF4-FFF2-40B4-BE49-F238E27FC236}">
                  <a16:creationId xmlns:a16="http://schemas.microsoft.com/office/drawing/2014/main" id="{FDE53DE2-76D1-4CD2-ADC3-C6A89BA1E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562" y="1641870"/>
              <a:ext cx="1890711" cy="126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メロンの旬はいつ？おもな品種やレシピもご紹介！ | DELISH KITCHEN">
              <a:extLst>
                <a:ext uri="{FF2B5EF4-FFF2-40B4-BE49-F238E27FC236}">
                  <a16:creationId xmlns:a16="http://schemas.microsoft.com/office/drawing/2014/main" id="{34D882FA-671B-4873-9558-304EA0B91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500608" y="2431451"/>
              <a:ext cx="1219200" cy="138562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53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Cross-modal effect ?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simultaneous perception of several different pieces of information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each other's senses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9E4BF643-D56A-4E02-9B26-185F7342A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6" name="Picture 4" descr="Brain Head - Brain png download - 1093*1145 - Free Transparent png  Download. - Clip Art Library">
            <a:extLst>
              <a:ext uri="{FF2B5EF4-FFF2-40B4-BE49-F238E27FC236}">
                <a16:creationId xmlns:a16="http://schemas.microsoft.com/office/drawing/2014/main" id="{75A5A2C3-EAD8-4B5A-B247-2B10DE2D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4" y="3292114"/>
            <a:ext cx="2838450" cy="29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1298509-8A72-42FA-8DB4-0452FC9CE885}"/>
              </a:ext>
            </a:extLst>
          </p:cNvPr>
          <p:cNvGrpSpPr/>
          <p:nvPr/>
        </p:nvGrpSpPr>
        <p:grpSpPr>
          <a:xfrm>
            <a:off x="5264485" y="2691080"/>
            <a:ext cx="3982921" cy="3801795"/>
            <a:chOff x="5007075" y="2548348"/>
            <a:chExt cx="3603673" cy="3439794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F390D4F-0792-4EB9-8BB4-ED4B7E836118}"/>
                </a:ext>
              </a:extLst>
            </p:cNvPr>
            <p:cNvGrpSpPr/>
            <p:nvPr/>
          </p:nvGrpSpPr>
          <p:grpSpPr>
            <a:xfrm>
              <a:off x="7252212" y="3298904"/>
              <a:ext cx="1358536" cy="1358536"/>
              <a:chOff x="7777179" y="3124730"/>
              <a:chExt cx="1358536" cy="1358536"/>
            </a:xfrm>
          </p:grpSpPr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F2987F34-5CAC-4612-ADA4-7EDC85B93900}"/>
                  </a:ext>
                </a:extLst>
              </p:cNvPr>
              <p:cNvSpPr/>
              <p:nvPr/>
            </p:nvSpPr>
            <p:spPr>
              <a:xfrm>
                <a:off x="7777179" y="3124730"/>
                <a:ext cx="1358536" cy="1358536"/>
              </a:xfrm>
              <a:prstGeom prst="ellipse">
                <a:avLst/>
              </a:prstGeom>
              <a:solidFill>
                <a:srgbClr val="FFE7F0"/>
              </a:solidFill>
              <a:ln>
                <a:solidFill>
                  <a:srgbClr val="FFE7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" name="コンテンツ プレースホルダー 5" descr="唇 枠線">
                <a:extLst>
                  <a:ext uri="{FF2B5EF4-FFF2-40B4-BE49-F238E27FC236}">
                    <a16:creationId xmlns:a16="http://schemas.microsoft.com/office/drawing/2014/main" id="{1A32DD1F-F96A-45BB-8C4D-FC6805916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58092" y="3205643"/>
                <a:ext cx="1196711" cy="1196711"/>
              </a:xfrm>
              <a:prstGeom prst="rect">
                <a:avLst/>
              </a:prstGeom>
            </p:spPr>
          </p:pic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228DF4B6-D36E-4E0D-A615-F32C84902395}"/>
                </a:ext>
              </a:extLst>
            </p:cNvPr>
            <p:cNvGrpSpPr/>
            <p:nvPr/>
          </p:nvGrpSpPr>
          <p:grpSpPr>
            <a:xfrm>
              <a:off x="6111231" y="2548348"/>
              <a:ext cx="1358536" cy="1358536"/>
              <a:chOff x="6469953" y="2345418"/>
              <a:chExt cx="1358536" cy="1358536"/>
            </a:xfrm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4C192406-1D91-460C-A270-3A828859870A}"/>
                  </a:ext>
                </a:extLst>
              </p:cNvPr>
              <p:cNvSpPr/>
              <p:nvPr/>
            </p:nvSpPr>
            <p:spPr>
              <a:xfrm>
                <a:off x="6469953" y="2345418"/>
                <a:ext cx="1358536" cy="135853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" name="グラフィックス 7" descr="鼻 枠線">
                <a:extLst>
                  <a:ext uri="{FF2B5EF4-FFF2-40B4-BE49-F238E27FC236}">
                    <a16:creationId xmlns:a16="http://schemas.microsoft.com/office/drawing/2014/main" id="{F97848A0-F3F6-482C-A4B9-57A36069C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50866" y="2426331"/>
                <a:ext cx="1196711" cy="1196711"/>
              </a:xfrm>
              <a:prstGeom prst="rect">
                <a:avLst/>
              </a:prstGeom>
            </p:spPr>
          </p:pic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433A25BD-C2FD-47AD-890B-D88C1EAA153B}"/>
                </a:ext>
              </a:extLst>
            </p:cNvPr>
            <p:cNvGrpSpPr/>
            <p:nvPr/>
          </p:nvGrpSpPr>
          <p:grpSpPr>
            <a:xfrm>
              <a:off x="5007075" y="3352928"/>
              <a:ext cx="1358536" cy="1358536"/>
              <a:chOff x="5211523" y="3142176"/>
              <a:chExt cx="1358536" cy="1358536"/>
            </a:xfrm>
          </p:grpSpPr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5E98227F-1542-456D-BA3A-5F5C04947065}"/>
                  </a:ext>
                </a:extLst>
              </p:cNvPr>
              <p:cNvSpPr/>
              <p:nvPr/>
            </p:nvSpPr>
            <p:spPr>
              <a:xfrm>
                <a:off x="5211523" y="3142176"/>
                <a:ext cx="1358536" cy="135853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" name="グラフィックス 8" descr="目 枠線">
                <a:extLst>
                  <a:ext uri="{FF2B5EF4-FFF2-40B4-BE49-F238E27FC236}">
                    <a16:creationId xmlns:a16="http://schemas.microsoft.com/office/drawing/2014/main" id="{019E7B66-5A35-48AC-A13F-CF9CD39E9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292436" y="3223089"/>
                <a:ext cx="1196711" cy="1196711"/>
              </a:xfrm>
              <a:prstGeom prst="rect">
                <a:avLst/>
              </a:prstGeom>
            </p:spPr>
          </p:pic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AE11FCF8-36AF-48F9-A1F8-07D7DC48D7E0}"/>
                </a:ext>
              </a:extLst>
            </p:cNvPr>
            <p:cNvGrpSpPr/>
            <p:nvPr/>
          </p:nvGrpSpPr>
          <p:grpSpPr>
            <a:xfrm>
              <a:off x="6916819" y="4629606"/>
              <a:ext cx="1358536" cy="1358536"/>
              <a:chOff x="7251190" y="4458728"/>
              <a:chExt cx="1358536" cy="1358536"/>
            </a:xfrm>
          </p:grpSpPr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B1A0B86E-1A5A-44C6-8D73-DA69B95D3887}"/>
                  </a:ext>
                </a:extLst>
              </p:cNvPr>
              <p:cNvSpPr/>
              <p:nvPr/>
            </p:nvSpPr>
            <p:spPr>
              <a:xfrm>
                <a:off x="7251190" y="4458728"/>
                <a:ext cx="1358536" cy="135853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" name="グラフィックス 9" descr="挙手 枠線">
                <a:extLst>
                  <a:ext uri="{FF2B5EF4-FFF2-40B4-BE49-F238E27FC236}">
                    <a16:creationId xmlns:a16="http://schemas.microsoft.com/office/drawing/2014/main" id="{32BFB321-0D2B-4D69-B5DF-BFCBA71C7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332103" y="4539641"/>
                <a:ext cx="1196710" cy="1196710"/>
              </a:xfrm>
              <a:prstGeom prst="rect">
                <a:avLst/>
              </a:prstGeom>
            </p:spPr>
          </p:pic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0F6B219D-FABD-43B4-B439-382CAD90F15F}"/>
                </a:ext>
              </a:extLst>
            </p:cNvPr>
            <p:cNvGrpSpPr/>
            <p:nvPr/>
          </p:nvGrpSpPr>
          <p:grpSpPr>
            <a:xfrm>
              <a:off x="5546805" y="4598715"/>
              <a:ext cx="1358536" cy="1358536"/>
              <a:chOff x="5716249" y="4406356"/>
              <a:chExt cx="1358536" cy="1358536"/>
            </a:xfrm>
          </p:grpSpPr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31F5E827-E6E2-415A-8E9C-12FBF10FF876}"/>
                  </a:ext>
                </a:extLst>
              </p:cNvPr>
              <p:cNvSpPr/>
              <p:nvPr/>
            </p:nvSpPr>
            <p:spPr>
              <a:xfrm>
                <a:off x="5716249" y="4406356"/>
                <a:ext cx="1358536" cy="135853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" name="グラフィックス 10" descr="耳 枠線">
                <a:extLst>
                  <a:ext uri="{FF2B5EF4-FFF2-40B4-BE49-F238E27FC236}">
                    <a16:creationId xmlns:a16="http://schemas.microsoft.com/office/drawing/2014/main" id="{6D3FB63D-B921-42F9-8BCE-B75838D62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797162" y="4487269"/>
                <a:ext cx="1196710" cy="1196710"/>
              </a:xfrm>
              <a:prstGeom prst="rect">
                <a:avLst/>
              </a:prstGeom>
            </p:spPr>
          </p:pic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7AAF3B2-CD88-42C2-8A1A-2308A191FEE9}"/>
              </a:ext>
            </a:extLst>
          </p:cNvPr>
          <p:cNvGrpSpPr/>
          <p:nvPr/>
        </p:nvGrpSpPr>
        <p:grpSpPr>
          <a:xfrm rot="452864">
            <a:off x="4250366" y="3002914"/>
            <a:ext cx="1361859" cy="578400"/>
            <a:chOff x="3917963" y="2809591"/>
            <a:chExt cx="1868841" cy="793722"/>
          </a:xfrm>
        </p:grpSpPr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E421B71-EB34-41C2-9A5D-DCB4316FE285}"/>
                </a:ext>
              </a:extLst>
            </p:cNvPr>
            <p:cNvSpPr/>
            <p:nvPr/>
          </p:nvSpPr>
          <p:spPr>
            <a:xfrm rot="21177678">
              <a:off x="3917963" y="3152446"/>
              <a:ext cx="1418003" cy="404665"/>
            </a:xfrm>
            <a:custGeom>
              <a:avLst/>
              <a:gdLst>
                <a:gd name="connsiteX0" fmla="*/ 3965 w 950009"/>
                <a:gd name="connsiteY0" fmla="*/ 434975 h 435099"/>
                <a:gd name="connsiteX1" fmla="*/ 123027 w 950009"/>
                <a:gd name="connsiteY1" fmla="*/ 288925 h 435099"/>
                <a:gd name="connsiteX2" fmla="*/ 375440 w 950009"/>
                <a:gd name="connsiteY2" fmla="*/ 127000 h 435099"/>
                <a:gd name="connsiteX3" fmla="*/ 751677 w 950009"/>
                <a:gd name="connsiteY3" fmla="*/ 14287 h 435099"/>
                <a:gd name="connsiteX4" fmla="*/ 918365 w 950009"/>
                <a:gd name="connsiteY4" fmla="*/ 17462 h 435099"/>
                <a:gd name="connsiteX5" fmla="*/ 932652 w 950009"/>
                <a:gd name="connsiteY5" fmla="*/ 158750 h 435099"/>
                <a:gd name="connsiteX6" fmla="*/ 932652 w 950009"/>
                <a:gd name="connsiteY6" fmla="*/ 369887 h 435099"/>
                <a:gd name="connsiteX7" fmla="*/ 705640 w 950009"/>
                <a:gd name="connsiteY7" fmla="*/ 314325 h 435099"/>
                <a:gd name="connsiteX8" fmla="*/ 259552 w 950009"/>
                <a:gd name="connsiteY8" fmla="*/ 314325 h 435099"/>
                <a:gd name="connsiteX9" fmla="*/ 3965 w 950009"/>
                <a:gd name="connsiteY9" fmla="*/ 434975 h 435099"/>
                <a:gd name="connsiteX0" fmla="*/ 3295 w 973665"/>
                <a:gd name="connsiteY0" fmla="*/ 446628 h 446742"/>
                <a:gd name="connsiteX1" fmla="*/ 146683 w 973665"/>
                <a:gd name="connsiteY1" fmla="*/ 288925 h 446742"/>
                <a:gd name="connsiteX2" fmla="*/ 399096 w 973665"/>
                <a:gd name="connsiteY2" fmla="*/ 127000 h 446742"/>
                <a:gd name="connsiteX3" fmla="*/ 775333 w 973665"/>
                <a:gd name="connsiteY3" fmla="*/ 14287 h 446742"/>
                <a:gd name="connsiteX4" fmla="*/ 942021 w 973665"/>
                <a:gd name="connsiteY4" fmla="*/ 17462 h 446742"/>
                <a:gd name="connsiteX5" fmla="*/ 956308 w 973665"/>
                <a:gd name="connsiteY5" fmla="*/ 158750 h 446742"/>
                <a:gd name="connsiteX6" fmla="*/ 956308 w 973665"/>
                <a:gd name="connsiteY6" fmla="*/ 369887 h 446742"/>
                <a:gd name="connsiteX7" fmla="*/ 729296 w 973665"/>
                <a:gd name="connsiteY7" fmla="*/ 314325 h 446742"/>
                <a:gd name="connsiteX8" fmla="*/ 283208 w 973665"/>
                <a:gd name="connsiteY8" fmla="*/ 314325 h 446742"/>
                <a:gd name="connsiteX9" fmla="*/ 3295 w 973665"/>
                <a:gd name="connsiteY9" fmla="*/ 446628 h 44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665" h="446742">
                  <a:moveTo>
                    <a:pt x="3295" y="446628"/>
                  </a:moveTo>
                  <a:cubicBezTo>
                    <a:pt x="-19459" y="442395"/>
                    <a:pt x="80716" y="342196"/>
                    <a:pt x="146683" y="288925"/>
                  </a:cubicBezTo>
                  <a:cubicBezTo>
                    <a:pt x="212650" y="235654"/>
                    <a:pt x="294321" y="172773"/>
                    <a:pt x="399096" y="127000"/>
                  </a:cubicBezTo>
                  <a:cubicBezTo>
                    <a:pt x="503871" y="81227"/>
                    <a:pt x="684846" y="32543"/>
                    <a:pt x="775333" y="14287"/>
                  </a:cubicBezTo>
                  <a:cubicBezTo>
                    <a:pt x="865820" y="-3969"/>
                    <a:pt x="911859" y="-6615"/>
                    <a:pt x="942021" y="17462"/>
                  </a:cubicBezTo>
                  <a:cubicBezTo>
                    <a:pt x="972183" y="41539"/>
                    <a:pt x="953927" y="100013"/>
                    <a:pt x="956308" y="158750"/>
                  </a:cubicBezTo>
                  <a:cubicBezTo>
                    <a:pt x="958689" y="217487"/>
                    <a:pt x="994143" y="343958"/>
                    <a:pt x="956308" y="369887"/>
                  </a:cubicBezTo>
                  <a:cubicBezTo>
                    <a:pt x="918473" y="395816"/>
                    <a:pt x="841479" y="323585"/>
                    <a:pt x="729296" y="314325"/>
                  </a:cubicBezTo>
                  <a:cubicBezTo>
                    <a:pt x="617113" y="305065"/>
                    <a:pt x="404208" y="292275"/>
                    <a:pt x="283208" y="314325"/>
                  </a:cubicBezTo>
                  <a:cubicBezTo>
                    <a:pt x="162208" y="336375"/>
                    <a:pt x="26049" y="450861"/>
                    <a:pt x="3295" y="446628"/>
                  </a:cubicBezTo>
                  <a:close/>
                </a:path>
              </a:pathLst>
            </a:custGeom>
            <a:solidFill>
              <a:srgbClr val="2361A7"/>
            </a:solidFill>
            <a:ln>
              <a:solidFill>
                <a:srgbClr val="236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671F20F4-EC03-4F57-AA29-E359A5AC0679}"/>
                </a:ext>
              </a:extLst>
            </p:cNvPr>
            <p:cNvSpPr/>
            <p:nvPr/>
          </p:nvSpPr>
          <p:spPr>
            <a:xfrm rot="4954974">
              <a:off x="5061876" y="2878385"/>
              <a:ext cx="793722" cy="656134"/>
            </a:xfrm>
            <a:prstGeom prst="triangle">
              <a:avLst/>
            </a:prstGeom>
            <a:solidFill>
              <a:srgbClr val="2361A7"/>
            </a:solidFill>
            <a:ln>
              <a:solidFill>
                <a:srgbClr val="236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82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50D1BE-1718-4367-A975-05C09E29C187}"/>
              </a:ext>
            </a:extLst>
          </p:cNvPr>
          <p:cNvSpPr/>
          <p:nvPr/>
        </p:nvSpPr>
        <p:spPr>
          <a:xfrm>
            <a:off x="2628900" y="1822828"/>
            <a:ext cx="6829425" cy="484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Olfactory Stimulation Modulates Visual Perception Without Training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CBDEFCE8-BEE3-4FCC-9AC9-F276048F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26" name="コンテンツ プレースホルダー 25" descr="ダイアグラム&#10;&#10;自動的に生成された説明">
            <a:extLst>
              <a:ext uri="{FF2B5EF4-FFF2-40B4-BE49-F238E27FC236}">
                <a16:creationId xmlns:a16="http://schemas.microsoft.com/office/drawing/2014/main" id="{8358680F-40F2-4266-B11C-8E7265B4B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934210"/>
            <a:ext cx="6191250" cy="4482465"/>
          </a:xfr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A836B6-A6DE-429B-B71E-CFAAFAE05C19}"/>
              </a:ext>
            </a:extLst>
          </p:cNvPr>
          <p:cNvSpPr txBox="1"/>
          <p:nvPr/>
        </p:nvSpPr>
        <p:spPr>
          <a:xfrm>
            <a:off x="6276975" y="3900011"/>
            <a:ext cx="1400175" cy="324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3192D9-9009-4026-AAC4-EAB03B128DAC}"/>
              </a:ext>
            </a:extLst>
          </p:cNvPr>
          <p:cNvSpPr txBox="1"/>
          <p:nvPr/>
        </p:nvSpPr>
        <p:spPr>
          <a:xfrm>
            <a:off x="6276975" y="3877746"/>
            <a:ext cx="1516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Dots (1s)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FD81E8-B1BB-478E-A9E2-8164BB7A7822}"/>
              </a:ext>
            </a:extLst>
          </p:cNvPr>
          <p:cNvSpPr txBox="1"/>
          <p:nvPr/>
        </p:nvSpPr>
        <p:spPr>
          <a:xfrm>
            <a:off x="4876801" y="4681397"/>
            <a:ext cx="7715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6D1F77-022E-4D60-8767-566812DF88BE}"/>
              </a:ext>
            </a:extLst>
          </p:cNvPr>
          <p:cNvSpPr txBox="1"/>
          <p:nvPr/>
        </p:nvSpPr>
        <p:spPr>
          <a:xfrm>
            <a:off x="4752976" y="4681397"/>
            <a:ext cx="163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 Shooter</a:t>
            </a:r>
          </a:p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(1s)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11A43F-872D-49DE-A186-8542992D52E4}"/>
              </a:ext>
            </a:extLst>
          </p:cNvPr>
          <p:cNvSpPr txBox="1"/>
          <p:nvPr/>
        </p:nvSpPr>
        <p:spPr>
          <a:xfrm>
            <a:off x="4295776" y="2299811"/>
            <a:ext cx="1562100" cy="37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5D4607-5BD1-4F49-8A4D-81DB7AB97E68}"/>
              </a:ext>
            </a:extLst>
          </p:cNvPr>
          <p:cNvSpPr txBox="1"/>
          <p:nvPr/>
        </p:nvSpPr>
        <p:spPr>
          <a:xfrm>
            <a:off x="4295776" y="2415451"/>
            <a:ext cx="612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AB91FA-5DFF-441C-B718-BE828A1285AE}"/>
              </a:ext>
            </a:extLst>
          </p:cNvPr>
          <p:cNvSpPr txBox="1"/>
          <p:nvPr/>
        </p:nvSpPr>
        <p:spPr>
          <a:xfrm>
            <a:off x="6163866" y="5143062"/>
            <a:ext cx="30277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Is motion dot slow or fast?</a:t>
            </a:r>
          </a:p>
          <a:p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5D8D1D-475B-4707-A327-D64BE6B1C544}"/>
              </a:ext>
            </a:extLst>
          </p:cNvPr>
          <p:cNvSpPr txBox="1"/>
          <p:nvPr/>
        </p:nvSpPr>
        <p:spPr>
          <a:xfrm>
            <a:off x="2733675" y="6158725"/>
            <a:ext cx="24389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inherit"/>
                <a:cs typeface="Times New Roman" panose="02020603050405020304" pitchFamily="18" charset="0"/>
              </a:rPr>
              <a:t>Experiment participants</a:t>
            </a:r>
            <a:r>
              <a:rPr kumimoji="0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7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6B7237-3F3D-4BA6-86AF-F7C97822B352}"/>
              </a:ext>
            </a:extLst>
          </p:cNvPr>
          <p:cNvSpPr/>
          <p:nvPr/>
        </p:nvSpPr>
        <p:spPr>
          <a:xfrm>
            <a:off x="537411" y="456398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kumimoji="1" lang="en-US" altLang="ja-JP" dirty="0">
                <a:solidFill>
                  <a:schemeClr val="tx1"/>
                </a:solidFill>
              </a:rPr>
              <a:t>ye(sight)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44B1B6F-9BCC-4258-AE8A-E55C94BC4726}"/>
              </a:ext>
            </a:extLst>
          </p:cNvPr>
          <p:cNvSpPr/>
          <p:nvPr/>
        </p:nvSpPr>
        <p:spPr>
          <a:xfrm>
            <a:off x="2815390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ear(sound)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160754C-57D3-4F43-92FD-46CC0A51E892}"/>
              </a:ext>
            </a:extLst>
          </p:cNvPr>
          <p:cNvSpPr/>
          <p:nvPr/>
        </p:nvSpPr>
        <p:spPr>
          <a:xfrm>
            <a:off x="5093368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</a:t>
            </a:r>
            <a:r>
              <a:rPr kumimoji="1" lang="en-US" altLang="ja-JP" dirty="0">
                <a:solidFill>
                  <a:schemeClr val="tx1"/>
                </a:solidFill>
              </a:rPr>
              <a:t>kin(vibration)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0088879-2973-4AD1-BC2E-E96DEE8C349A}"/>
              </a:ext>
            </a:extLst>
          </p:cNvPr>
          <p:cNvSpPr/>
          <p:nvPr/>
        </p:nvSpPr>
        <p:spPr>
          <a:xfrm>
            <a:off x="7371347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nose(smell)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2409AF2-319F-4B23-8E27-B21C5D29FBCE}"/>
              </a:ext>
            </a:extLst>
          </p:cNvPr>
          <p:cNvSpPr/>
          <p:nvPr/>
        </p:nvSpPr>
        <p:spPr>
          <a:xfrm>
            <a:off x="9649326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</a:t>
            </a:r>
            <a:r>
              <a:rPr lang="en" altLang="ja-JP" dirty="0">
                <a:solidFill>
                  <a:schemeClr val="tx1"/>
                </a:solidFill>
              </a:rPr>
              <a:t>ongue(flavor)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506928-B92A-5F15-B1EF-2A3C97A2FC49}"/>
              </a:ext>
            </a:extLst>
          </p:cNvPr>
          <p:cNvSpPr/>
          <p:nvPr/>
        </p:nvSpPr>
        <p:spPr>
          <a:xfrm>
            <a:off x="537411" y="1299411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vision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37F5EA-078E-F76B-6EC2-D401F75272B0}"/>
              </a:ext>
            </a:extLst>
          </p:cNvPr>
          <p:cNvSpPr/>
          <p:nvPr/>
        </p:nvSpPr>
        <p:spPr>
          <a:xfrm>
            <a:off x="2815390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hearing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C2B737-AF44-E6DC-DCCB-FC4F0775B0B6}"/>
              </a:ext>
            </a:extLst>
          </p:cNvPr>
          <p:cNvSpPr/>
          <p:nvPr/>
        </p:nvSpPr>
        <p:spPr>
          <a:xfrm>
            <a:off x="509336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tactile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EB51CE-37A5-9C02-FDD2-618D3D7B56CB}"/>
              </a:ext>
            </a:extLst>
          </p:cNvPr>
          <p:cNvSpPr/>
          <p:nvPr/>
        </p:nvSpPr>
        <p:spPr>
          <a:xfrm>
            <a:off x="737134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olfaction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E2DDBD-EA99-720F-F46E-E330399EB6C4}"/>
              </a:ext>
            </a:extLst>
          </p:cNvPr>
          <p:cNvSpPr/>
          <p:nvPr/>
        </p:nvSpPr>
        <p:spPr>
          <a:xfrm>
            <a:off x="9649326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taste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EA9A316-BBB3-81CC-7D42-EE246CC85F5F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540043" y="2310063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0EEF903-D5A5-B309-5402-34447A8127E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818022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93915D5-83C3-56E9-28F3-9A6DF31592E6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95999" y="2302042"/>
            <a:ext cx="1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79DD506-AA47-235A-BDFB-20E7A57D8FE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8373979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4531278-167E-B19B-7DA1-76C151CC548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0651958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右矢印 1">
            <a:extLst>
              <a:ext uri="{FF2B5EF4-FFF2-40B4-BE49-F238E27FC236}">
                <a16:creationId xmlns:a16="http://schemas.microsoft.com/office/drawing/2014/main" id="{6CD18A53-2059-071F-F250-E95090C5BA46}"/>
              </a:ext>
            </a:extLst>
          </p:cNvPr>
          <p:cNvSpPr/>
          <p:nvPr/>
        </p:nvSpPr>
        <p:spPr>
          <a:xfrm rot="12079286">
            <a:off x="1565584" y="3220961"/>
            <a:ext cx="6854866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4B10BC57-C6F3-42C2-BF42-599E4AFC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: a sense of speed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コンテンツ プレースホルダー 5" descr="グラフ&#10;&#10;自動的に生成された説明">
            <a:extLst>
              <a:ext uri="{FF2B5EF4-FFF2-40B4-BE49-F238E27FC236}">
                <a16:creationId xmlns:a16="http://schemas.microsoft.com/office/drawing/2014/main" id="{1392DBC4-9D51-4275-A8DF-39E0C74D5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178" y="1690688"/>
            <a:ext cx="4453229" cy="4951627"/>
          </a:xfrm>
        </p:spPr>
      </p:pic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4871F803-52E7-4D52-869B-1F858BF12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CCA2C6-8BE5-471A-B48E-4B876F5B0D26}"/>
              </a:ext>
            </a:extLst>
          </p:cNvPr>
          <p:cNvSpPr txBox="1"/>
          <p:nvPr/>
        </p:nvSpPr>
        <p:spPr>
          <a:xfrm rot="16200000">
            <a:off x="244125" y="3430530"/>
            <a:ext cx="27518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            	   Slow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760CEE-74E1-433B-88E5-5081C8AFDE25}"/>
              </a:ext>
            </a:extLst>
          </p:cNvPr>
          <p:cNvSpPr txBox="1"/>
          <p:nvPr/>
        </p:nvSpPr>
        <p:spPr>
          <a:xfrm>
            <a:off x="2459153" y="5444031"/>
            <a:ext cx="26288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3CD9EE-891F-49B1-A16A-159B6DE50D0C}"/>
              </a:ext>
            </a:extLst>
          </p:cNvPr>
          <p:cNvSpPr txBox="1"/>
          <p:nvPr/>
        </p:nvSpPr>
        <p:spPr>
          <a:xfrm>
            <a:off x="2637557" y="5511371"/>
            <a:ext cx="99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</a:p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  50%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左大かっこ 8">
            <a:extLst>
              <a:ext uri="{FF2B5EF4-FFF2-40B4-BE49-F238E27FC236}">
                <a16:creationId xmlns:a16="http://schemas.microsoft.com/office/drawing/2014/main" id="{F03366AE-5827-4366-AB73-EAF470A9ED50}"/>
              </a:ext>
            </a:extLst>
          </p:cNvPr>
          <p:cNvSpPr/>
          <p:nvPr/>
        </p:nvSpPr>
        <p:spPr>
          <a:xfrm rot="16200000">
            <a:off x="3059625" y="5122301"/>
            <a:ext cx="149640" cy="6285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A6E0F2-6E69-429B-BC8A-83CC3DADC637}"/>
              </a:ext>
            </a:extLst>
          </p:cNvPr>
          <p:cNvSpPr txBox="1"/>
          <p:nvPr/>
        </p:nvSpPr>
        <p:spPr>
          <a:xfrm>
            <a:off x="3992375" y="5530612"/>
            <a:ext cx="99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</a:t>
            </a:r>
          </a:p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  50%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左大かっこ 10">
            <a:extLst>
              <a:ext uri="{FF2B5EF4-FFF2-40B4-BE49-F238E27FC236}">
                <a16:creationId xmlns:a16="http://schemas.microsoft.com/office/drawing/2014/main" id="{160E2094-69E3-4258-A07A-0D760910E9AD}"/>
              </a:ext>
            </a:extLst>
          </p:cNvPr>
          <p:cNvSpPr/>
          <p:nvPr/>
        </p:nvSpPr>
        <p:spPr>
          <a:xfrm rot="16200000">
            <a:off x="4414443" y="5141542"/>
            <a:ext cx="149640" cy="6285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B536CC-F53D-4810-AB90-865A1DABE9EA}"/>
              </a:ext>
            </a:extLst>
          </p:cNvPr>
          <p:cNvSpPr txBox="1"/>
          <p:nvPr/>
        </p:nvSpPr>
        <p:spPr>
          <a:xfrm>
            <a:off x="3455196" y="5336329"/>
            <a:ext cx="746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Odorless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2F8DB08-FFF5-4961-9DE5-F26984929DAB}"/>
              </a:ext>
            </a:extLst>
          </p:cNvPr>
          <p:cNvSpPr/>
          <p:nvPr/>
        </p:nvSpPr>
        <p:spPr>
          <a:xfrm>
            <a:off x="1126154" y="2200789"/>
            <a:ext cx="2322541" cy="956298"/>
          </a:xfrm>
          <a:prstGeom prst="roundRect">
            <a:avLst/>
          </a:prstGeom>
          <a:noFill/>
          <a:ln w="57150">
            <a:solidFill>
              <a:srgbClr val="FF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F0E46B1-1C72-49D2-8DF1-A9E134E86812}"/>
              </a:ext>
            </a:extLst>
          </p:cNvPr>
          <p:cNvSpPr/>
          <p:nvPr/>
        </p:nvSpPr>
        <p:spPr>
          <a:xfrm>
            <a:off x="1126154" y="4265638"/>
            <a:ext cx="3961898" cy="956298"/>
          </a:xfrm>
          <a:prstGeom prst="roundRect">
            <a:avLst/>
          </a:prstGeom>
          <a:noFill/>
          <a:ln w="57150">
            <a:solidFill>
              <a:srgbClr val="FF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CB74B76C-635A-4FF2-8FF4-FA9715CA5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792" y="6129761"/>
            <a:ext cx="1962150" cy="40005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E66183F-28B5-4E14-825D-05C2DC96FD03}"/>
              </a:ext>
            </a:extLst>
          </p:cNvPr>
          <p:cNvSpPr txBox="1"/>
          <p:nvPr/>
        </p:nvSpPr>
        <p:spPr>
          <a:xfrm>
            <a:off x="5631385" y="2564210"/>
            <a:ext cx="60207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emon aroma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 is perceived slower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anilla aroma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 is perceived faster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17440AE-E880-409A-9A82-8512E4D035D6}"/>
              </a:ext>
            </a:extLst>
          </p:cNvPr>
          <p:cNvCxnSpPr/>
          <p:nvPr/>
        </p:nvCxnSpPr>
        <p:spPr>
          <a:xfrm>
            <a:off x="10339915" y="3551721"/>
            <a:ext cx="115104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50819A5-C658-4155-9A04-EDDCC5B0AE35}"/>
              </a:ext>
            </a:extLst>
          </p:cNvPr>
          <p:cNvCxnSpPr>
            <a:cxnSpLocks/>
          </p:cNvCxnSpPr>
          <p:nvPr/>
        </p:nvCxnSpPr>
        <p:spPr>
          <a:xfrm>
            <a:off x="10311040" y="5018374"/>
            <a:ext cx="104276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ACBF90-ABEB-411E-BE47-848154EACFF7}"/>
              </a:ext>
            </a:extLst>
          </p:cNvPr>
          <p:cNvSpPr/>
          <p:nvPr/>
        </p:nvSpPr>
        <p:spPr>
          <a:xfrm>
            <a:off x="995362" y="2638425"/>
            <a:ext cx="10201275" cy="3353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fMRI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コンテンツ プレースホルダー 5" descr="グラフ&#10;&#10;自動的に生成された説明">
            <a:extLst>
              <a:ext uri="{FF2B5EF4-FFF2-40B4-BE49-F238E27FC236}">
                <a16:creationId xmlns:a16="http://schemas.microsoft.com/office/drawing/2014/main" id="{1392DBC4-9D51-4275-A8DF-39E0C74D5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1109790" y="3040181"/>
            <a:ext cx="4339167" cy="2364713"/>
          </a:xfrm>
        </p:spPr>
      </p:pic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4871F803-52E7-4D52-869B-1F858BF12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020E58-AF63-4116-9610-65740B492B85}"/>
              </a:ext>
            </a:extLst>
          </p:cNvPr>
          <p:cNvSpPr txBox="1"/>
          <p:nvPr/>
        </p:nvSpPr>
        <p:spPr>
          <a:xfrm>
            <a:off x="2787854" y="5047099"/>
            <a:ext cx="9937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4B5016-3F48-4D30-89F5-CC71BE5A18EB}"/>
              </a:ext>
            </a:extLst>
          </p:cNvPr>
          <p:cNvSpPr txBox="1"/>
          <p:nvPr/>
        </p:nvSpPr>
        <p:spPr>
          <a:xfrm>
            <a:off x="4333172" y="5066340"/>
            <a:ext cx="9937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E127C04-10D0-462E-B6DD-0FAA7466527B}"/>
              </a:ext>
            </a:extLst>
          </p:cNvPr>
          <p:cNvSpPr txBox="1"/>
          <p:nvPr/>
        </p:nvSpPr>
        <p:spPr>
          <a:xfrm>
            <a:off x="3586896" y="4820119"/>
            <a:ext cx="9410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b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Odorless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BC89226-E48D-4247-8B67-C0B2E859AF7F}"/>
              </a:ext>
            </a:extLst>
          </p:cNvPr>
          <p:cNvSpPr txBox="1"/>
          <p:nvPr/>
        </p:nvSpPr>
        <p:spPr>
          <a:xfrm rot="16200000">
            <a:off x="2022853" y="4703100"/>
            <a:ext cx="435421" cy="287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93E6ED-9F84-4705-A4DA-0FE1A2B8EE3E}"/>
              </a:ext>
            </a:extLst>
          </p:cNvPr>
          <p:cNvSpPr txBox="1"/>
          <p:nvPr/>
        </p:nvSpPr>
        <p:spPr>
          <a:xfrm rot="16200000">
            <a:off x="2045670" y="3782233"/>
            <a:ext cx="435421" cy="287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E1284E-010F-4ED7-BEB6-202C57EAB551}"/>
              </a:ext>
            </a:extLst>
          </p:cNvPr>
          <p:cNvSpPr txBox="1"/>
          <p:nvPr/>
        </p:nvSpPr>
        <p:spPr>
          <a:xfrm>
            <a:off x="0" y="1819944"/>
            <a:ext cx="1219200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Scent alters brain motor activity in the visual cortex</a:t>
            </a:r>
          </a:p>
        </p:txBody>
      </p:sp>
      <p:pic>
        <p:nvPicPr>
          <p:cNvPr id="27" name="コンテンツ プレースホルダー 5" descr="グラフ&#10;&#10;自動的に生成された説明">
            <a:extLst>
              <a:ext uri="{FF2B5EF4-FFF2-40B4-BE49-F238E27FC236}">
                <a16:creationId xmlns:a16="http://schemas.microsoft.com/office/drawing/2014/main" id="{AC37CA49-9416-4DEE-814E-FBF90628A3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5438835" y="2946019"/>
            <a:ext cx="4339167" cy="294470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D2F08E-1070-4CE9-B3EA-0798F0916559}"/>
              </a:ext>
            </a:extLst>
          </p:cNvPr>
          <p:cNvSpPr txBox="1"/>
          <p:nvPr/>
        </p:nvSpPr>
        <p:spPr>
          <a:xfrm>
            <a:off x="7116899" y="2946019"/>
            <a:ext cx="9937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727680B-70F3-48AB-97E3-A7CB53BA0FE8}"/>
              </a:ext>
            </a:extLst>
          </p:cNvPr>
          <p:cNvSpPr txBox="1"/>
          <p:nvPr/>
        </p:nvSpPr>
        <p:spPr>
          <a:xfrm>
            <a:off x="8662217" y="2965260"/>
            <a:ext cx="9937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94AF23F-44F5-44AC-8FE4-F83678502507}"/>
              </a:ext>
            </a:extLst>
          </p:cNvPr>
          <p:cNvSpPr txBox="1"/>
          <p:nvPr/>
        </p:nvSpPr>
        <p:spPr>
          <a:xfrm>
            <a:off x="7915941" y="2957164"/>
            <a:ext cx="94101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Odorless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F273D68-3217-41B9-B0F1-B6CA86123646}"/>
              </a:ext>
            </a:extLst>
          </p:cNvPr>
          <p:cNvSpPr txBox="1"/>
          <p:nvPr/>
        </p:nvSpPr>
        <p:spPr>
          <a:xfrm>
            <a:off x="8256506" y="5404894"/>
            <a:ext cx="23085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difference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84AE70C-140A-4B79-ABA5-2C8AD1D9E2E5}"/>
              </a:ext>
            </a:extLst>
          </p:cNvPr>
          <p:cNvSpPr txBox="1"/>
          <p:nvPr/>
        </p:nvSpPr>
        <p:spPr>
          <a:xfrm rot="16200000">
            <a:off x="6281988" y="3775274"/>
            <a:ext cx="435421" cy="287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EEF7919-80B1-422D-82C2-5188863CF605}"/>
              </a:ext>
            </a:extLst>
          </p:cNvPr>
          <p:cNvSpPr txBox="1"/>
          <p:nvPr/>
        </p:nvSpPr>
        <p:spPr>
          <a:xfrm>
            <a:off x="7347428" y="5071413"/>
            <a:ext cx="230856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0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65F058-EA0B-4E64-9DE1-F3BA0CE8D081}"/>
              </a:ext>
            </a:extLst>
          </p:cNvPr>
          <p:cNvSpPr/>
          <p:nvPr/>
        </p:nvSpPr>
        <p:spPr>
          <a:xfrm>
            <a:off x="966992" y="2218799"/>
            <a:ext cx="10201275" cy="3772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Smelling Shapes: Cross-modal Correspondences Between Odors and Shapes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C46913AA-EF6C-4FAB-A72A-DB7331010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7B3A134-1946-4560-A679-05DA9B153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80"/>
          <a:stretch/>
        </p:blipFill>
        <p:spPr>
          <a:xfrm>
            <a:off x="995567" y="2936089"/>
            <a:ext cx="9702593" cy="305513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5FEC77-8278-4543-AFD4-2638F3E799B6}"/>
              </a:ext>
            </a:extLst>
          </p:cNvPr>
          <p:cNvSpPr txBox="1"/>
          <p:nvPr/>
        </p:nvSpPr>
        <p:spPr>
          <a:xfrm>
            <a:off x="1493840" y="2271822"/>
            <a:ext cx="906303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 a number from the scale</a:t>
            </a:r>
          </a:p>
          <a:p>
            <a:pPr algn="ctr"/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(whether the smell is more angular or more rounded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2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ワイド画面</PresentationFormat>
  <Paragraphs>108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inherit</vt:lpstr>
      <vt:lpstr>游ゴシック</vt:lpstr>
      <vt:lpstr>游ゴシック Light</vt:lpstr>
      <vt:lpstr>游明朝</vt:lpstr>
      <vt:lpstr>Arial</vt:lpstr>
      <vt:lpstr>Times New Roman</vt:lpstr>
      <vt:lpstr>Office テーマ</vt:lpstr>
      <vt:lpstr>Cross-modal Effects: Taste, Olfaction, and Vision</vt:lpstr>
      <vt:lpstr>Today’s Topic</vt:lpstr>
      <vt:lpstr>Introduction</vt:lpstr>
      <vt:lpstr>What is Cross-modal effect ?</vt:lpstr>
      <vt:lpstr>Olfactory Stimulation Modulates Visual Perception Without Training</vt:lpstr>
      <vt:lpstr>PowerPoint プレゼンテーション</vt:lpstr>
      <vt:lpstr>Result : a sense of speed</vt:lpstr>
      <vt:lpstr>Results: fMRI</vt:lpstr>
      <vt:lpstr>Smelling Shapes: Cross-modal Correspondences Between Odors and Shapes</vt:lpstr>
      <vt:lpstr>PowerPoint プレゼンテーション</vt:lpstr>
      <vt:lpstr>Result: Olfactory perception</vt:lpstr>
      <vt:lpstr>application example</vt:lpstr>
      <vt:lpstr>Meta Cookie: Pseudo-Gustatory Display Based on Cross-Modal Integration </vt:lpstr>
      <vt:lpstr>PowerPoint プレゼンテーション</vt:lpstr>
      <vt:lpstr>Result: Flavor perception</vt:lpstr>
      <vt:lpstr>Summary</vt:lpstr>
      <vt:lpstr>Q&amp;A</vt:lpstr>
      <vt:lpstr>Q&amp;A (We got a question from our friend in advance.)</vt:lpstr>
      <vt:lpstr>Finally ...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2023-07-12T04:17:41Z</dcterms:created>
  <dcterms:modified xsi:type="dcterms:W3CDTF">2023-07-12T05:17:08Z</dcterms:modified>
</cp:coreProperties>
</file>