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3"/>
    <p:sldId id="257" r:id="rId4"/>
    <p:sldId id="258" r:id="rId5"/>
    <p:sldId id="277" r:id="rId6"/>
    <p:sldId id="278" r:id="rId7"/>
    <p:sldId id="279" r:id="rId8"/>
    <p:sldId id="280" r:id="rId9"/>
    <p:sldId id="270" r:id="rId11"/>
    <p:sldId id="271" r:id="rId12"/>
    <p:sldId id="260" r:id="rId13"/>
    <p:sldId id="272" r:id="rId14"/>
    <p:sldId id="267" r:id="rId15"/>
    <p:sldId id="274" r:id="rId16"/>
    <p:sldId id="273" r:id="rId17"/>
    <p:sldId id="259" r:id="rId18"/>
    <p:sldId id="275" r:id="rId19"/>
    <p:sldId id="265" r:id="rId20"/>
    <p:sldId id="276" r:id="rId21"/>
    <p:sldId id="266" r:id="rId22"/>
    <p:sldId id="269" r:id="rId23"/>
    <p:sldId id="262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F93F1-D337-477A-B98A-83DE47DDB92A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スライドイメージプレースホルダ 1"/>
          <p:cNvSpPr/>
          <p:nvPr>
            <p:ph type="sldImg" idx="2"/>
          </p:nvPr>
        </p:nvSpPr>
        <p:spPr/>
      </p:sp>
      <p:sp>
        <p:nvSpPr>
          <p:cNvPr id="3" name="文字列プレースホルダ 2"/>
          <p:cNvSpPr/>
          <p:nvPr>
            <p:ph type="body" idx="3"/>
          </p:nvPr>
        </p:nvSpPr>
        <p:spPr/>
        <p:txBody>
          <a:bodyPr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1F2EF2D7-A99A-4AC5-BC01-384F23EAC7CE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  <a:endParaRPr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  <a:endParaRPr lang="ja-JP" altLang="en-US"/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  <a:endParaRPr lang="ja-JP" altLang="en-US"/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  <a:endParaRPr lang="ja-JP" altLang="en-US"/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BA70-59B5-4A44-BB01-D3A0B90A3076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8B3F78-8D23-4F24-B01C-49B47B1CEF7F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79273" y="593787"/>
            <a:ext cx="9144000" cy="1231984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sz="80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Bridge Types</a:t>
            </a:r>
            <a:endParaRPr kumimoji="1" lang="ja-JP" altLang="en-US" sz="8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640511" y="2811515"/>
            <a:ext cx="3740150" cy="295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/>
              <a:t>[Kosuke Aoki]</a:t>
            </a:r>
            <a:endParaRPr kumimoji="1" lang="en-US" altLang="ja-JP" sz="3600" dirty="0" smtClean="0"/>
          </a:p>
          <a:p>
            <a:pPr algn="ctr"/>
            <a:endParaRPr lang="en-US" altLang="ja-JP" sz="3200" dirty="0" smtClean="0"/>
          </a:p>
          <a:p>
            <a:pPr algn="ctr"/>
            <a:r>
              <a:rPr kumimoji="1" lang="en-US" altLang="ja-JP" sz="2400" dirty="0" smtClean="0"/>
              <a:t>Aoyama </a:t>
            </a:r>
            <a:r>
              <a:rPr kumimoji="1" lang="en-US" altLang="ja-JP" sz="2400" dirty="0" err="1"/>
              <a:t>Gakuin</a:t>
            </a:r>
            <a:r>
              <a:rPr kumimoji="1" lang="en-US" altLang="ja-JP" sz="2400" dirty="0"/>
              <a:t> University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en-US" altLang="ja-JP" sz="2400" dirty="0"/>
              <a:t>English II - </a:t>
            </a:r>
            <a:r>
              <a:rPr kumimoji="1" lang="en-US" altLang="ja-JP" sz="2400" dirty="0" smtClean="0"/>
              <a:t>C</a:t>
            </a:r>
            <a:endParaRPr kumimoji="1" lang="en-US" altLang="ja-JP" sz="2400" dirty="0"/>
          </a:p>
          <a:p>
            <a:pPr algn="ctr"/>
            <a:endParaRPr lang="en-US" altLang="ja-JP" sz="2400" dirty="0"/>
          </a:p>
          <a:p>
            <a:pPr algn="ctr"/>
            <a:r>
              <a:rPr kumimoji="1" lang="en-US" altLang="ja-JP" sz="2400" dirty="0" smtClean="0"/>
              <a:t>November 12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2018</a:t>
            </a:r>
            <a:endParaRPr kumimoji="1" lang="ja-JP" alt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4" y="5290457"/>
            <a:ext cx="1083659" cy="1377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2541" y="658284"/>
            <a:ext cx="4178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Truss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0400" y="1766864"/>
            <a:ext cx="3160153" cy="14204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26545" y="1821233"/>
            <a:ext cx="73291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Horizontal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Support from triangles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Limited length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Common on railroads in Japan</a:t>
            </a:r>
            <a:endParaRPr lang="en-US" altLang="ja-JP" sz="3200" dirty="0" smtClean="0"/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2541" y="671347"/>
            <a:ext cx="4178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Truss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truss brid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48" y="2002315"/>
            <a:ext cx="7695202" cy="35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6545" y="1821233"/>
            <a:ext cx="9737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Horizontal 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Support from complex series of triangles, both </a:t>
            </a:r>
            <a:br>
              <a:rPr lang="en-US" altLang="ja-JP" sz="3200" dirty="0" smtClean="0"/>
            </a:br>
            <a:r>
              <a:rPr lang="en-US" altLang="ja-JP" sz="3200" dirty="0" smtClean="0"/>
              <a:t>above and below deck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Often quite long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Quite expensive to construct</a:t>
            </a:r>
            <a:endParaRPr lang="en-US" altLang="ja-JP" sz="3200" dirty="0" smtClean="0"/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Image result for cantilever bridge  Scotlan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4" y="1700463"/>
            <a:ext cx="6837533" cy="45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5678" y="501530"/>
            <a:ext cx="5840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Cantilever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cantilever brid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8" y="2044379"/>
            <a:ext cx="5667689" cy="373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821560" y="484097"/>
            <a:ext cx="779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" y="1643334"/>
            <a:ext cx="6159681" cy="3935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589926" y="484097"/>
            <a:ext cx="8619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 Bridges: Viaducts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Image result for viaduc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4" y="1726811"/>
            <a:ext cx="7114408" cy="400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34843" y="5875341"/>
            <a:ext cx="861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Arthington Viaduct in England</a:t>
            </a:r>
            <a:endParaRPr kumimoji="1" lang="ja-JP" altLang="en-US" sz="36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5564" y="501531"/>
            <a:ext cx="825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Suspension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836" y="1844842"/>
            <a:ext cx="6957726" cy="449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5564" y="501531"/>
            <a:ext cx="825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Suspension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Image result for suspension bridge in Japan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4" y="2491172"/>
            <a:ext cx="6222486" cy="41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8543" y="462342"/>
            <a:ext cx="841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Cable-Stay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436" y="1514863"/>
            <a:ext cx="3947695" cy="12754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26545" y="1821233"/>
            <a:ext cx="59053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Horizontal deck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Tower(s)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Deck suspended via cables from tower(s)</a:t>
            </a:r>
            <a:endParaRPr lang="en-US" altLang="ja-JP" sz="3200" dirty="0" smtClean="0"/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837175"/>
            <a:ext cx="4054642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540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Today’s Talk</a:t>
            </a:r>
            <a:endParaRPr kumimoji="1" lang="ja-JP" altLang="en-US" sz="5400" u="sng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2265370"/>
            <a:ext cx="97375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Parameters on Bridge Types 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Six Bridge Types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Examples of Six Types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Q &amp; A</a:t>
            </a:r>
            <a:endParaRPr lang="en-US" altLang="ja-JP" sz="3200" dirty="0"/>
          </a:p>
          <a:p>
            <a:endParaRPr lang="ja-JP" altLang="en-US" sz="3200" dirty="0"/>
          </a:p>
        </p:txBody>
      </p:sp>
      <p:pic>
        <p:nvPicPr>
          <p:cNvPr id="2050" name="Picture 2" descr="Image result for types of bridg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0" y="3354523"/>
            <a:ext cx="5905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90863" y="17004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7768" y="184484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0778" y="650536"/>
            <a:ext cx="737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Combination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viaduc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8" y="2069795"/>
            <a:ext cx="8474622" cy="317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9711" y="1133177"/>
            <a:ext cx="2310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 &amp; A</a:t>
            </a:r>
            <a:endParaRPr kumimoji="1" lang="ja-JP" altLang="en-US" sz="60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33466" y="2844758"/>
            <a:ext cx="616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 you have any questions? </a:t>
            </a:r>
            <a:endParaRPr kumimoji="1" lang="ja-JP" altLang="en-US" sz="36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62148" y="2797518"/>
            <a:ext cx="8818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</a:t>
            </a:r>
            <a: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</a:t>
            </a:r>
            <a:b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kumimoji="1" lang="en-US" altLang="ja-JP" sz="6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kind attention</a:t>
            </a:r>
            <a:endParaRPr kumimoji="1" lang="ja-JP" altLang="en-US" sz="66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6545" y="1821233"/>
            <a:ext cx="973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Intended Use (the Obstacle)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Length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Materials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Environmental Factors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26544" y="407511"/>
            <a:ext cx="9366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Type of Obstacle</a:t>
            </a:r>
            <a:endParaRPr kumimoji="1" lang="ja-JP" altLang="en-US" sz="5400" u="sng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6545" y="1821233"/>
            <a:ext cx="41644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River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Valley, gorge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Highway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Size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6546" y="1821233"/>
            <a:ext cx="5301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Length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Height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Materials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6545" y="1821233"/>
            <a:ext cx="9737557" cy="3017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Concrete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Steel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Wood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Masonry (stone, brick)</a:t>
            </a:r>
            <a:endParaRPr lang="en-US" altLang="ja-JP" sz="3200" dirty="0" smtClean="0"/>
          </a:p>
          <a:p>
            <a:pPr indent="0">
              <a:buFont typeface="Arial" pitchFamily="34" charset="0"/>
              <a:buNone/>
            </a:pPr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26545" y="407511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Parameters: Environment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6545" y="1821233"/>
            <a:ext cx="973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Wind (Tacoma Narrows Bridge, Washington, USA)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Ice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Water current</a:t>
            </a:r>
            <a:endParaRPr lang="en-US" altLang="ja-JP" sz="3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/>
              <a:t>Natural disasters (e.g., earthquakes, typhoons)</a:t>
            </a:r>
            <a:endParaRPr lang="en-US" altLang="ja-JP" sz="3200" dirty="0" smtClean="0"/>
          </a:p>
          <a:p>
            <a:endParaRPr lang="en-US" altLang="ja-JP" sz="3200" dirty="0"/>
          </a:p>
          <a:p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77905" y="342197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Beam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6651" y="1946366"/>
            <a:ext cx="7497670" cy="446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77905" y="342197"/>
            <a:ext cx="840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Beam Bridges</a:t>
            </a:r>
            <a:endParaRPr kumimoji="1" lang="ja-JP" altLang="en-US" sz="5400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Image result for beam brid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1528989"/>
            <a:ext cx="6140722" cy="399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1079</Words>
  <Application>Kingsoft Office WPP</Application>
  <PresentationFormat>ワイド画面</PresentationFormat>
  <Paragraphs>132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ファセット</vt:lpstr>
      <vt:lpstr>Bridge Types</vt:lpstr>
      <vt:lpstr>Today’s Talk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Warming</dc:title>
  <dc:creator>梅津太一</dc:creator>
  <cp:lastModifiedBy>Kosuke</cp:lastModifiedBy>
  <cp:revision>46</cp:revision>
  <dcterms:created xsi:type="dcterms:W3CDTF">2018-10-21T15:56:00Z</dcterms:created>
  <dcterms:modified xsi:type="dcterms:W3CDTF">2019-01-24T10:23:08Z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1041-10.8.0.5423</vt:lpwstr>
  </property>
</Properties>
</file>