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48"/>
  </p:notesMasterIdLst>
  <p:handoutMasterIdLst>
    <p:handoutMasterId r:id="rId49"/>
  </p:handoutMasterIdLst>
  <p:sldIdLst>
    <p:sldId id="353" r:id="rId2"/>
    <p:sldId id="399" r:id="rId3"/>
    <p:sldId id="355" r:id="rId4"/>
    <p:sldId id="357" r:id="rId5"/>
    <p:sldId id="358" r:id="rId6"/>
    <p:sldId id="359" r:id="rId7"/>
    <p:sldId id="365" r:id="rId8"/>
    <p:sldId id="360" r:id="rId9"/>
    <p:sldId id="361" r:id="rId10"/>
    <p:sldId id="366" r:id="rId11"/>
    <p:sldId id="367" r:id="rId12"/>
    <p:sldId id="368" r:id="rId13"/>
    <p:sldId id="402" r:id="rId14"/>
    <p:sldId id="369" r:id="rId15"/>
    <p:sldId id="370" r:id="rId16"/>
    <p:sldId id="381" r:id="rId17"/>
    <p:sldId id="404" r:id="rId18"/>
    <p:sldId id="362" r:id="rId19"/>
    <p:sldId id="371" r:id="rId20"/>
    <p:sldId id="363" r:id="rId21"/>
    <p:sldId id="372" r:id="rId22"/>
    <p:sldId id="390" r:id="rId23"/>
    <p:sldId id="364" r:id="rId24"/>
    <p:sldId id="373" r:id="rId25"/>
    <p:sldId id="386" r:id="rId26"/>
    <p:sldId id="398" r:id="rId27"/>
    <p:sldId id="387" r:id="rId28"/>
    <p:sldId id="375" r:id="rId29"/>
    <p:sldId id="376" r:id="rId30"/>
    <p:sldId id="388" r:id="rId31"/>
    <p:sldId id="389" r:id="rId32"/>
    <p:sldId id="383" r:id="rId33"/>
    <p:sldId id="378" r:id="rId34"/>
    <p:sldId id="356" r:id="rId35"/>
    <p:sldId id="380" r:id="rId36"/>
    <p:sldId id="384" r:id="rId37"/>
    <p:sldId id="385" r:id="rId38"/>
    <p:sldId id="392" r:id="rId39"/>
    <p:sldId id="393" r:id="rId40"/>
    <p:sldId id="396" r:id="rId41"/>
    <p:sldId id="395" r:id="rId42"/>
    <p:sldId id="394" r:id="rId43"/>
    <p:sldId id="397" r:id="rId44"/>
    <p:sldId id="401" r:id="rId45"/>
    <p:sldId id="400" r:id="rId46"/>
    <p:sldId id="403" r:id="rId47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8" autoAdjust="0"/>
  </p:normalViewPr>
  <p:slideViewPr>
    <p:cSldViewPr>
      <p:cViewPr varScale="1">
        <p:scale>
          <a:sx n="66" d="100"/>
          <a:sy n="66" d="100"/>
        </p:scale>
        <p:origin x="72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78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D21EE-A940-454F-8940-363BD0F4DA1C}" type="datetimeFigureOut">
              <a:rPr kumimoji="1" lang="ja-JP" altLang="en-US" smtClean="0"/>
              <a:t>2017/4/26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78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78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64B8-C2AD-49FC-A631-2A51213C3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887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6658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Room 10405, 10:20 to 11:00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90975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2211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5320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0281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2859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678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5743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Note overall similarity, comment on differences, focus on general</a:t>
            </a:r>
            <a:r>
              <a:rPr kumimoji="1" lang="en-US" altLang="ja-JP" baseline="0" dirty="0" smtClean="0"/>
              <a:t> pattern in spite of context differences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41195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23206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94572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7804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82890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08036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</a:t>
            </a:r>
            <a:r>
              <a:rPr kumimoji="1" lang="en-US" altLang="ja-JP" baseline="0" dirty="0" smtClean="0"/>
              <a:t> spell out explanation of why chi-square should be non-significant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67641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28782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66196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62507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SRMR</a:t>
            </a:r>
            <a:r>
              <a:rPr kumimoji="1" lang="en-US" altLang="ja-JP" baseline="0" dirty="0" smtClean="0"/>
              <a:t> = standardized root mean residual, RMSEA = residual mean squared error of approximation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50756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55577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22936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SRMR</a:t>
            </a:r>
            <a:r>
              <a:rPr kumimoji="1" lang="en-US" altLang="ja-JP" baseline="0" dirty="0" smtClean="0"/>
              <a:t> = standardized root mean residual, RMSEA = residual mean squared error of approximation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51674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3022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99836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11220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17667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18550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60478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169968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59307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216100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593487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876969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0356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467710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482635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860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7071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4250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3222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4490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329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499492"/>
            <a:ext cx="8294687" cy="28575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The Nuts and Bolts of Willingness to Use Technology</a:t>
            </a:r>
            <a:endParaRPr lang="en-US" altLang="ja-JP" sz="32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2910" y="3800040"/>
            <a:ext cx="7854696" cy="2843670"/>
          </a:xfrm>
        </p:spPr>
        <p:txBody>
          <a:bodyPr>
            <a:normAutofit lnSpcReduction="10000"/>
          </a:bodyPr>
          <a:lstStyle/>
          <a:p>
            <a:pPr algn="ctr"/>
            <a:r>
              <a:rPr kumimoji="1" lang="en-US" altLang="ja-JP" dirty="0" smtClean="0"/>
              <a:t>James A. Elwood &amp; George R. MacLean</a:t>
            </a:r>
          </a:p>
          <a:p>
            <a:pPr algn="ctr"/>
            <a:r>
              <a:rPr lang="en-US" altLang="ja-JP" dirty="0" smtClean="0"/>
              <a:t>Meiji University</a:t>
            </a:r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r>
              <a:rPr kumimoji="1" lang="en-US" altLang="ja-JP" dirty="0" smtClean="0"/>
              <a:t>JALT-CALL, </a:t>
            </a:r>
            <a:r>
              <a:rPr lang="en-US" altLang="ja-JP" dirty="0" smtClean="0"/>
              <a:t>Kyōto </a:t>
            </a:r>
            <a:r>
              <a:rPr lang="en-US" altLang="ja-JP" dirty="0" err="1" smtClean="0"/>
              <a:t>Sangyō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University</a:t>
            </a:r>
          </a:p>
          <a:p>
            <a:pPr algn="ctr"/>
            <a:endParaRPr lang="en-US" altLang="ja-JP" dirty="0" smtClean="0"/>
          </a:p>
          <a:p>
            <a:pPr algn="ctr"/>
            <a:r>
              <a:rPr kumimoji="1" lang="en-US" altLang="ja-JP" dirty="0" smtClean="0"/>
              <a:t>May 30, 2010</a:t>
            </a:r>
          </a:p>
          <a:p>
            <a:pPr algn="ctr"/>
            <a:endParaRPr kumimoji="1" lang="ja-JP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" y="5912916"/>
            <a:ext cx="1893956" cy="94508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4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Writing a memo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Taking a test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Writing a 5-page report</a:t>
            </a:r>
          </a:p>
          <a:p>
            <a:pPr marL="514350" indent="-514350" algn="ctr">
              <a:buFont typeface="Wingdings 2"/>
              <a:buAutoNum type="arabicPeriod"/>
            </a:pPr>
            <a:r>
              <a:rPr lang="en-US" altLang="ja-JP" sz="3200" i="1" dirty="0" smtClean="0"/>
              <a:t>Contacting one’s teacher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Doing a budget</a:t>
            </a:r>
            <a:endParaRPr kumimoji="1" lang="en-US" altLang="ja-JP" sz="3200" i="1" dirty="0" smtClean="0"/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Viewing reference material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 startAt="7"/>
            </a:pPr>
            <a:r>
              <a:rPr kumimoji="1" lang="en-US" altLang="ja-JP" sz="3200" i="1" dirty="0" smtClean="0"/>
              <a:t>Getting class info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lang="en-US" altLang="ja-JP" sz="3200" i="1" dirty="0" smtClean="0"/>
              <a:t>Doing a presentation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kumimoji="1" lang="en-US" altLang="ja-JP" sz="3200" i="1" dirty="0" smtClean="0"/>
              <a:t>Dividing a restaurant check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lang="en-US" altLang="ja-JP" sz="3200" i="1" dirty="0" smtClean="0"/>
              <a:t>Exchanging mail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lang="en-US" altLang="ja-JP" sz="3200" i="1" dirty="0" smtClean="0"/>
              <a:t>Chatting (F2F vs. Internet chat)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Finally, the scale used? </a:t>
            </a:r>
          </a:p>
          <a:p>
            <a:pPr marL="514350" indent="-514350" algn="ctr"/>
            <a:endParaRPr kumimoji="1" lang="en-US" altLang="ja-JP" sz="3200" i="1" dirty="0" smtClean="0"/>
          </a:p>
          <a:p>
            <a:pPr marL="514350" indent="-514350" algn="ctr"/>
            <a:r>
              <a:rPr lang="en-US" altLang="ja-JP" sz="3200" i="1" dirty="0" smtClean="0"/>
              <a:t>A percentage scale, on which respondents indicated the % of the time they would choose non-tech means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2. </a:t>
            </a:r>
            <a:r>
              <a:rPr lang="en-US" altLang="ja-JP" sz="8000" smtClean="0"/>
              <a:t>Study Venues</a:t>
            </a:r>
            <a:endParaRPr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19558580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The Respondents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Five groups of university students: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Cambodia, 2008 (n = 131)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Malaysia, 2008 (n = 170)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Japan, 2008 (n = 327)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Japan, 2009 (June, n = 530)*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Japan, 2010 (February, n = 405)*</a:t>
            </a:r>
          </a:p>
          <a:p>
            <a:pPr marL="514350" indent="-514350" algn="ctr"/>
            <a:endParaRPr kumimoji="1" lang="ja-JP" altLang="en-US" sz="3200" i="1"/>
          </a:p>
        </p:txBody>
      </p:sp>
      <p:sp>
        <p:nvSpPr>
          <p:cNvPr id="5" name="Rounded Rectangle 4"/>
          <p:cNvSpPr/>
          <p:nvPr/>
        </p:nvSpPr>
        <p:spPr>
          <a:xfrm>
            <a:off x="1214414" y="4714884"/>
            <a:ext cx="6429420" cy="1214446"/>
          </a:xfrm>
          <a:prstGeom prst="roundRect">
            <a:avLst/>
          </a:prstGeom>
          <a:solidFill>
            <a:schemeClr val="accent3">
              <a:alpha val="2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Our Purpose 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Today we’ll look at four issues: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Dimensionality of the WUT</a:t>
            </a:r>
            <a:r>
              <a:rPr lang="ja-JP" altLang="en-US" sz="3200" i="1" smtClean="0"/>
              <a:t> </a:t>
            </a:r>
            <a:r>
              <a:rPr lang="en-US" altLang="ja-JP" sz="3200" i="1" dirty="0" smtClean="0"/>
              <a:t>in these contexts,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Performance of individual items,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Invariance of WUT over time, and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Invariance of WUT over groups.</a:t>
            </a:r>
            <a:endParaRPr kumimoji="1" lang="en-US" altLang="ja-JP" sz="3200" i="1" dirty="0" smtClean="0"/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Analyses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571900"/>
          </a:xfrm>
        </p:spPr>
        <p:txBody>
          <a:bodyPr>
            <a:normAutofit/>
          </a:bodyPr>
          <a:lstStyle/>
          <a:p>
            <a:pPr algn="ctr"/>
            <a:endParaRPr kumimoji="1" lang="ja-JP" altLang="en-US" sz="3200" i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Analysis Tools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5719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Exploratory factor analysis using SPSS 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Rasch analysis using WINSTEPS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Structural equation modeling using EQS</a:t>
            </a:r>
          </a:p>
          <a:p>
            <a:pPr algn="ctr"/>
            <a:endParaRPr kumimoji="1" lang="ja-JP" altLang="en-US" sz="3200" i="1"/>
          </a:p>
        </p:txBody>
      </p:sp>
    </p:spTree>
    <p:extLst>
      <p:ext uri="{BB962C8B-B14F-4D97-AF65-F5344CB8AC3E}">
        <p14:creationId xmlns:p14="http://schemas.microsoft.com/office/powerpoint/2010/main" val="3432163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1.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57190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PASW 18 (nee SPSS)</a:t>
            </a:r>
            <a:endParaRPr lang="en-US" altLang="ja-JP" sz="3200" i="1" dirty="0" smtClean="0"/>
          </a:p>
          <a:p>
            <a:pPr algn="ctr"/>
            <a:r>
              <a:rPr kumimoji="1" lang="en-US" altLang="ja-JP" sz="3200" i="1" dirty="0" smtClean="0"/>
              <a:t>Data screened for outliers, etc. </a:t>
            </a:r>
          </a:p>
          <a:p>
            <a:pPr algn="ctr"/>
            <a:r>
              <a:rPr lang="en-US" altLang="ja-JP" sz="3200" i="1" dirty="0" smtClean="0"/>
              <a:t>Orthogonal, then oblique rotation</a:t>
            </a:r>
          </a:p>
          <a:p>
            <a:pPr algn="ctr"/>
            <a:r>
              <a:rPr kumimoji="1" lang="en-US" altLang="ja-JP" sz="3200" i="1" dirty="0" smtClean="0"/>
              <a:t>Usual decision process about the # of components (Scree plot, eigenvalues)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9172" y="2052647"/>
            <a:ext cx="6861737" cy="47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1. Factor Analysis</a:t>
            </a:r>
            <a:endParaRPr lang="en-US" altLang="ja-JP" sz="4400" dirty="0" smtClean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000363" y="2714620"/>
            <a:ext cx="642943" cy="2428892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714875" y="2714620"/>
            <a:ext cx="642943" cy="2143140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3786182" y="5143512"/>
            <a:ext cx="642942" cy="1214446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5429256" y="4857760"/>
            <a:ext cx="642942" cy="1214446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7241084" y="4857760"/>
            <a:ext cx="642942" cy="1214446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3786182" y="3946318"/>
            <a:ext cx="4071966" cy="285752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1216844" y="3028680"/>
            <a:ext cx="1214446" cy="928694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1234096" y="4240696"/>
            <a:ext cx="1500198" cy="617064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6438013" y="2714620"/>
            <a:ext cx="642943" cy="2143140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Today’s Talk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2786082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rabicPeriod"/>
            </a:pPr>
            <a:r>
              <a:rPr kumimoji="1" lang="en-US" altLang="ja-JP" sz="3200" i="1" dirty="0" smtClean="0"/>
              <a:t>What is WUT?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Study venues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Analyses </a:t>
            </a:r>
            <a:endParaRPr lang="en-US" altLang="ja-JP" sz="3200" i="1" dirty="0" smtClean="0"/>
          </a:p>
          <a:p>
            <a:pPr algn="l"/>
            <a:r>
              <a:rPr lang="en-US" altLang="ja-JP" sz="3200" i="1" dirty="0" smtClean="0"/>
              <a:t>	</a:t>
            </a:r>
            <a:r>
              <a:rPr lang="en-US" altLang="ja-JP" i="1" dirty="0" smtClean="0"/>
              <a:t>A.</a:t>
            </a:r>
            <a:r>
              <a:rPr lang="en-US" altLang="ja-JP" sz="3200" i="1" dirty="0" smtClean="0"/>
              <a:t> Dimensionality</a:t>
            </a:r>
          </a:p>
          <a:p>
            <a:pPr algn="l"/>
            <a:r>
              <a:rPr kumimoji="1" lang="en-US" altLang="ja-JP" sz="3200" i="1" dirty="0" smtClean="0"/>
              <a:t>	</a:t>
            </a:r>
            <a:r>
              <a:rPr kumimoji="1" lang="en-US" altLang="ja-JP" i="1" dirty="0" smtClean="0"/>
              <a:t>B. </a:t>
            </a:r>
            <a:r>
              <a:rPr kumimoji="1" lang="en-US" altLang="ja-JP" sz="3200" i="1" dirty="0" smtClean="0"/>
              <a:t>Invariance</a:t>
            </a:r>
          </a:p>
          <a:p>
            <a:pPr marL="514350" indent="-514350" algn="l">
              <a:buFont typeface="+mj-lt"/>
              <a:buAutoNum type="arabicPeriod" startAt="4"/>
            </a:pPr>
            <a:r>
              <a:rPr lang="en-US" altLang="ja-JP" sz="3200" i="1" dirty="0" smtClean="0"/>
              <a:t>Q &amp; A</a:t>
            </a:r>
            <a:endParaRPr kumimoji="1" lang="en-US" altLang="ja-JP" sz="3200" i="1" dirty="0" smtClean="0"/>
          </a:p>
        </p:txBody>
      </p:sp>
    </p:spTree>
    <p:extLst>
      <p:ext uri="{BB962C8B-B14F-4D97-AF65-F5344CB8AC3E}">
        <p14:creationId xmlns:p14="http://schemas.microsoft.com/office/powerpoint/2010/main" val="32844680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2. Rasch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400052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WINSTEPS (Linacre, 2006)</a:t>
            </a:r>
          </a:p>
          <a:p>
            <a:pPr algn="ctr"/>
            <a:r>
              <a:rPr lang="en-US" altLang="ja-JP" sz="3200" i="1" dirty="0" smtClean="0"/>
              <a:t>Conversion to interval scale</a:t>
            </a:r>
          </a:p>
          <a:p>
            <a:pPr algn="ctr"/>
            <a:r>
              <a:rPr kumimoji="1" lang="en-US" altLang="ja-JP" sz="3200" i="1" dirty="0" smtClean="0"/>
              <a:t>1. Check disattenuated correlation</a:t>
            </a:r>
          </a:p>
          <a:p>
            <a:pPr algn="ctr"/>
            <a:r>
              <a:rPr lang="en-US" altLang="ja-JP" sz="3200" i="1" dirty="0" smtClean="0"/>
              <a:t>2. PCA of residuals, then check size &amp; composition of “first construct”</a:t>
            </a:r>
          </a:p>
          <a:p>
            <a:pPr algn="ctr"/>
            <a:r>
              <a:rPr kumimoji="1" lang="en-US" altLang="ja-JP" sz="3200" i="1" dirty="0" smtClean="0"/>
              <a:t>3. Greater than certain size </a:t>
            </a:r>
            <a:r>
              <a:rPr kumimoji="1" lang="en-US" altLang="ja-JP" sz="3200" i="1" dirty="0" smtClean="0">
                <a:sym typeface="Wingdings" pitchFamily="2" charset="2"/>
              </a:rPr>
              <a:t> multiple dimensions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2. Rasch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400052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Dimensionality Results:</a:t>
            </a:r>
          </a:p>
          <a:p>
            <a:pPr algn="ctr"/>
            <a:r>
              <a:rPr lang="en-US" altLang="ja-JP" sz="3200" i="1" dirty="0" smtClean="0"/>
              <a:t>Cambodia—same as SPSS results</a:t>
            </a:r>
          </a:p>
          <a:p>
            <a:pPr algn="ctr"/>
            <a:r>
              <a:rPr kumimoji="1" lang="en-US" altLang="ja-JP" sz="3200" i="1" dirty="0" smtClean="0"/>
              <a:t>Malaysia</a:t>
            </a:r>
            <a:r>
              <a:rPr lang="en-US" altLang="ja-JP" sz="3200" i="1" dirty="0" smtClean="0"/>
              <a:t>—</a:t>
            </a:r>
            <a:r>
              <a:rPr kumimoji="1" lang="en-US" altLang="ja-JP" sz="3200" i="1" dirty="0" smtClean="0"/>
              <a:t>same as SPSS results</a:t>
            </a:r>
          </a:p>
          <a:p>
            <a:pPr algn="ctr"/>
            <a:r>
              <a:rPr lang="en-US" altLang="ja-JP" sz="3200" i="1" dirty="0" smtClean="0"/>
              <a:t>Japan, 2008—same as SPSS results</a:t>
            </a:r>
          </a:p>
          <a:p>
            <a:pPr algn="ctr"/>
            <a:r>
              <a:rPr kumimoji="1" lang="en-US" altLang="ja-JP" sz="3200" i="1" dirty="0" smtClean="0"/>
              <a:t>Japan, 2009</a:t>
            </a:r>
            <a:r>
              <a:rPr lang="en-US" altLang="ja-JP" sz="3200" i="1" dirty="0" smtClean="0"/>
              <a:t>—</a:t>
            </a:r>
            <a:r>
              <a:rPr kumimoji="1" lang="en-US" altLang="ja-JP" sz="3200" i="1" dirty="0" smtClean="0"/>
              <a:t>same as SPSS results</a:t>
            </a:r>
          </a:p>
          <a:p>
            <a:pPr algn="ctr"/>
            <a:r>
              <a:rPr lang="en-US" altLang="ja-JP" sz="3200" i="1" dirty="0" smtClean="0"/>
              <a:t>Japan, 2010—same as SPSS results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2. Rasch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143116"/>
            <a:ext cx="7854696" cy="464347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Item Behavior:</a:t>
            </a:r>
          </a:p>
          <a:p>
            <a:pPr algn="ctr"/>
            <a:r>
              <a:rPr lang="en-US" altLang="ja-JP" sz="3200" i="1" dirty="0" smtClean="0"/>
              <a:t>Cambodia—fit statistics adequate</a:t>
            </a:r>
          </a:p>
          <a:p>
            <a:pPr algn="ctr"/>
            <a:r>
              <a:rPr kumimoji="1" lang="en-US" altLang="ja-JP" sz="3200" i="1" dirty="0" smtClean="0"/>
              <a:t>Malaysia</a:t>
            </a:r>
            <a:r>
              <a:rPr lang="en-US" altLang="ja-JP" sz="3200" i="1" dirty="0" smtClean="0"/>
              <a:t>—fit statistics adequate</a:t>
            </a:r>
            <a:endParaRPr kumimoji="1" lang="en-US" altLang="ja-JP" sz="3200" i="1" dirty="0" smtClean="0"/>
          </a:p>
          <a:p>
            <a:pPr algn="ctr"/>
            <a:r>
              <a:rPr lang="en-US" altLang="ja-JP" sz="3200" i="1" dirty="0" smtClean="0"/>
              <a:t>Japan, 2008—fit statistics adequate</a:t>
            </a:r>
          </a:p>
          <a:p>
            <a:pPr algn="ctr"/>
            <a:r>
              <a:rPr kumimoji="1" lang="en-US" altLang="ja-JP" sz="3200" i="1" dirty="0" smtClean="0"/>
              <a:t>Japan, 2009</a:t>
            </a:r>
            <a:r>
              <a:rPr lang="en-US" altLang="ja-JP" sz="3200" i="1" dirty="0" smtClean="0"/>
              <a:t>—10 items fine, “chatting” slightly misfitting</a:t>
            </a:r>
            <a:endParaRPr kumimoji="1" lang="en-US" altLang="ja-JP" sz="3200" i="1" dirty="0" smtClean="0"/>
          </a:p>
          <a:p>
            <a:pPr algn="ctr"/>
            <a:r>
              <a:rPr lang="en-US" altLang="ja-JP" sz="3200" i="1" dirty="0" smtClean="0"/>
              <a:t>Japan, 2009—10 items fine, “chatting” slightly misfitting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235743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sz="8000" dirty="0" smtClean="0"/>
              <a:t>3. Structural Equation Modeling (SEM)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6394" y="2571744"/>
            <a:ext cx="7854696" cy="392909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Conducted using EQS 6.1 (Bentler, 2007) </a:t>
            </a:r>
          </a:p>
          <a:p>
            <a:pPr algn="l"/>
            <a:r>
              <a:rPr lang="en-US" altLang="ja-JP" sz="3200" i="1" dirty="0" smtClean="0"/>
              <a:t>Two phases:</a:t>
            </a:r>
          </a:p>
          <a:p>
            <a:pPr marL="514350" indent="-514350" algn="l">
              <a:buAutoNum type="arabicPeriod"/>
            </a:pPr>
            <a:r>
              <a:rPr kumimoji="1" lang="en-US" altLang="ja-JP" sz="3200" i="1" dirty="0" smtClean="0"/>
              <a:t>Confirmatory factor analysis to investigate dimensionality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Structural equation modeling to investigate invariance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35729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1785926"/>
            <a:ext cx="7854696" cy="3000396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Usual list of data assumptions</a:t>
            </a:r>
          </a:p>
          <a:p>
            <a:pPr algn="l"/>
            <a:r>
              <a:rPr kumimoji="1" lang="en-US" altLang="ja-JP" sz="3200" i="1" dirty="0" smtClean="0"/>
              <a:t>Based on </a:t>
            </a:r>
            <a:r>
              <a:rPr kumimoji="1" lang="en-US" altLang="ja-JP" sz="3200" dirty="0" smtClean="0"/>
              <a:t>a priori </a:t>
            </a:r>
            <a:r>
              <a:rPr kumimoji="1" lang="en-US" altLang="ja-JP" sz="3200" i="1" dirty="0" smtClean="0"/>
              <a:t>hypothesis, thus CFA</a:t>
            </a:r>
          </a:p>
          <a:p>
            <a:pPr algn="l"/>
            <a:r>
              <a:rPr lang="en-US" altLang="ja-JP" sz="3200" i="1" dirty="0" smtClean="0"/>
              <a:t>In general, looking at fit of model to data</a:t>
            </a:r>
          </a:p>
          <a:p>
            <a:pPr algn="l"/>
            <a:r>
              <a:rPr kumimoji="1" lang="en-US" altLang="ja-JP" sz="3200" i="1" dirty="0" smtClean="0"/>
              <a:t>Standards for comparison are usually </a:t>
            </a:r>
            <a:r>
              <a:rPr kumimoji="1" lang="el-GR" altLang="ja-JP" sz="3200" i="1" dirty="0" smtClean="0"/>
              <a:t>χ</a:t>
            </a:r>
            <a:r>
              <a:rPr kumimoji="1" lang="en-US" altLang="ja-JP" sz="3200" i="1" baseline="30000" dirty="0" smtClean="0"/>
              <a:t>2 </a:t>
            </a:r>
            <a:r>
              <a:rPr kumimoji="1" lang="en-US" altLang="ja-JP" sz="3200" i="1" dirty="0" smtClean="0"/>
              <a:t>and various fit indices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071966"/>
          </a:xfrm>
        </p:spPr>
        <p:txBody>
          <a:bodyPr>
            <a:normAutofit fontScale="92500"/>
          </a:bodyPr>
          <a:lstStyle/>
          <a:p>
            <a:pPr algn="l"/>
            <a:r>
              <a:rPr kumimoji="1" lang="en-US" altLang="ja-JP" sz="3200" i="1" dirty="0" smtClean="0"/>
              <a:t>For example, the Japan-2009 analysis</a:t>
            </a:r>
          </a:p>
          <a:p>
            <a:pPr algn="l"/>
            <a:r>
              <a:rPr lang="en-US" altLang="ja-JP" sz="3200" i="1" dirty="0" smtClean="0"/>
              <a:t>Hypothesized configuration from SPSS results</a:t>
            </a:r>
          </a:p>
          <a:p>
            <a:pPr algn="l"/>
            <a:r>
              <a:rPr lang="en-US" altLang="ja-JP" sz="3200" i="1" dirty="0" smtClean="0"/>
              <a:t>Two components: </a:t>
            </a:r>
          </a:p>
          <a:p>
            <a:pPr marL="971550" lvl="1" indent="-514350" algn="l">
              <a:buAutoNum type="arabicPeriod"/>
            </a:pPr>
            <a:r>
              <a:rPr kumimoji="1" lang="en-US" altLang="ja-JP" sz="3000" i="1" dirty="0" smtClean="0"/>
              <a:t>“Alone / asynchronous”</a:t>
            </a:r>
          </a:p>
          <a:p>
            <a:pPr marL="971550" lvl="1" indent="-514350" algn="l">
              <a:buAutoNum type="arabicPeriod"/>
            </a:pPr>
            <a:r>
              <a:rPr lang="en-US" altLang="ja-JP" sz="3000" i="1" dirty="0" smtClean="0"/>
              <a:t>“Interactive / synchronous”</a:t>
            </a:r>
            <a:endParaRPr kumimoji="1" lang="en-US" altLang="ja-JP" sz="3000" i="1" dirty="0" smtClean="0"/>
          </a:p>
          <a:p>
            <a:pPr algn="l"/>
            <a:endParaRPr lang="en-US" altLang="ja-JP" sz="3200" i="1" dirty="0" smtClean="0"/>
          </a:p>
          <a:p>
            <a:pPr algn="l"/>
            <a:r>
              <a:rPr lang="en-US" altLang="ja-JP" sz="3200" i="1" dirty="0" smtClean="0"/>
              <a:t>The hypothesized model looked like this…</a:t>
            </a:r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61" y="2000240"/>
            <a:ext cx="5078607" cy="481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rot="5400000" flipH="1" flipV="1">
            <a:off x="3536149" y="3321843"/>
            <a:ext cx="1785950" cy="15716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000496" y="3071810"/>
            <a:ext cx="1156501" cy="14287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61" y="2000240"/>
            <a:ext cx="5078607" cy="481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6215074" y="1071546"/>
            <a:ext cx="2500362" cy="1000132"/>
          </a:xfrm>
          <a:prstGeom prst="roundRect">
            <a:avLst/>
          </a:prstGeom>
          <a:solidFill>
            <a:srgbClr val="00B0F0"/>
          </a:solidFill>
          <a:ln w="50800">
            <a:solidFill>
              <a:schemeClr val="tx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Notice the </a:t>
            </a:r>
            <a:r>
              <a:rPr lang="en-US" altLang="ja-JP" sz="2800" dirty="0" smtClean="0">
                <a:solidFill>
                  <a:schemeClr val="tx1"/>
                </a:solidFill>
              </a:rPr>
              <a:t>error terms…</a:t>
            </a:r>
            <a:endParaRPr kumimoji="1" lang="ja-JP" altLang="en-US" sz="2800">
              <a:solidFill>
                <a:schemeClr val="tx1"/>
              </a:solidFill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6429388" y="2143116"/>
            <a:ext cx="642942" cy="4572032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4000496" y="2714620"/>
            <a:ext cx="1071570" cy="1285884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571736" y="3500438"/>
            <a:ext cx="1000125" cy="1500198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4143372" y="5072074"/>
            <a:ext cx="1000125" cy="1500198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325432" y="1500174"/>
            <a:ext cx="2960684" cy="114300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800" dirty="0" smtClean="0"/>
              <a:t>Mainly interested</a:t>
            </a:r>
          </a:p>
          <a:p>
            <a:pPr algn="ctr"/>
            <a:r>
              <a:rPr lang="en-US" altLang="ja-JP" sz="2800" dirty="0" smtClean="0"/>
              <a:t>in paths (arrows)</a:t>
            </a:r>
            <a:endParaRPr lang="ja-JP" altLang="en-US" sz="28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001056" cy="64294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The initial Japan-2009</a:t>
            </a:r>
            <a:r>
              <a:rPr lang="en-US" altLang="ja-JP" sz="3200" i="1" dirty="0" smtClean="0"/>
              <a:t> model had poor fit</a:t>
            </a:r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714348" y="2643182"/>
            <a:ext cx="3929090" cy="421484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fit</a:t>
            </a:r>
            <a:r>
              <a:rPr kumimoji="1" lang="en-US" altLang="ja-JP" sz="3200" b="0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statistics</a:t>
            </a:r>
            <a:endParaRPr kumimoji="1" lang="en-US" altLang="ja-JP" sz="3200" b="0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2800" i="1" dirty="0" smtClean="0"/>
              <a:t>χ</a:t>
            </a:r>
            <a:r>
              <a:rPr lang="el-GR" altLang="ja-JP" sz="2800" i="1" baseline="30000" dirty="0" smtClean="0"/>
              <a:t>2</a:t>
            </a:r>
            <a:r>
              <a:rPr lang="en-US" altLang="ja-JP" sz="2800" i="1" baseline="30000" dirty="0" smtClean="0"/>
              <a:t> 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 165.002, p &lt; .01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CFI</a:t>
            </a:r>
            <a:r>
              <a:rPr kumimoji="1" lang="en-US" altLang="ja-JP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.758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baseline="0" dirty="0" smtClean="0">
                <a:latin typeface="+mn-lt"/>
                <a:ea typeface="+mn-ea"/>
              </a:rPr>
              <a:t>IFI = .763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SRMR = .068</a:t>
            </a:r>
            <a:endParaRPr kumimoji="1" lang="en-US" altLang="ja-JP" sz="2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RMSEA = .072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dirty="0" smtClean="0">
                <a:latin typeface="+mn-lt"/>
                <a:ea typeface="+mn-ea"/>
              </a:rPr>
              <a:t>Conf </a:t>
            </a:r>
            <a:r>
              <a:rPr lang="en-US" altLang="ja-JP" sz="2800" dirty="0" err="1" smtClean="0">
                <a:latin typeface="+mn-lt"/>
                <a:ea typeface="+mn-ea"/>
              </a:rPr>
              <a:t>Int</a:t>
            </a:r>
            <a:r>
              <a:rPr lang="en-US" altLang="ja-JP" sz="2800" dirty="0" smtClean="0">
                <a:latin typeface="+mn-lt"/>
                <a:ea typeface="+mn-ea"/>
              </a:rPr>
              <a:t> = .060-.084</a:t>
            </a:r>
            <a:endParaRPr kumimoji="1" lang="en-US" altLang="ja-JP" sz="2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4643438" y="2643182"/>
            <a:ext cx="4429156" cy="421484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Benchmarks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err="1" smtClean="0">
                <a:latin typeface="+mn-lt"/>
              </a:rPr>
              <a:t>n.s</a:t>
            </a:r>
            <a:r>
              <a:rPr lang="en-US" altLang="ja-JP" sz="2800" dirty="0" smtClean="0">
                <a:latin typeface="+mn-lt"/>
              </a:rPr>
              <a:t>. result good, but…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&gt; .90 good, &gt; .95 superior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&gt; .90 good, &gt; .95 superior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~&lt; .05 good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&lt; . 08 adequate, &lt; .06 good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small </a:t>
            </a:r>
            <a:r>
              <a:rPr lang="en-US" altLang="ja-JP" sz="2800" dirty="0" smtClean="0">
                <a:latin typeface="+mn-lt"/>
                <a:sym typeface="Wingdings" pitchFamily="2" charset="2"/>
              </a:rPr>
              <a:t></a:t>
            </a:r>
            <a:r>
              <a:rPr lang="en-US" altLang="ja-JP" sz="2800" dirty="0" smtClean="0">
                <a:latin typeface="+mn-lt"/>
              </a:rPr>
              <a:t> good accuracy</a:t>
            </a: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6" grpId="1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78632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kumimoji="1" lang="en-US" altLang="ja-JP" sz="3200" i="1" dirty="0" smtClean="0"/>
              <a:t>Japan-2009 initial results</a:t>
            </a:r>
          </a:p>
          <a:p>
            <a:pPr algn="l"/>
            <a:r>
              <a:rPr lang="en-US" altLang="ja-JP" sz="3200" i="1" dirty="0" smtClean="0"/>
              <a:t>Model had adequate fit</a:t>
            </a:r>
          </a:p>
          <a:p>
            <a:pPr algn="l"/>
            <a:r>
              <a:rPr kumimoji="1" lang="en-US" altLang="ja-JP" sz="3200" i="1" dirty="0" smtClean="0"/>
              <a:t>Possible modifications from Lagrange multiplier test… </a:t>
            </a:r>
          </a:p>
          <a:p>
            <a:pPr algn="l"/>
            <a:r>
              <a:rPr lang="en-US" altLang="ja-JP" sz="3200" i="1" dirty="0" smtClean="0"/>
              <a:t>Changes: 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Added one error covariance (memo-test),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 changed one path (“report” from “Interaction” to “Alone”) 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deleted one non-significant path (chatting - interaction)…</a:t>
            </a:r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1. What is WUT?</a:t>
            </a:r>
            <a:endParaRPr lang="en-US" altLang="ja-JP" sz="44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61" y="2000240"/>
            <a:ext cx="5078607" cy="481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rc 3"/>
          <p:cNvSpPr/>
          <p:nvPr/>
        </p:nvSpPr>
        <p:spPr>
          <a:xfrm>
            <a:off x="6572264" y="2285992"/>
            <a:ext cx="660071" cy="428627"/>
          </a:xfrm>
          <a:prstGeom prst="arc">
            <a:avLst>
              <a:gd name="adj1" fmla="val 16200000"/>
              <a:gd name="adj2" fmla="val 5410983"/>
            </a:avLst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ounded Rectangle 4"/>
          <p:cNvSpPr/>
          <p:nvPr/>
        </p:nvSpPr>
        <p:spPr>
          <a:xfrm rot="1824563">
            <a:off x="3723358" y="6032405"/>
            <a:ext cx="1281239" cy="99985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6215074" y="1857364"/>
            <a:ext cx="1357322" cy="1214446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1748504">
            <a:off x="3193436" y="5803921"/>
            <a:ext cx="2332423" cy="519041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3857620" y="2857496"/>
            <a:ext cx="1500198" cy="519041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3536149" y="3321843"/>
            <a:ext cx="1785950" cy="15716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000496" y="3071810"/>
            <a:ext cx="1156501" cy="14287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571504"/>
          </a:xfrm>
        </p:spPr>
        <p:txBody>
          <a:bodyPr>
            <a:normAutofit lnSpcReduction="10000"/>
          </a:bodyPr>
          <a:lstStyle/>
          <a:p>
            <a:pPr algn="l"/>
            <a:r>
              <a:rPr kumimoji="1" lang="en-US" altLang="ja-JP" sz="3200" i="1" dirty="0" smtClean="0"/>
              <a:t>Thus, revised Japan-2009</a:t>
            </a:r>
            <a:r>
              <a:rPr lang="en-US" altLang="ja-JP" sz="3200" i="1" dirty="0" smtClean="0"/>
              <a:t> model had good fit</a:t>
            </a:r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714348" y="2643182"/>
            <a:ext cx="3929090" cy="421484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fit</a:t>
            </a:r>
            <a:r>
              <a:rPr kumimoji="1" lang="en-US" altLang="ja-JP" sz="3200" b="0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statistics</a:t>
            </a:r>
            <a:endParaRPr kumimoji="1" lang="en-US" altLang="ja-JP" sz="3200" b="0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45720" lvl="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2800" i="1" dirty="0" smtClean="0"/>
              <a:t>χ</a:t>
            </a:r>
            <a:r>
              <a:rPr lang="el-GR" altLang="ja-JP" sz="2800" i="1" baseline="30000" dirty="0" smtClean="0"/>
              <a:t>2</a:t>
            </a:r>
            <a:r>
              <a:rPr lang="en-US" altLang="ja-JP" sz="2800" i="1" baseline="30000" dirty="0" smtClean="0"/>
              <a:t> 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 64.212, p &lt; .01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CFI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.933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baseline="0" dirty="0" smtClean="0">
                <a:latin typeface="+mn-lt"/>
                <a:ea typeface="+mn-ea"/>
              </a:rPr>
              <a:t>IFI = .934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SRMR = .047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RMSEA = .042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dirty="0" smtClean="0">
                <a:latin typeface="+mn-lt"/>
                <a:ea typeface="+mn-ea"/>
              </a:rPr>
              <a:t>Conf Interval = .027-.058</a:t>
            </a: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4643438" y="2643182"/>
            <a:ext cx="4429156" cy="421484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Benchmarks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n.s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result good, but…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dirty="0" smtClean="0">
                <a:latin typeface="+mn-lt"/>
                <a:ea typeface="+mn-ea"/>
              </a:rPr>
              <a:t>&gt; .90 good, &gt; .95 superior</a:t>
            </a:r>
            <a:endParaRPr kumimoji="1" lang="en-US" altLang="ja-JP" sz="2800" b="0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baseline="0" dirty="0" smtClean="0">
                <a:latin typeface="+mn-lt"/>
                <a:ea typeface="+mn-ea"/>
              </a:rPr>
              <a:t>&gt;</a:t>
            </a:r>
            <a:r>
              <a:rPr lang="en-US" altLang="ja-JP" sz="2800" i="1" dirty="0" smtClean="0">
                <a:latin typeface="+mn-lt"/>
                <a:ea typeface="+mn-ea"/>
              </a:rPr>
              <a:t> .90 good, &gt; .95 superior</a:t>
            </a:r>
            <a:endParaRPr lang="en-US" altLang="ja-JP" sz="2800" i="1" baseline="0" dirty="0" smtClean="0">
              <a:latin typeface="+mn-lt"/>
              <a:ea typeface="+mn-ea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~&lt; .05 good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 08 adequate, &lt; .06 good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small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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good 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accuracy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3"/>
          <p:cNvSpPr txBox="1">
            <a:spLocks/>
          </p:cNvSpPr>
          <p:nvPr/>
        </p:nvSpPr>
        <p:spPr>
          <a:xfrm>
            <a:off x="-32" y="2643182"/>
            <a:ext cx="1500198" cy="42148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Initial</a:t>
            </a:r>
            <a:endParaRPr kumimoji="1" lang="en-US" altLang="ja-JP" sz="3200" b="0" i="1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45720" lvl="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165.002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.758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baseline="0" dirty="0" smtClean="0">
                <a:solidFill>
                  <a:srgbClr val="FF0000"/>
                </a:solidFill>
                <a:latin typeface="+mn-lt"/>
                <a:ea typeface="+mn-ea"/>
              </a:rPr>
              <a:t>.763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.068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.072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dirty="0" smtClean="0">
                <a:solidFill>
                  <a:srgbClr val="FF0000"/>
                </a:solidFill>
                <a:latin typeface="+mn-lt"/>
                <a:ea typeface="+mn-ea"/>
              </a:rPr>
              <a:t>.060-</a:t>
            </a: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dirty="0" smtClean="0">
                <a:solidFill>
                  <a:srgbClr val="FF0000"/>
                </a:solidFill>
                <a:latin typeface="+mn-lt"/>
                <a:ea typeface="+mn-ea"/>
              </a:rPr>
              <a:t>.084</a:t>
            </a: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  <p:bldP spid="6" grpId="0" uiExpand="1" build="p"/>
      <p:bldP spid="7" grpId="0" uiExpand="1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28628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Cambodia</a:t>
            </a:r>
          </a:p>
          <a:p>
            <a:pPr algn="l"/>
            <a:r>
              <a:rPr lang="en-US" altLang="ja-JP" sz="3200" i="1" dirty="0" smtClean="0"/>
              <a:t>Added one error covariance</a:t>
            </a:r>
          </a:p>
          <a:p>
            <a:pPr algn="l"/>
            <a:r>
              <a:rPr lang="en-US" altLang="ja-JP" sz="3200" i="1" dirty="0" smtClean="0"/>
              <a:t>Moderate fit</a:t>
            </a:r>
            <a:r>
              <a:rPr kumimoji="1" lang="en-US" altLang="ja-JP" sz="3200" i="1" dirty="0" smtClean="0"/>
              <a:t> </a:t>
            </a:r>
            <a:r>
              <a:rPr kumimoji="1" lang="en-US" altLang="ja-JP" sz="3200" i="1" dirty="0" smtClean="0">
                <a:sym typeface="Wingdings" pitchFamily="2" charset="2"/>
              </a:rPr>
              <a:t> </a:t>
            </a:r>
            <a:endParaRPr kumimoji="1"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r>
              <a:rPr lang="en-US" altLang="ja-JP" sz="3200" i="1" dirty="0" smtClean="0"/>
              <a:t>Malaysia</a:t>
            </a:r>
          </a:p>
          <a:p>
            <a:pPr algn="l"/>
            <a:r>
              <a:rPr lang="en-US" altLang="ja-JP" sz="3200" i="1" dirty="0" smtClean="0"/>
              <a:t>Added three error covariances</a:t>
            </a:r>
          </a:p>
          <a:p>
            <a:pPr algn="l"/>
            <a:r>
              <a:rPr lang="en-US" altLang="ja-JP" sz="3200" i="1" dirty="0" smtClean="0"/>
              <a:t>Moderate fit </a:t>
            </a:r>
            <a:r>
              <a:rPr lang="en-US" altLang="ja-JP" sz="3200" i="1" dirty="0" smtClean="0">
                <a:sym typeface="Wingdings" pitchFamily="2" charset="2"/>
              </a:rPr>
              <a:t> </a:t>
            </a:r>
            <a:endParaRPr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572032"/>
          </a:xfrm>
        </p:spPr>
        <p:txBody>
          <a:bodyPr>
            <a:normAutofit lnSpcReduction="10000"/>
          </a:bodyPr>
          <a:lstStyle/>
          <a:p>
            <a:pPr algn="l"/>
            <a:r>
              <a:rPr kumimoji="1" lang="en-US" altLang="ja-JP" sz="3200" i="1" dirty="0" smtClean="0"/>
              <a:t>Japan-2008</a:t>
            </a:r>
          </a:p>
          <a:p>
            <a:pPr algn="l"/>
            <a:r>
              <a:rPr lang="en-US" altLang="ja-JP" sz="3200" i="1" dirty="0" smtClean="0"/>
              <a:t>Added one error covariance</a:t>
            </a:r>
          </a:p>
          <a:p>
            <a:pPr algn="l"/>
            <a:r>
              <a:rPr lang="en-US" altLang="ja-JP" sz="3200" i="1" dirty="0" smtClean="0"/>
              <a:t>Rather poor fit </a:t>
            </a:r>
            <a:r>
              <a:rPr lang="en-US" altLang="ja-JP" sz="3200" i="1" dirty="0" smtClean="0">
                <a:sym typeface="Wingdings" pitchFamily="2" charset="2"/>
              </a:rPr>
              <a:t></a:t>
            </a:r>
            <a:r>
              <a:rPr kumimoji="1" lang="en-US" altLang="ja-JP" sz="3200" i="1" dirty="0" smtClean="0">
                <a:sym typeface="Wingdings" pitchFamily="2" charset="2"/>
              </a:rPr>
              <a:t> </a:t>
            </a:r>
          </a:p>
          <a:p>
            <a:pPr algn="l"/>
            <a:endParaRPr kumimoji="1" lang="en-US" altLang="ja-JP" sz="3200" i="1" dirty="0" smtClean="0"/>
          </a:p>
          <a:p>
            <a:pPr algn="l"/>
            <a:r>
              <a:rPr lang="en-US" altLang="ja-JP" sz="3200" i="1" dirty="0" smtClean="0"/>
              <a:t>Japan-2010</a:t>
            </a:r>
          </a:p>
          <a:p>
            <a:pPr algn="l"/>
            <a:r>
              <a:rPr lang="en-US" altLang="ja-JP" sz="3200" i="1" dirty="0" smtClean="0"/>
              <a:t>Added one error covariance, deleted “chatting” path </a:t>
            </a:r>
          </a:p>
          <a:p>
            <a:pPr algn="l"/>
            <a:r>
              <a:rPr lang="en-US" altLang="ja-JP" sz="3200" i="1" dirty="0" smtClean="0"/>
              <a:t>Adequate fit </a:t>
            </a:r>
            <a:r>
              <a:rPr lang="en-US" altLang="ja-JP" sz="3200" i="1" dirty="0" smtClean="0">
                <a:sym typeface="Wingdings" pitchFamily="2" charset="2"/>
              </a:rPr>
              <a:t> </a:t>
            </a:r>
            <a:endParaRPr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785793"/>
            <a:ext cx="8294687" cy="100013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ja-JP" sz="6600" dirty="0" smtClean="0"/>
              <a:t>Invariant across time?</a:t>
            </a:r>
            <a:endParaRPr lang="en-US" altLang="ja-JP" sz="36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1938396"/>
            <a:ext cx="7854696" cy="1214446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Basically test-retest with Japan-2009 and Japan-2010 (same students)</a:t>
            </a:r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27330" y="3217884"/>
            <a:ext cx="7854696" cy="1143008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Test two adequate models simultaneously with full structural equation modeling… 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0528" y="4572008"/>
            <a:ext cx="7854696" cy="2143140"/>
          </a:xfrm>
          <a:prstGeom prst="rect">
            <a:avLst/>
          </a:prstGeom>
        </p:spPr>
        <p:txBody>
          <a:bodyPr vert="horz" lIns="0" rIns="18288">
            <a:normAutofit lnSpcReduction="10000"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…so check for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1. overall model fit</a:t>
            </a: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then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2. 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paths that are NOT invariant (i.e., ARE variant)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Full Structural Equation Modeling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28628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Results… very good fit, just one non-invariant path (Item 8, presentations … ) </a:t>
            </a:r>
          </a:p>
          <a:p>
            <a:pPr algn="l"/>
            <a:r>
              <a:rPr lang="en-US" altLang="ja-JP" sz="3200" i="1" dirty="0" smtClean="0"/>
              <a:t>Thus…</a:t>
            </a:r>
          </a:p>
          <a:p>
            <a:pPr marL="514350" indent="-514350" algn="l">
              <a:buAutoNum type="arabicPeriod"/>
            </a:pPr>
            <a:r>
              <a:rPr kumimoji="1" lang="en-US" altLang="ja-JP" sz="3200" i="1" dirty="0" smtClean="0"/>
              <a:t>WUT was nearly invariant over time although average weekly computer time had increased by nearly 3 hours (11.21 hours </a:t>
            </a:r>
            <a:r>
              <a:rPr kumimoji="1" lang="en-US" altLang="ja-JP" sz="3200" i="1" dirty="0" smtClean="0">
                <a:sym typeface="Wingdings" pitchFamily="2" charset="2"/>
              </a:rPr>
              <a:t> 14.08 hours)</a:t>
            </a:r>
          </a:p>
          <a:p>
            <a:pPr marL="514350" indent="-514350" algn="l">
              <a:buAutoNum type="arabicPeriod"/>
            </a:pPr>
            <a:endParaRPr kumimoji="1" lang="en-US" altLang="ja-JP" sz="3200" i="1" dirty="0" smtClean="0"/>
          </a:p>
          <a:p>
            <a:pPr marL="514350" indent="-514350" algn="l">
              <a:buAutoNum type="arabicPeriod"/>
            </a:pP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785793"/>
            <a:ext cx="8294687" cy="100013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ja-JP" sz="6600" dirty="0" smtClean="0"/>
              <a:t>Invariant over groups?</a:t>
            </a:r>
            <a:endParaRPr lang="en-US" altLang="ja-JP" sz="36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1938396"/>
            <a:ext cx="7854696" cy="1214446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Japan-2008 and Japan-2009 (different students in very similar contexts)</a:t>
            </a:r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27330" y="3217884"/>
            <a:ext cx="7854696" cy="1143008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Test two adequate models simultaneously with full structural equation modeling… 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0528" y="4572008"/>
            <a:ext cx="7854696" cy="2143140"/>
          </a:xfrm>
          <a:prstGeom prst="rect">
            <a:avLst/>
          </a:prstGeom>
        </p:spPr>
        <p:txBody>
          <a:bodyPr vert="horz" lIns="0" rIns="18288">
            <a:normAutofit lnSpcReduction="10000"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…so check for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1. overall model fit</a:t>
            </a: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then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2. 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paths that are NOT invariant (i.e., ARE variant)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Full Structural Equation Modeling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28628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Results: 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S</a:t>
            </a:r>
            <a:r>
              <a:rPr kumimoji="1" lang="en-US" altLang="ja-JP" sz="3200" i="1" dirty="0" smtClean="0"/>
              <a:t>omewhat poor fit, but not horrendous (recall Japan-2008 had poor fit)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J</a:t>
            </a:r>
            <a:r>
              <a:rPr kumimoji="1" lang="en-US" altLang="ja-JP" sz="3200" i="1" dirty="0" smtClean="0"/>
              <a:t>ust one non-invariant path (Item 2, test-taking) </a:t>
            </a:r>
          </a:p>
          <a:p>
            <a:pPr algn="l"/>
            <a:r>
              <a:rPr lang="en-US" altLang="ja-JP" sz="3200" i="1" dirty="0" smtClean="0"/>
              <a:t>Thus…</a:t>
            </a:r>
            <a:r>
              <a:rPr kumimoji="1" lang="en-US" altLang="ja-JP" sz="3200" i="1" dirty="0" smtClean="0"/>
              <a:t>WUT was nearly invariant over (similar contexts) although fit was rather poor</a:t>
            </a:r>
            <a:endParaRPr kumimoji="1" lang="en-US" altLang="ja-JP" sz="3200" i="1" dirty="0" smtClean="0">
              <a:sym typeface="Wingdings" pitchFamily="2" charset="2"/>
            </a:endParaRPr>
          </a:p>
          <a:p>
            <a:pPr marL="514350" indent="-514350" algn="l">
              <a:buAutoNum type="arabicPeriod"/>
            </a:pPr>
            <a:endParaRPr kumimoji="1" lang="en-US" altLang="ja-JP" sz="3200" i="1" dirty="0" smtClean="0"/>
          </a:p>
          <a:p>
            <a:pPr marL="514350" indent="-514350" algn="l">
              <a:buAutoNum type="arabicPeriod"/>
            </a:pP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Today we’ll look at four issues: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Dimensionality of the WUT</a:t>
            </a:r>
            <a:r>
              <a:rPr lang="ja-JP" altLang="en-US" sz="3200" i="1" smtClean="0"/>
              <a:t> </a:t>
            </a:r>
            <a:r>
              <a:rPr lang="en-US" altLang="ja-JP" sz="3200" i="1" dirty="0" smtClean="0"/>
              <a:t>in these contexts? 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Performance of individual items,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Invariance of WUT over time, and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Invariance of WUT over groups.</a:t>
            </a:r>
            <a:endParaRPr kumimoji="1" lang="en-US" altLang="ja-JP" sz="3200" i="1" dirty="0" smtClean="0"/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Today we’ll look at four issues: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Dimensionality of the WUT</a:t>
            </a:r>
            <a:r>
              <a:rPr lang="ja-JP" altLang="en-US" sz="3200" i="1" smtClean="0"/>
              <a:t> </a:t>
            </a:r>
            <a:r>
              <a:rPr lang="en-US" altLang="ja-JP" sz="3200" i="1" dirty="0" smtClean="0"/>
              <a:t>in these contexts? 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Performance of individual items,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Invariance of WUT over time, and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Invariance of WUT over groups.</a:t>
            </a:r>
            <a:endParaRPr kumimoji="1" lang="en-US" altLang="ja-JP" sz="3200" i="1" dirty="0" smtClean="0"/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278608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Willingness to Use Technology = </a:t>
            </a:r>
            <a:r>
              <a:rPr lang="en-US" altLang="ja-JP" sz="3200" i="1" dirty="0" smtClean="0"/>
              <a:t>“a person’s willingness to make use of technology when given the choice of a technological medium and a non-technological medium” </a:t>
            </a:r>
          </a:p>
          <a:p>
            <a:r>
              <a:rPr kumimoji="1" lang="en-US" altLang="ja-JP" sz="2400" i="1" dirty="0" smtClean="0"/>
              <a:t>(MacL</a:t>
            </a:r>
            <a:r>
              <a:rPr lang="en-US" altLang="ja-JP" sz="2400" i="1" dirty="0" smtClean="0"/>
              <a:t>ean &amp; Elwood, 2009, p. 160)</a:t>
            </a:r>
            <a:endParaRPr kumimoji="1" lang="ja-JP" altLang="en-US" sz="24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27330" y="5657428"/>
            <a:ext cx="7854696" cy="120059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course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this parallels WTC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spcAft>
                <a:spcPts val="1200"/>
              </a:spcAft>
            </a:pPr>
            <a:r>
              <a:rPr lang="en-US" altLang="ja-JP" sz="3200" i="1" dirty="0" smtClean="0"/>
              <a:t>1. Dimensionality of the WUT</a:t>
            </a:r>
            <a:r>
              <a:rPr lang="ja-JP" altLang="en-US" sz="3200" i="1" smtClean="0"/>
              <a:t> </a:t>
            </a:r>
            <a:r>
              <a:rPr lang="en-US" altLang="ja-JP" sz="3200" i="1" dirty="0" smtClean="0"/>
              <a:t>in these contexts? 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Two dimensions, similar but not identical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“Alone / asynchronous” vs. “Interactive / synchronous”</a:t>
            </a:r>
          </a:p>
          <a:p>
            <a:pPr marL="514350" indent="-514350" algn="l"/>
            <a:endParaRPr lang="en-US" altLang="ja-JP" sz="3200" i="1" dirty="0" smtClean="0">
              <a:sym typeface="Wingdings" pitchFamily="2" charset="2"/>
            </a:endParaRPr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spcAft>
                <a:spcPts val="1200"/>
              </a:spcAft>
            </a:pPr>
            <a:r>
              <a:rPr lang="en-US" altLang="ja-JP" sz="3200" i="1" dirty="0" smtClean="0"/>
              <a:t>2. Performance of individual items?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Item fit statistics adequate except for “Chatting” in two data sets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This difference appeared in the SPSS and EQS results </a:t>
            </a:r>
          </a:p>
          <a:p>
            <a:pPr marL="514350" indent="-514350" algn="ctr"/>
            <a:endParaRPr kumimoji="1" lang="en-US" altLang="ja-JP" sz="3200" i="1" dirty="0" smtClean="0"/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3. Invariance of WUT over time, and </a:t>
            </a:r>
          </a:p>
          <a:p>
            <a:pPr marL="514350" indent="-514350" algn="ctr">
              <a:spcAft>
                <a:spcPts val="1200"/>
              </a:spcAft>
            </a:pPr>
            <a:r>
              <a:rPr lang="en-US" altLang="ja-JP" sz="3200" i="1" dirty="0" smtClean="0"/>
              <a:t>4. Invariance of WUT over groups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Mostly invariant over time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Also mostly invariant for groups from similar contexts</a:t>
            </a:r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6394" y="2357430"/>
            <a:ext cx="7854696" cy="3786214"/>
          </a:xfrm>
        </p:spPr>
        <p:txBody>
          <a:bodyPr>
            <a:normAutofit/>
          </a:bodyPr>
          <a:lstStyle/>
          <a:p>
            <a:pPr indent="-514350" algn="ctr"/>
            <a:r>
              <a:rPr kumimoji="1" lang="en-US" altLang="ja-JP" sz="3200" i="1" dirty="0" smtClean="0"/>
              <a:t>Thus, convergent results from 3 types of analysis point to psychometric soundness of the WUT instrument. </a:t>
            </a:r>
            <a:endParaRPr lang="en-US" altLang="ja-JP" sz="3200" i="1" dirty="0" smtClean="0">
              <a:sym typeface="Wingdings" pitchFamily="2" charset="2"/>
            </a:endParaRPr>
          </a:p>
          <a:p>
            <a:pPr marL="514350" indent="-514350" algn="ctr"/>
            <a:endParaRPr kumimoji="1" lang="ja-JP" altLang="en-US" sz="3200" i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700808"/>
            <a:ext cx="8294687" cy="192880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sz="8000" dirty="0" smtClean="0"/>
              <a:t>Do you have </a:t>
            </a:r>
            <a:br>
              <a:rPr lang="en-US" altLang="ja-JP" sz="8000" dirty="0" smtClean="0"/>
            </a:br>
            <a:r>
              <a:rPr lang="en-US" altLang="ja-JP" sz="8000" dirty="0" smtClean="0"/>
              <a:t>any questions?</a:t>
            </a:r>
            <a:endParaRPr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8311867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700808"/>
            <a:ext cx="8294687" cy="192880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sz="8000" dirty="0" smtClean="0"/>
              <a:t>Thank you for</a:t>
            </a:r>
            <a:br>
              <a:rPr lang="en-US" altLang="ja-JP" sz="8000" dirty="0" smtClean="0"/>
            </a:br>
            <a:r>
              <a:rPr lang="en-US" altLang="ja-JP" sz="8000" dirty="0" smtClean="0"/>
              <a:t>your kind attention.</a:t>
            </a:r>
            <a:endParaRPr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18425470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620688"/>
            <a:ext cx="8294687" cy="13681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References</a:t>
            </a:r>
            <a:endParaRPr lang="en-US" altLang="ja-JP" sz="4400" dirty="0" smtClean="0"/>
          </a:p>
        </p:txBody>
      </p:sp>
      <p:sp>
        <p:nvSpPr>
          <p:cNvPr id="3" name="Subtitle 3"/>
          <p:cNvSpPr>
            <a:spLocks noGrp="1"/>
          </p:cNvSpPr>
          <p:nvPr>
            <p:ph type="subTitle" idx="1"/>
          </p:nvPr>
        </p:nvSpPr>
        <p:spPr>
          <a:xfrm>
            <a:off x="646394" y="2357430"/>
            <a:ext cx="7854696" cy="3786214"/>
          </a:xfrm>
        </p:spPr>
        <p:txBody>
          <a:bodyPr>
            <a:normAutofit/>
          </a:bodyPr>
          <a:lstStyle/>
          <a:p>
            <a:pPr indent="-514350" algn="l">
              <a:spcAft>
                <a:spcPts val="1200"/>
              </a:spcAft>
            </a:pPr>
            <a:r>
              <a:rPr kumimoji="1" lang="en-US" altLang="ja-JP" sz="2800" dirty="0" err="1" smtClean="0"/>
              <a:t>Bentler</a:t>
            </a:r>
            <a:r>
              <a:rPr kumimoji="1" lang="en-US" altLang="ja-JP" sz="2800" dirty="0" smtClean="0"/>
              <a:t>, P. (2007). EQS [Computer software]. Encino, CA: Multivariate Software, Inc. </a:t>
            </a:r>
          </a:p>
          <a:p>
            <a:pPr indent="-514350" algn="l">
              <a:spcAft>
                <a:spcPts val="1200"/>
              </a:spcAft>
            </a:pPr>
            <a:r>
              <a:rPr lang="en-US" altLang="ja-JP" sz="2800" dirty="0" smtClean="0"/>
              <a:t>Linacre, M. </a:t>
            </a:r>
            <a:r>
              <a:rPr lang="en-US" altLang="ja-JP" sz="2800" dirty="0"/>
              <a:t>(2007). </a:t>
            </a:r>
            <a:r>
              <a:rPr lang="en-US" altLang="ja-JP" sz="2800" dirty="0" err="1" smtClean="0"/>
              <a:t>Winsteps</a:t>
            </a:r>
            <a:r>
              <a:rPr lang="en-US" altLang="ja-JP" sz="2800" dirty="0" smtClean="0"/>
              <a:t> [Computer software]</a:t>
            </a:r>
            <a:r>
              <a:rPr lang="en-US" altLang="ja-JP" sz="2800" i="1" dirty="0" smtClean="0"/>
              <a:t>. </a:t>
            </a:r>
            <a:endParaRPr lang="en-US" altLang="ja-JP" sz="2800" i="1" dirty="0">
              <a:sym typeface="Wingdings" pitchFamily="2" charset="2"/>
            </a:endParaRPr>
          </a:p>
          <a:p>
            <a:pPr marL="514350" indent="-514350" algn="ctr"/>
            <a:endParaRPr kumimoji="1" lang="ja-JP" alt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9389140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2643206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Imagine a writing student needing to hand in a paper… given equal access to each mediu</a:t>
            </a:r>
            <a:r>
              <a:rPr lang="en-US" altLang="ja-JP" sz="3200" i="1" dirty="0" smtClean="0"/>
              <a:t>m, would the student choose a technology medium (e.g., an e-mail attachment) or a non-tech medium (a printout)? 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967690" cy="400052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A recent example … last week I collected writing homework from 81 students. The homework could be </a:t>
            </a:r>
          </a:p>
          <a:p>
            <a:pPr marL="514350" indent="-514350" algn="ctr">
              <a:buAutoNum type="arabicParenBoth"/>
            </a:pPr>
            <a:r>
              <a:rPr kumimoji="1" lang="en-US" altLang="ja-JP" sz="3200" i="1" dirty="0" smtClean="0"/>
              <a:t>handwritten or done on a computer (class is in a computer classroom), and </a:t>
            </a:r>
          </a:p>
          <a:p>
            <a:pPr marL="514350" indent="-514350" algn="ctr">
              <a:buAutoNum type="arabicParenBoth"/>
            </a:pPr>
            <a:r>
              <a:rPr kumimoji="1" lang="en-US" altLang="ja-JP" sz="3200" i="1" dirty="0" smtClean="0"/>
              <a:t>handed in in any of four different ways…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33400" y="2156966"/>
            <a:ext cx="7854696" cy="557654"/>
          </a:xfrm>
        </p:spPr>
        <p:txBody>
          <a:bodyPr/>
          <a:lstStyle/>
          <a:p>
            <a:pPr algn="l"/>
            <a:r>
              <a:rPr kumimoji="1" lang="en-US" altLang="ja-JP" dirty="0" smtClean="0"/>
              <a:t>The four options: </a:t>
            </a:r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" y="2971814"/>
            <a:ext cx="791527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78581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What did my victims hand in?</a:t>
            </a:r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646394" y="5300238"/>
            <a:ext cx="7854696" cy="70053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Paper = 76.5%, tech = 23.5%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8222" y="3171828"/>
            <a:ext cx="6558488" cy="1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3071802" y="3545998"/>
            <a:ext cx="2428892" cy="1214446"/>
          </a:xfrm>
          <a:prstGeom prst="roundRect">
            <a:avLst/>
          </a:prstGeom>
          <a:solidFill>
            <a:schemeClr val="accent3">
              <a:alpha val="2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2643206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The WUT instrument is a series of  questions asking about preference for using tech or using non-tech means for 11 tasks. Those 11 tasks are: 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3389</TotalTime>
  <Words>1881</Words>
  <Application>Microsoft Office PowerPoint</Application>
  <PresentationFormat>On-screen Show (4:3)</PresentationFormat>
  <Paragraphs>320</Paragraphs>
  <Slides>46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7" baseType="lpstr">
      <vt:lpstr>HGP明朝E</vt:lpstr>
      <vt:lpstr>ＭＳ Ｐゴシック</vt:lpstr>
      <vt:lpstr>ＭＳ Ｐ明朝</vt:lpstr>
      <vt:lpstr>Arial</vt:lpstr>
      <vt:lpstr>Calibri</vt:lpstr>
      <vt:lpstr>Constantia</vt:lpstr>
      <vt:lpstr>Tahoma</vt:lpstr>
      <vt:lpstr>Times New Roman</vt:lpstr>
      <vt:lpstr>Wingdings</vt:lpstr>
      <vt:lpstr>Wingdings 2</vt:lpstr>
      <vt:lpstr>Flow</vt:lpstr>
      <vt:lpstr>The Nuts and Bolts of Willingness to Use Technology</vt:lpstr>
      <vt:lpstr>Today’s Talk</vt:lpstr>
      <vt:lpstr>1. What is WUT?</vt:lpstr>
      <vt:lpstr>What is WUT?</vt:lpstr>
      <vt:lpstr>What is WUT?</vt:lpstr>
      <vt:lpstr>What is WUT?</vt:lpstr>
      <vt:lpstr>What is WUT?</vt:lpstr>
      <vt:lpstr>What is WUT?</vt:lpstr>
      <vt:lpstr>What is WUT?</vt:lpstr>
      <vt:lpstr>What is WUT?</vt:lpstr>
      <vt:lpstr>What is WUT?</vt:lpstr>
      <vt:lpstr>What is WUT?</vt:lpstr>
      <vt:lpstr>2. Study Venues</vt:lpstr>
      <vt:lpstr>The Respondents</vt:lpstr>
      <vt:lpstr>Our Purpose </vt:lpstr>
      <vt:lpstr>Analyses</vt:lpstr>
      <vt:lpstr>Analysis Tools</vt:lpstr>
      <vt:lpstr>1. Factor Analysis</vt:lpstr>
      <vt:lpstr>1. Factor Analysis</vt:lpstr>
      <vt:lpstr>2. Rasch Analysis</vt:lpstr>
      <vt:lpstr>2. Rasch Analysis</vt:lpstr>
      <vt:lpstr>2. Rasch Analysis</vt:lpstr>
      <vt:lpstr>3. Structural Equation Modeling (SEM)</vt:lpstr>
      <vt:lpstr>3. SEM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Invariant across time?</vt:lpstr>
      <vt:lpstr>3. SEM Full Structural Equation Modeling</vt:lpstr>
      <vt:lpstr>Invariant over groups?</vt:lpstr>
      <vt:lpstr>3. SEM Full Structural Equation Modeling</vt:lpstr>
      <vt:lpstr>Conclusions</vt:lpstr>
      <vt:lpstr>Conclusions</vt:lpstr>
      <vt:lpstr>Conclusions</vt:lpstr>
      <vt:lpstr>Conclusions</vt:lpstr>
      <vt:lpstr>Conclusions</vt:lpstr>
      <vt:lpstr>Conclusions</vt:lpstr>
      <vt:lpstr>Do you have  any questions?</vt:lpstr>
      <vt:lpstr>Thank you for your kind attention.</vt:lpstr>
      <vt:lpstr>References</vt:lpstr>
    </vt:vector>
  </TitlesOfParts>
  <Company>筑波大学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明治大学</cp:lastModifiedBy>
  <cp:revision>198</cp:revision>
  <cp:lastPrinted>1601-01-01T00:00:00Z</cp:lastPrinted>
  <dcterms:created xsi:type="dcterms:W3CDTF">2006-01-31T01:24:28Z</dcterms:created>
  <dcterms:modified xsi:type="dcterms:W3CDTF">2017-04-26T05:44:03Z</dcterms:modified>
</cp:coreProperties>
</file>