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9"/>
  </p:notesMasterIdLst>
  <p:sldIdLst>
    <p:sldId id="256" r:id="rId2"/>
    <p:sldId id="284" r:id="rId3"/>
    <p:sldId id="344" r:id="rId4"/>
    <p:sldId id="345" r:id="rId5"/>
    <p:sldId id="347" r:id="rId6"/>
    <p:sldId id="348" r:id="rId7"/>
    <p:sldId id="349" r:id="rId8"/>
    <p:sldId id="358" r:id="rId9"/>
    <p:sldId id="343" r:id="rId10"/>
    <p:sldId id="353" r:id="rId11"/>
    <p:sldId id="352" r:id="rId12"/>
    <p:sldId id="355" r:id="rId13"/>
    <p:sldId id="356" r:id="rId14"/>
    <p:sldId id="351" r:id="rId15"/>
    <p:sldId id="357" r:id="rId16"/>
    <p:sldId id="354" r:id="rId17"/>
    <p:sldId id="265" r:id="rId18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66" d="100"/>
          <a:sy n="66" d="100"/>
        </p:scale>
        <p:origin x="7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Lips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lips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labio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587717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19959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Bilabial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“bi” = 2 (bicycle, bilingual)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bilabial = two lips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17512" y="4224872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3488060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p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ower, u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 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818829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b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ase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all,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ag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2753903" y="1491626"/>
            <a:ext cx="3456384" cy="1190876"/>
          </a:xfrm>
          <a:prstGeom prst="wedgeRoundRectCallout">
            <a:avLst>
              <a:gd name="adj1" fmla="val -59820"/>
              <a:gd name="adj2" fmla="val 136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bilabial stop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212557" y="3261598"/>
            <a:ext cx="3456384" cy="1190876"/>
          </a:xfrm>
          <a:prstGeom prst="wedgeRoundRectCallout">
            <a:avLst>
              <a:gd name="adj1" fmla="val -66371"/>
              <a:gd name="adj2" fmla="val 11734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bilabial stop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Alveolar Ridge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9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alveolar ridge + tongue</a:t>
            </a: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3761938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2860682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t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wo,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ake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58112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d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d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d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og, foo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d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3541095" y="1579218"/>
            <a:ext cx="3456384" cy="1190876"/>
          </a:xfrm>
          <a:prstGeom prst="wedgeRoundRectCallout">
            <a:avLst>
              <a:gd name="adj1" fmla="val -86527"/>
              <a:gd name="adj2" fmla="val 902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alveolar plosive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347864" y="5445224"/>
            <a:ext cx="3456384" cy="1190876"/>
          </a:xfrm>
          <a:prstGeom prst="wedgeRoundRectCallout">
            <a:avLst>
              <a:gd name="adj1" fmla="val -74686"/>
              <a:gd name="adj2" fmla="val -903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alveolar plosive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Velum (Soft Palate)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440655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Velum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2955869" y="3542427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94832" y="4097711"/>
            <a:ext cx="765200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Velar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velum + tongue</a:t>
            </a: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3761938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2860682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k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k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c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k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c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ut,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k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angaroo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58112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g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olf, ba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old, 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gg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3541095" y="1579218"/>
            <a:ext cx="3456384" cy="1190876"/>
          </a:xfrm>
          <a:prstGeom prst="wedgeRoundRectCallout">
            <a:avLst>
              <a:gd name="adj1" fmla="val -86527"/>
              <a:gd name="adj2" fmla="val 902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velar plosive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347864" y="5445224"/>
            <a:ext cx="3456384" cy="1190876"/>
          </a:xfrm>
          <a:prstGeom prst="wedgeRoundRectCallout">
            <a:avLst>
              <a:gd name="adj1" fmla="val -74686"/>
              <a:gd name="adj2" fmla="val -903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alveolar plosive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Thus, we have six plosives…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77180" y="3081908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t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t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wo,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ake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3800848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d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d / 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d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og, foo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d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6924" y="4613287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 k</a:t>
            </a:r>
            <a:r>
              <a:rPr lang="ja-JP" altLang="en-US" sz="4000" dirty="0" smtClean="0">
                <a:latin typeface="Calibri" pitchFamily="34" charset="0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= / k /  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c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a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e,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c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ut,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angaroo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8313" y="5325753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g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ood,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g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olf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544055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p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ower, u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 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1726" y="233617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b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ase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all,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ag</a:t>
            </a:r>
          </a:p>
        </p:txBody>
      </p:sp>
    </p:spTree>
    <p:extLst>
      <p:ext uri="{BB962C8B-B14F-4D97-AF65-F5344CB8AC3E}">
        <p14:creationId xmlns:p14="http://schemas.microsoft.com/office/powerpoint/2010/main" val="161817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  <p:bldP spid="1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an introduction…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sym typeface="Wingdings" pitchFamily="2" charset="2"/>
              </a:rPr>
              <a:t>one symbol </a:t>
            </a:r>
            <a:r>
              <a:rPr lang="en-US" altLang="ja-JP" sz="3600" dirty="0" smtClean="0">
                <a:sym typeface="Wingdings" pitchFamily="2" charset="2"/>
              </a:rPr>
              <a:t>= </a:t>
            </a:r>
            <a:r>
              <a:rPr lang="en-US" altLang="ja-JP" sz="3600" i="1" dirty="0" smtClean="0"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>
                <a:solidFill>
                  <a:srgbClr val="0000FF"/>
                </a:solidFill>
              </a:rPr>
              <a:t>P</a:t>
            </a:r>
            <a:r>
              <a:rPr lang="en-US" altLang="ja-JP" dirty="0" smtClean="0">
                <a:solidFill>
                  <a:srgbClr val="0000FF"/>
                </a:solidFill>
              </a:rPr>
              <a:t>laces of Articulation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7544" y="1205880"/>
            <a:ext cx="8229600" cy="3015208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5000" dirty="0" smtClean="0">
                <a:latin typeface="+mj-lt"/>
                <a:ea typeface="+mj-ea"/>
                <a:cs typeface="+mj-cs"/>
              </a:rPr>
              <a:t>Articulation? How a word is said or pronounced … </a:t>
            </a:r>
            <a:endParaRPr lang="en-US" altLang="ja-JP" sz="5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First, imagine a person’s head…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Your Mouth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inside the mouth…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818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Lips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lips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labio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587717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19959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Teeth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teeth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dental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731733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35983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Alveolar Ridge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Velum (Soft Palate)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440655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Velum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2955869" y="3542427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94832" y="4097711"/>
            <a:ext cx="765200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0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</a:t>
            </a:r>
            <a:r>
              <a:rPr lang="en-US" altLang="ja-JP" dirty="0" smtClean="0">
                <a:solidFill>
                  <a:srgbClr val="0000FF"/>
                </a:solidFill>
              </a:rPr>
              <a:t>plosives</a:t>
            </a:r>
            <a:r>
              <a:rPr lang="en-US" altLang="ja-JP" dirty="0" smtClean="0">
                <a:solidFill>
                  <a:schemeClr val="tx1"/>
                </a:solidFill>
              </a:rPr>
              <a:t> (“stops”)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278966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“explosive sounds”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short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72816"/>
            <a:ext cx="3141302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2453</TotalTime>
  <Words>309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an introduction…</vt:lpstr>
      <vt:lpstr>Places of Articulation</vt:lpstr>
      <vt:lpstr>Your Mouth</vt:lpstr>
      <vt:lpstr>Place of Articulation Lips </vt:lpstr>
      <vt:lpstr>Place of Articulation Teeth </vt:lpstr>
      <vt:lpstr>Place of Articulation  Alveolar Ridge</vt:lpstr>
      <vt:lpstr>Place of Articulation  Velum (Soft Palate)</vt:lpstr>
      <vt:lpstr>Today, the plosives (“stops”)</vt:lpstr>
      <vt:lpstr>Place of Articulation Lips </vt:lpstr>
      <vt:lpstr>Bilabial Plosives</vt:lpstr>
      <vt:lpstr>Place of Articulation  Alveolar Ridge</vt:lpstr>
      <vt:lpstr>Alveolar Plosives</vt:lpstr>
      <vt:lpstr>Place of Articulation  Velum (Soft Palate)</vt:lpstr>
      <vt:lpstr>Velar Plosives</vt:lpstr>
      <vt:lpstr>Thus, we have six plosives…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明治大学</cp:lastModifiedBy>
  <cp:revision>123</cp:revision>
  <cp:lastPrinted>1601-01-01T00:00:00Z</cp:lastPrinted>
  <dcterms:created xsi:type="dcterms:W3CDTF">2006-01-31T01:24:28Z</dcterms:created>
  <dcterms:modified xsi:type="dcterms:W3CDTF">2016-05-11T03:05:11Z</dcterms:modified>
</cp:coreProperties>
</file>